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7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52" r:id="rId5"/>
    <p:sldMasterId id="2147483761" r:id="rId6"/>
    <p:sldMasterId id="2147483724" r:id="rId7"/>
    <p:sldMasterId id="2147483733" r:id="rId8"/>
    <p:sldMasterId id="2147483685" r:id="rId9"/>
    <p:sldMasterId id="2147483694" r:id="rId10"/>
    <p:sldMasterId id="2147483703" r:id="rId11"/>
  </p:sldMasterIdLst>
  <p:sldIdLst>
    <p:sldId id="256" r:id="rId12"/>
    <p:sldId id="257" r:id="rId13"/>
    <p:sldId id="258" r:id="rId14"/>
    <p:sldId id="261" r:id="rId15"/>
    <p:sldId id="259" r:id="rId16"/>
    <p:sldId id="260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0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95" y="1015376"/>
            <a:ext cx="8728872" cy="1102519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35" y="2243129"/>
            <a:ext cx="787253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10" y="4326331"/>
            <a:ext cx="1852989" cy="658840"/>
          </a:xfrm>
          <a:prstGeom prst="rect">
            <a:avLst/>
          </a:prstGeom>
        </p:spPr>
      </p:pic>
      <p:sp>
        <p:nvSpPr>
          <p:cNvPr id="9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68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F4C7A95-59ED-0E40-902F-DEB574CFC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2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62875"/>
            <a:ext cx="1852989" cy="65884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904581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94423" y="960327"/>
            <a:ext cx="7755154" cy="336094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9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94423" y="961749"/>
            <a:ext cx="3791915" cy="32224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4659945" y="961749"/>
            <a:ext cx="3789632" cy="32224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62875"/>
            <a:ext cx="1852989" cy="658840"/>
          </a:xfrm>
          <a:prstGeom prst="rect">
            <a:avLst/>
          </a:prstGeom>
        </p:spPr>
      </p:pic>
      <p:sp>
        <p:nvSpPr>
          <p:cNvPr id="1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904581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7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429" y="957526"/>
            <a:ext cx="3802965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57526"/>
            <a:ext cx="3804552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94423" y="1280441"/>
            <a:ext cx="3791915" cy="29220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4659945" y="1280441"/>
            <a:ext cx="3789632" cy="29220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62875"/>
            <a:ext cx="1852989" cy="658840"/>
          </a:xfrm>
          <a:prstGeom prst="rect">
            <a:avLst/>
          </a:prstGeom>
        </p:spPr>
      </p:pic>
      <p:sp>
        <p:nvSpPr>
          <p:cNvPr id="1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904581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66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94423" y="2620161"/>
            <a:ext cx="7755154" cy="3685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>
          <a:xfrm>
            <a:off x="694423" y="917705"/>
            <a:ext cx="7755154" cy="163120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694423" y="3119452"/>
            <a:ext cx="7755154" cy="120181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62875"/>
            <a:ext cx="1852989" cy="658840"/>
          </a:xfrm>
          <a:prstGeom prst="rect">
            <a:avLst/>
          </a:prstGeom>
        </p:spPr>
      </p:pic>
      <p:sp>
        <p:nvSpPr>
          <p:cNvPr id="1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904581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00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23" y="204787"/>
            <a:ext cx="2771090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23" y="1076328"/>
            <a:ext cx="277109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7"/>
          </p:nvPr>
        </p:nvSpPr>
        <p:spPr>
          <a:xfrm>
            <a:off x="3600035" y="204787"/>
            <a:ext cx="4468065" cy="4389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62875"/>
            <a:ext cx="1852989" cy="658840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904581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69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978" y="3600451"/>
            <a:ext cx="4653020" cy="425054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8978" y="4025506"/>
            <a:ext cx="465302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62875"/>
            <a:ext cx="1852989" cy="658840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904581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75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62875"/>
            <a:ext cx="1852989" cy="658840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904581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30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0795" y="1015376"/>
            <a:ext cx="8728872" cy="1102519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35735" y="2243129"/>
            <a:ext cx="787253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6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694423" y="960327"/>
            <a:ext cx="7755154" cy="336094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49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94423" y="961749"/>
            <a:ext cx="3791915" cy="32224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4659945" y="961749"/>
            <a:ext cx="3789632" cy="32224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8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94423" y="960327"/>
            <a:ext cx="7755154" cy="336094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261D"/>
                </a:solidFill>
              </a:defRPr>
            </a:lvl1pPr>
            <a:lvl2pPr>
              <a:defRPr sz="24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800">
                <a:solidFill>
                  <a:srgbClr val="59261D"/>
                </a:solidFill>
              </a:defRPr>
            </a:lvl3pPr>
            <a:lvl4pPr>
              <a:defRPr sz="1800">
                <a:solidFill>
                  <a:srgbClr val="59261D"/>
                </a:solidFill>
              </a:defRPr>
            </a:lvl4pPr>
            <a:lvl5pPr>
              <a:defRPr sz="18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10" y="4326331"/>
            <a:ext cx="1852989" cy="658840"/>
          </a:xfrm>
          <a:prstGeom prst="rect">
            <a:avLst/>
          </a:prstGeom>
        </p:spPr>
      </p:pic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68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F4C7A95-59ED-0E40-902F-DEB574CFC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18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429" y="957526"/>
            <a:ext cx="3802965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57526"/>
            <a:ext cx="3804552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94423" y="1280441"/>
            <a:ext cx="3791915" cy="29220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4659945" y="1280441"/>
            <a:ext cx="3789632" cy="29220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1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84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94423" y="2620161"/>
            <a:ext cx="7755154" cy="3685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>
          <a:xfrm>
            <a:off x="694423" y="917705"/>
            <a:ext cx="7755154" cy="163120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694423" y="3119452"/>
            <a:ext cx="7755154" cy="120181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05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23" y="204787"/>
            <a:ext cx="2771090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23" y="1076328"/>
            <a:ext cx="277109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7"/>
          </p:nvPr>
        </p:nvSpPr>
        <p:spPr>
          <a:xfrm>
            <a:off x="3600035" y="204787"/>
            <a:ext cx="4468065" cy="4389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78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978" y="3600451"/>
            <a:ext cx="4653020" cy="425054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8978" y="4025506"/>
            <a:ext cx="465302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77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00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13511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90795" y="1015376"/>
            <a:ext cx="8728872" cy="1102519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35735" y="2243129"/>
            <a:ext cx="787253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61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472668" y="837113"/>
            <a:ext cx="7255129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13511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668" y="960327"/>
            <a:ext cx="7755154" cy="336094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2667" y="296948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21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472668" y="837113"/>
            <a:ext cx="7255129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7"/>
          </p:nvPr>
        </p:nvSpPr>
        <p:spPr>
          <a:xfrm>
            <a:off x="472669" y="973265"/>
            <a:ext cx="3510214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8"/>
          </p:nvPr>
        </p:nvSpPr>
        <p:spPr>
          <a:xfrm>
            <a:off x="4217583" y="973265"/>
            <a:ext cx="3510214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13511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2667" y="296948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04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68" y="957526"/>
            <a:ext cx="3532347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3489" y="957526"/>
            <a:ext cx="3494308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72668" y="837113"/>
            <a:ext cx="7255129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472668" y="1292391"/>
            <a:ext cx="3532347" cy="336408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8"/>
          </p:nvPr>
        </p:nvSpPr>
        <p:spPr>
          <a:xfrm>
            <a:off x="4233490" y="1292391"/>
            <a:ext cx="3494308" cy="336408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13511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2667" y="296948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560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472668" y="2620161"/>
            <a:ext cx="7255129" cy="3685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72668" y="837113"/>
            <a:ext cx="7255129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7"/>
          </p:nvPr>
        </p:nvSpPr>
        <p:spPr>
          <a:xfrm>
            <a:off x="472669" y="984857"/>
            <a:ext cx="7255128" cy="15636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8"/>
          </p:nvPr>
        </p:nvSpPr>
        <p:spPr>
          <a:xfrm>
            <a:off x="472669" y="3161908"/>
            <a:ext cx="7255128" cy="174509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13511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2667" y="296948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6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94423" y="961749"/>
            <a:ext cx="3791915" cy="335952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261D"/>
                </a:solidFill>
              </a:defRPr>
            </a:lvl1pPr>
            <a:lvl2pPr>
              <a:defRPr sz="24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800">
                <a:solidFill>
                  <a:srgbClr val="59261D"/>
                </a:solidFill>
              </a:defRPr>
            </a:lvl3pPr>
            <a:lvl4pPr>
              <a:defRPr sz="1800">
                <a:solidFill>
                  <a:srgbClr val="59261D"/>
                </a:solidFill>
              </a:defRPr>
            </a:lvl4pPr>
            <a:lvl5pPr>
              <a:defRPr sz="18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4659945" y="961749"/>
            <a:ext cx="3789632" cy="335952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261D"/>
                </a:solidFill>
              </a:defRPr>
            </a:lvl1pPr>
            <a:lvl2pPr>
              <a:defRPr sz="24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800">
                <a:solidFill>
                  <a:srgbClr val="59261D"/>
                </a:solidFill>
              </a:defRPr>
            </a:lvl3pPr>
            <a:lvl4pPr>
              <a:defRPr sz="1800">
                <a:solidFill>
                  <a:srgbClr val="59261D"/>
                </a:solidFill>
              </a:defRPr>
            </a:lvl4pPr>
            <a:lvl5pPr>
              <a:defRPr sz="18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10" y="4326331"/>
            <a:ext cx="1852989" cy="658840"/>
          </a:xfrm>
          <a:prstGeom prst="rect">
            <a:avLst/>
          </a:prstGeom>
        </p:spPr>
      </p:pic>
      <p:sp>
        <p:nvSpPr>
          <p:cNvPr id="16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68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F4C7A95-59ED-0E40-902F-DEB574CFC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953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72" y="204787"/>
            <a:ext cx="2771090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472" y="1076328"/>
            <a:ext cx="277109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401323" y="204787"/>
            <a:ext cx="4468065" cy="4389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13511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593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185" y="3600451"/>
            <a:ext cx="4653020" cy="425054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95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0185" y="4025506"/>
            <a:ext cx="465302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13511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55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13511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2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0795" y="1015376"/>
            <a:ext cx="8728872" cy="1102519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35735" y="2243129"/>
            <a:ext cx="787253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564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440324" y="837113"/>
            <a:ext cx="7255129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440324" y="960327"/>
            <a:ext cx="7255129" cy="336094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0324" y="328956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267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433603" y="837113"/>
            <a:ext cx="7255129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1433603" y="973263"/>
            <a:ext cx="3532347" cy="384413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8"/>
          </p:nvPr>
        </p:nvSpPr>
        <p:spPr>
          <a:xfrm>
            <a:off x="5156385" y="973263"/>
            <a:ext cx="3532347" cy="384413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40324" y="328956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314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603" y="957526"/>
            <a:ext cx="3532347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4424" y="957526"/>
            <a:ext cx="3494308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433603" y="837113"/>
            <a:ext cx="7255129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7"/>
          </p:nvPr>
        </p:nvSpPr>
        <p:spPr>
          <a:xfrm>
            <a:off x="1433603" y="1286303"/>
            <a:ext cx="3532347" cy="353109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8"/>
          </p:nvPr>
        </p:nvSpPr>
        <p:spPr>
          <a:xfrm>
            <a:off x="5194424" y="1286303"/>
            <a:ext cx="3494308" cy="353109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440324" y="328956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681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433603" y="2620161"/>
            <a:ext cx="7255129" cy="3685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433603" y="837113"/>
            <a:ext cx="7255129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7"/>
          </p:nvPr>
        </p:nvSpPr>
        <p:spPr>
          <a:xfrm>
            <a:off x="1433603" y="973263"/>
            <a:ext cx="7255129" cy="154071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1433603" y="3187825"/>
            <a:ext cx="7255129" cy="162957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0324" y="328956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047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006" y="204787"/>
            <a:ext cx="2771090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006" y="1076328"/>
            <a:ext cx="277109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8"/>
          </p:nvPr>
        </p:nvSpPr>
        <p:spPr>
          <a:xfrm>
            <a:off x="4465212" y="204787"/>
            <a:ext cx="3949817" cy="4389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970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633" y="3600451"/>
            <a:ext cx="4653020" cy="425054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59943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6633" y="4025506"/>
            <a:ext cx="465302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5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429" y="957526"/>
            <a:ext cx="3802965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57526"/>
            <a:ext cx="3804552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94423" y="1280441"/>
            <a:ext cx="3791915" cy="402779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4659945" y="1280441"/>
            <a:ext cx="3789632" cy="402779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10" y="4326331"/>
            <a:ext cx="1852989" cy="658840"/>
          </a:xfrm>
          <a:prstGeom prst="rect">
            <a:avLst/>
          </a:prstGeom>
        </p:spPr>
      </p:pic>
      <p:sp>
        <p:nvSpPr>
          <p:cNvPr id="16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68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F4C7A95-59ED-0E40-902F-DEB574CFC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230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611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738222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701758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0795" y="1015376"/>
            <a:ext cx="8728872" cy="1102519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35735" y="2243129"/>
            <a:ext cx="787253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685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738222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701758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94423" y="960327"/>
            <a:ext cx="7255129" cy="336094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94422" y="328956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50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738222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701758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8"/>
          </p:nvPr>
        </p:nvSpPr>
        <p:spPr>
          <a:xfrm>
            <a:off x="694423" y="973264"/>
            <a:ext cx="3772281" cy="290569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9"/>
          </p:nvPr>
        </p:nvSpPr>
        <p:spPr>
          <a:xfrm>
            <a:off x="4674056" y="973264"/>
            <a:ext cx="3775521" cy="290569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4423" y="328956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857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694429" y="957526"/>
            <a:ext cx="3772275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4056" y="957526"/>
            <a:ext cx="3775522" cy="3287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32A4D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738222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701758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8"/>
          </p:nvPr>
        </p:nvSpPr>
        <p:spPr>
          <a:xfrm>
            <a:off x="694423" y="1286302"/>
            <a:ext cx="3772281" cy="25926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9"/>
          </p:nvPr>
        </p:nvSpPr>
        <p:spPr>
          <a:xfrm>
            <a:off x="4674056" y="1286302"/>
            <a:ext cx="3775521" cy="25926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4423" y="328956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8661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94423" y="2270773"/>
            <a:ext cx="7755154" cy="3685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738222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701758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8"/>
          </p:nvPr>
        </p:nvSpPr>
        <p:spPr>
          <a:xfrm>
            <a:off x="694423" y="973264"/>
            <a:ext cx="7755154" cy="129750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9"/>
          </p:nvPr>
        </p:nvSpPr>
        <p:spPr>
          <a:xfrm>
            <a:off x="694423" y="2752917"/>
            <a:ext cx="7755154" cy="129750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94423" y="328956"/>
            <a:ext cx="7255130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846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23" y="204787"/>
            <a:ext cx="2771090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23" y="1076329"/>
            <a:ext cx="2771090" cy="2889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738222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701758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3620018" y="204787"/>
            <a:ext cx="4449424" cy="367416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679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841" y="2919636"/>
            <a:ext cx="4671294" cy="425054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58590"/>
            <a:ext cx="5486400" cy="26610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9841" y="3344690"/>
            <a:ext cx="4671294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738222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701758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8144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5738222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701758" y="4302999"/>
            <a:ext cx="2594856" cy="7260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en-US" dirty="0" smtClean="0"/>
              <a:t>PARTNER LOGO (if needed)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5" y="4326331"/>
            <a:ext cx="1869328" cy="66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631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002" y="1015376"/>
            <a:ext cx="7777996" cy="1102519"/>
          </a:xfrm>
          <a:prstGeom prst="rect">
            <a:avLst/>
          </a:prstGeom>
        </p:spPr>
        <p:txBody>
          <a:bodyPr anchor="b"/>
          <a:lstStyle>
            <a:lvl1pPr>
              <a:defRPr sz="4000"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4312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4586" y="4817397"/>
            <a:ext cx="61327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26331"/>
            <a:ext cx="1852989" cy="65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5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94423" y="837113"/>
            <a:ext cx="7755154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94423" y="2620161"/>
            <a:ext cx="7755154" cy="3685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32A4D7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>
          <a:xfrm>
            <a:off x="694423" y="917705"/>
            <a:ext cx="7755154" cy="163120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694423" y="3119452"/>
            <a:ext cx="7755154" cy="15215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10" y="4326331"/>
            <a:ext cx="1852989" cy="658840"/>
          </a:xfrm>
          <a:prstGeom prst="rect">
            <a:avLst/>
          </a:prstGeom>
        </p:spPr>
      </p:pic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68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F4C7A95-59ED-0E40-902F-DEB574CFC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94423" y="296948"/>
            <a:ext cx="7755154" cy="425966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861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4586" y="4817397"/>
            <a:ext cx="61327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26331"/>
            <a:ext cx="1852989" cy="65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186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391005" y="3145607"/>
            <a:ext cx="4273805" cy="0"/>
          </a:xfrm>
          <a:prstGeom prst="line">
            <a:avLst/>
          </a:prstGeom>
          <a:ln w="19050" cmpd="sng">
            <a:solidFill>
              <a:srgbClr val="5926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91005" y="3367338"/>
            <a:ext cx="6333604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5" name="Picture 14" descr="osf-logo-web-brown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61" y="1397581"/>
            <a:ext cx="4195266" cy="149165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897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8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23" y="204787"/>
            <a:ext cx="2771090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23" y="1076328"/>
            <a:ext cx="277109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7"/>
          </p:nvPr>
        </p:nvSpPr>
        <p:spPr>
          <a:xfrm>
            <a:off x="3600035" y="204787"/>
            <a:ext cx="4468065" cy="4389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261D"/>
                </a:solidFill>
              </a:defRPr>
            </a:lvl1pPr>
            <a:lvl2pPr>
              <a:defRPr sz="2000">
                <a:solidFill>
                  <a:srgbClr val="59261D"/>
                </a:solidFill>
              </a:defRPr>
            </a:lvl2pPr>
            <a:lvl3pPr marL="1143000" indent="-228600">
              <a:buFont typeface="Courier New"/>
              <a:buChar char="o"/>
              <a:defRPr sz="1600">
                <a:solidFill>
                  <a:srgbClr val="59261D"/>
                </a:solidFill>
              </a:defRPr>
            </a:lvl3pPr>
            <a:lvl4pPr>
              <a:defRPr sz="1600">
                <a:solidFill>
                  <a:srgbClr val="59261D"/>
                </a:solidFill>
              </a:defRPr>
            </a:lvl4pPr>
            <a:lvl5pPr>
              <a:defRPr sz="1600">
                <a:solidFill>
                  <a:srgbClr val="59261D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10" y="4326331"/>
            <a:ext cx="1852989" cy="658840"/>
          </a:xfrm>
          <a:prstGeom prst="rect">
            <a:avLst/>
          </a:prstGeom>
        </p:spPr>
      </p:pic>
      <p:sp>
        <p:nvSpPr>
          <p:cNvPr id="10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68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F4C7A95-59ED-0E40-902F-DEB574CFC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6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978" y="3600451"/>
            <a:ext cx="4653020" cy="425054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5926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8978" y="4025506"/>
            <a:ext cx="465302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5926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10" y="4326331"/>
            <a:ext cx="1852989" cy="658840"/>
          </a:xfrm>
          <a:prstGeom prst="rect">
            <a:avLst/>
          </a:prstGeom>
        </p:spPr>
      </p:pic>
      <p:sp>
        <p:nvSpPr>
          <p:cNvPr id="9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68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F4C7A95-59ED-0E40-902F-DEB574CFC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2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10" y="4326331"/>
            <a:ext cx="1852989" cy="658840"/>
          </a:xfrm>
          <a:prstGeom prst="rect">
            <a:avLst/>
          </a:prstGeom>
        </p:spPr>
      </p:pic>
      <p:sp>
        <p:nvSpPr>
          <p:cNvPr id="6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68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F4C7A95-59ED-0E40-902F-DEB574CFC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2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sf-logo-white-2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4" y="4362875"/>
            <a:ext cx="1852989" cy="658840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904581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0795" y="1015376"/>
            <a:ext cx="8728872" cy="1102519"/>
          </a:xfrm>
          <a:prstGeom prst="rect">
            <a:avLst/>
          </a:prstGeom>
        </p:spPr>
        <p:txBody>
          <a:bodyPr anchor="b"/>
          <a:lstStyle>
            <a:lvl1pPr>
              <a:defRPr sz="5400" b="1" i="0">
                <a:solidFill>
                  <a:srgbClr val="59261D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35735" y="2243129"/>
            <a:ext cx="787253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5926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4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4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-purple-frame-bottom-2x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94" y="2860556"/>
            <a:ext cx="9182434" cy="2301216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68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F4C7A95-59ED-0E40-902F-DEB574CFC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1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-purple-frame-bottom-2x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4994" y="2979324"/>
            <a:ext cx="9182434" cy="230121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904581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1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0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-purple-frame-side-2x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156" y="-13438"/>
            <a:ext cx="1741916" cy="517521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13511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2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ue-purple-frame-side-2x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40629" y="0"/>
            <a:ext cx="1741916" cy="517521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4779012"/>
            <a:ext cx="6319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9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-purple-frame-middle-2x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74" y="2711052"/>
            <a:ext cx="9180548" cy="1592132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4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-purple-frame-16x9-2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503" y="-57113"/>
            <a:ext cx="9344298" cy="525772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4586" y="4817397"/>
            <a:ext cx="61327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B2C1BE1D-F557-C442-9DA9-8F06AF7B7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5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-purple-frame-top-2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5" y="-476552"/>
            <a:ext cx="9219600" cy="1575615"/>
          </a:xfrm>
          <a:prstGeom prst="rect">
            <a:avLst/>
          </a:prstGeom>
        </p:spPr>
      </p:pic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54679" y="4773132"/>
            <a:ext cx="79659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59261D"/>
                </a:solidFill>
              </a:defRPr>
            </a:lvl1pPr>
          </a:lstStyle>
          <a:p>
            <a:fld id="{9674FE9E-24BF-0D4F-A9A9-573F56BA9A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4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SHMC Perinatal Site Visit 2020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Visit Preparation &amp; </a:t>
            </a: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essons </a:t>
            </a: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earned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Realistic Looking Babies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076" y="2957611"/>
            <a:ext cx="2405753" cy="167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81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Preparation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Data and resources: 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Ensure hospital data is accurate</a:t>
            </a:r>
          </a:p>
          <a:p>
            <a:pPr lvl="2"/>
            <a:r>
              <a:rPr lang="en-US" sz="1000" dirty="0" smtClean="0">
                <a:solidFill>
                  <a:schemeClr val="tx1"/>
                </a:solidFill>
              </a:rPr>
              <a:t>Tip: follow formulas for calculations exactly as they are written</a:t>
            </a:r>
          </a:p>
          <a:p>
            <a:pPr lvl="2"/>
            <a:r>
              <a:rPr lang="en-US" sz="1000" dirty="0" smtClean="0">
                <a:solidFill>
                  <a:schemeClr val="tx1"/>
                </a:solidFill>
              </a:rPr>
              <a:t>Have more than one person review!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Resources</a:t>
            </a:r>
          </a:p>
          <a:p>
            <a:pPr lvl="2"/>
            <a:r>
              <a:rPr lang="en-US" sz="1000" dirty="0" smtClean="0">
                <a:solidFill>
                  <a:schemeClr val="tx1"/>
                </a:solidFill>
              </a:rPr>
              <a:t>Verify early with Perinatal Administrator the policies and procedures required</a:t>
            </a:r>
          </a:p>
          <a:p>
            <a:pPr lvl="2"/>
            <a:r>
              <a:rPr lang="en-US" sz="1000" dirty="0" smtClean="0">
                <a:solidFill>
                  <a:schemeClr val="tx1"/>
                </a:solidFill>
              </a:rPr>
              <a:t>Review content and identify gaps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Validate policies match resources available </a:t>
            </a:r>
            <a:r>
              <a:rPr lang="en-US" sz="1000" dirty="0" smtClean="0">
                <a:solidFill>
                  <a:schemeClr val="tx1"/>
                </a:solidFill>
              </a:rPr>
              <a:t>– blood product availability, lab turn around times and capabilities, diagnostic capabilities, nursing practice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Include any additional procedures </a:t>
            </a:r>
            <a:r>
              <a:rPr lang="en-US" sz="1200" dirty="0" smtClean="0">
                <a:solidFill>
                  <a:schemeClr val="tx1"/>
                </a:solidFill>
              </a:rPr>
              <a:t>related to </a:t>
            </a:r>
            <a:r>
              <a:rPr lang="en-US" sz="1200" dirty="0">
                <a:solidFill>
                  <a:schemeClr val="tx1"/>
                </a:solidFill>
              </a:rPr>
              <a:t>the policy topics </a:t>
            </a:r>
            <a:r>
              <a:rPr lang="en-US" sz="1400" dirty="0">
                <a:solidFill>
                  <a:schemeClr val="tx1"/>
                </a:solidFill>
              </a:rPr>
              <a:t>– </a:t>
            </a:r>
            <a:r>
              <a:rPr lang="en-US" sz="1000" dirty="0" smtClean="0">
                <a:solidFill>
                  <a:schemeClr val="tx1"/>
                </a:solidFill>
              </a:rPr>
              <a:t>i.e</a:t>
            </a:r>
            <a:r>
              <a:rPr lang="en-US" sz="1000" dirty="0">
                <a:solidFill>
                  <a:schemeClr val="tx1"/>
                </a:solidFill>
              </a:rPr>
              <a:t>. </a:t>
            </a:r>
            <a:r>
              <a:rPr lang="en-US" sz="1000" dirty="0" smtClean="0">
                <a:solidFill>
                  <a:schemeClr val="tx1"/>
                </a:solidFill>
              </a:rPr>
              <a:t>Lippincott – care of hemorrhage patient</a:t>
            </a:r>
            <a:endParaRPr lang="en-US" sz="1000" dirty="0">
              <a:solidFill>
                <a:schemeClr val="tx1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sz="1400" b="1" dirty="0">
                <a:solidFill>
                  <a:srgbClr val="7030A0"/>
                </a:solidFill>
              </a:rPr>
              <a:t>Suggested policies to include</a:t>
            </a:r>
            <a:r>
              <a:rPr lang="en-US" sz="1400" dirty="0"/>
              <a:t>:</a:t>
            </a:r>
          </a:p>
          <a:p>
            <a:pPr lvl="1"/>
            <a:r>
              <a:rPr lang="en-US" sz="1000" dirty="0">
                <a:solidFill>
                  <a:schemeClr val="tx1"/>
                </a:solidFill>
              </a:rPr>
              <a:t>OB Hemorrhage</a:t>
            </a:r>
          </a:p>
          <a:p>
            <a:pPr lvl="1"/>
            <a:r>
              <a:rPr lang="en-US" sz="1000" dirty="0">
                <a:solidFill>
                  <a:schemeClr val="tx1"/>
                </a:solidFill>
              </a:rPr>
              <a:t>Social Work Consults</a:t>
            </a:r>
          </a:p>
          <a:p>
            <a:pPr lvl="1"/>
            <a:r>
              <a:rPr lang="en-US" sz="1000" dirty="0">
                <a:solidFill>
                  <a:schemeClr val="tx1"/>
                </a:solidFill>
              </a:rPr>
              <a:t>Chain of Command</a:t>
            </a:r>
          </a:p>
          <a:p>
            <a:pPr lvl="1"/>
            <a:r>
              <a:rPr lang="en-US" sz="1000" dirty="0" smtClean="0">
                <a:solidFill>
                  <a:schemeClr val="tx1"/>
                </a:solidFill>
              </a:rPr>
              <a:t>HIV</a:t>
            </a:r>
          </a:p>
          <a:p>
            <a:pPr lvl="1"/>
            <a:r>
              <a:rPr lang="en-US" sz="1000" dirty="0" smtClean="0">
                <a:solidFill>
                  <a:schemeClr val="tx1"/>
                </a:solidFill>
              </a:rPr>
              <a:t>Blood product Inventory</a:t>
            </a:r>
          </a:p>
          <a:p>
            <a:pPr lvl="1"/>
            <a:r>
              <a:rPr lang="en-US" sz="1000" dirty="0" smtClean="0">
                <a:solidFill>
                  <a:schemeClr val="tx1"/>
                </a:solidFill>
              </a:rPr>
              <a:t>Laboratory Services plan</a:t>
            </a:r>
          </a:p>
          <a:p>
            <a:pPr lvl="1"/>
            <a:r>
              <a:rPr lang="en-US" sz="1000" dirty="0" smtClean="0">
                <a:solidFill>
                  <a:schemeClr val="tx1"/>
                </a:solidFill>
              </a:rPr>
              <a:t>Massive Transfusion Policy</a:t>
            </a:r>
          </a:p>
          <a:p>
            <a:pPr lvl="1"/>
            <a:r>
              <a:rPr lang="en-US" sz="1000" dirty="0" smtClean="0">
                <a:solidFill>
                  <a:schemeClr val="tx1"/>
                </a:solidFill>
              </a:rPr>
              <a:t>Maternal and Neonatal Consultation and Transfer policies</a:t>
            </a:r>
          </a:p>
          <a:p>
            <a:pPr lvl="1"/>
            <a:r>
              <a:rPr lang="en-US" sz="1000" dirty="0" smtClean="0">
                <a:solidFill>
                  <a:schemeClr val="tx1"/>
                </a:solidFill>
              </a:rPr>
              <a:t>Blood Product refusal</a:t>
            </a:r>
          </a:p>
          <a:p>
            <a:pPr lvl="1"/>
            <a:r>
              <a:rPr lang="en-US" sz="1000" dirty="0" smtClean="0">
                <a:solidFill>
                  <a:schemeClr val="tx1"/>
                </a:solidFill>
              </a:rPr>
              <a:t>Operative assisted deliveries</a:t>
            </a:r>
          </a:p>
          <a:p>
            <a:pPr lvl="1"/>
            <a:r>
              <a:rPr lang="en-US" sz="1000" dirty="0" smtClean="0">
                <a:solidFill>
                  <a:schemeClr val="tx1"/>
                </a:solidFill>
              </a:rPr>
              <a:t>VBAC- TOLAC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Health Care | Global Health Afric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338" y="3443189"/>
            <a:ext cx="1753125" cy="102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4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Site Visit Team Prep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Send calendar hold well in advance to participants to ensure full availability</a:t>
            </a:r>
          </a:p>
          <a:p>
            <a:pPr marL="457200" lvl="1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Include CEO, CNO, CMO, Quality, OB/Peds Department Heads, Lactation, Social Work, Dietary, Lab, Education</a:t>
            </a:r>
          </a:p>
          <a:p>
            <a:pPr marL="457200" lvl="1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Provide site visit materials to department heads and administration for review</a:t>
            </a:r>
          </a:p>
          <a:p>
            <a:pPr marL="457200" lvl="1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Meet with each department lead and administration to review materials and expectations</a:t>
            </a:r>
          </a:p>
          <a:p>
            <a:pPr marL="457200" lvl="1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Meet with ancillary – </a:t>
            </a:r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espiratory, dietary, social work, lab, diagnostics and review materials and their role in the site visit and answer any questions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pPr lvl="1"/>
            <a:endParaRPr lang="en-US" sz="1000" dirty="0" smtClean="0"/>
          </a:p>
          <a:p>
            <a:pPr lvl="1"/>
            <a:endParaRPr lang="en-US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Preparation Continued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1" descr="Calendar PNG Transparent Images | PNG A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191" y="3789327"/>
            <a:ext cx="1166649" cy="769357"/>
          </a:xfrm>
          <a:prstGeom prst="rect">
            <a:avLst/>
          </a:prstGeom>
        </p:spPr>
      </p:pic>
      <p:pic>
        <p:nvPicPr>
          <p:cNvPr id="3" name="Picture 2" descr="Capacity Building workshop for OELP Team on Read Aloud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27" y="3385260"/>
            <a:ext cx="1444647" cy="147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6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Questions during survey: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What perinatal education had social work completed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What are the barriers for referring women who prefer VBAC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What types of auditing are we completing for lab turn-around times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What is the process maternal/neonatal consultations and transfers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What type of process if used for drug screening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What efforts were taken to improve allowing women to stay longer and what are the barriers to this occurring?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What are the barriers to NBN Screens submitted within 3 days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What are the conditions that dietary consults might be entered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How are we determining social work consults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Social work consults for babies in the ICN – are they being done</a:t>
            </a:r>
          </a:p>
          <a:p>
            <a:pPr lvl="1"/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Site Visit Take – Away Items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 descr="Asking Defining Questions - Excelsior College OW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226" y="3001754"/>
            <a:ext cx="2301766" cy="160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6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Positive: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Well prepared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Low primary cesarean delivery rate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Very high risk population served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In-house NNP/Neo coverage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Improved length of stay from previous survey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Transfers are down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All data improved from previous survey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Participation by multi-disciplinary group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Site Visit Take – Away Items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 descr="Rainbow Heart Clipart Free Stock Photo - Public Domai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419" y="1425203"/>
            <a:ext cx="2540660" cy="27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49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400" b="1" dirty="0">
                <a:solidFill>
                  <a:srgbClr val="7030A0"/>
                </a:solidFill>
              </a:rPr>
              <a:t>Recommendations: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More in depth tracking of maternal outcomes when transferred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Maintain exception logs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All OB staff should have NRP even if not working in </a:t>
            </a:r>
            <a:r>
              <a:rPr lang="en-US" sz="1200" dirty="0" smtClean="0">
                <a:solidFill>
                  <a:schemeClr val="tx1"/>
                </a:solidFill>
              </a:rPr>
              <a:t>LD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5 P’s Screening process 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VBAC options offered for all who are eligible 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Improve community breastfeeding efforts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Blood Refusal policy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Quality Initiatives related to neonates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Infant follow along process for post discharge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Newborn dashboard – with nursery QI shared at department meetings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Neonatal Complications – make sure data aligns more with the transfers/ICN admissions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Add TXA and criteria for us to OB Hemorrhage policy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Site Visit Take - </a:t>
            </a:r>
            <a:r>
              <a:rPr lang="en-US" dirty="0" smtClean="0">
                <a:solidFill>
                  <a:srgbClr val="0070C0"/>
                </a:solidFill>
              </a:rPr>
              <a:t>Away Items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 descr="Pediatría Basada en Pruebas: Actualizaciones d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54" y="1254935"/>
            <a:ext cx="2360623" cy="175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13860"/>
      </p:ext>
    </p:extLst>
  </p:cSld>
  <p:clrMapOvr>
    <a:masterClrMapping/>
  </p:clrMapOvr>
</p:sld>
</file>

<file path=ppt/theme/theme1.xml><?xml version="1.0" encoding="utf-8"?>
<a:theme xmlns:a="http://schemas.openxmlformats.org/drawingml/2006/main" name="OSF-Blue-Purple-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Blue_Purple_16x9.pptx [Read-Only]" id="{C0BA6887-4485-469C-9C18-6FCE44D5FC98}" vid="{5E5DE970-A785-42A7-ACD6-CB21B85AB9B8}"/>
    </a:ext>
  </a:extLst>
</a:theme>
</file>

<file path=ppt/theme/theme2.xml><?xml version="1.0" encoding="utf-8"?>
<a:theme xmlns:a="http://schemas.openxmlformats.org/drawingml/2006/main" name="OSF-Blue-Purple-Bottom-Lef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Blue_Purple_16x9.pptx [Read-Only]" id="{C0BA6887-4485-469C-9C18-6FCE44D5FC98}" vid="{115004E6-20D3-4C49-97EB-183E6E2F690A}"/>
    </a:ext>
  </a:extLst>
</a:theme>
</file>

<file path=ppt/theme/theme3.xml><?xml version="1.0" encoding="utf-8"?>
<a:theme xmlns:a="http://schemas.openxmlformats.org/drawingml/2006/main" name="OSF-Plain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Blue_Purple_16x9.pptx [Read-Only]" id="{C0BA6887-4485-469C-9C18-6FCE44D5FC98}" vid="{04E5FEFE-4D7C-40C3-8454-153671F92BC3}"/>
    </a:ext>
  </a:extLst>
</a:theme>
</file>

<file path=ppt/theme/theme4.xml><?xml version="1.0" encoding="utf-8"?>
<a:theme xmlns:a="http://schemas.openxmlformats.org/drawingml/2006/main" name="OSF-Blue-Purple-Side-R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Blue_Purple_16x9.pptx [Read-Only]" id="{C0BA6887-4485-469C-9C18-6FCE44D5FC98}" vid="{4C269779-FD20-44BC-A7EF-FAE8093BFA69}"/>
    </a:ext>
  </a:extLst>
</a:theme>
</file>

<file path=ppt/theme/theme5.xml><?xml version="1.0" encoding="utf-8"?>
<a:theme xmlns:a="http://schemas.openxmlformats.org/drawingml/2006/main" name="OSF-Blue-Purple-Side-Lef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Blue_Purple_16x9.pptx [Read-Only]" id="{C0BA6887-4485-469C-9C18-6FCE44D5FC98}" vid="{5191EA22-48A7-4A3A-B38E-2E67751DF6EA}"/>
    </a:ext>
  </a:extLst>
</a:theme>
</file>

<file path=ppt/theme/theme6.xml><?xml version="1.0" encoding="utf-8"?>
<a:theme xmlns:a="http://schemas.openxmlformats.org/drawingml/2006/main" name="OSF-Blue-Purple-Bottom-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Blue_Purple_16x9.pptx [Read-Only]" id="{C0BA6887-4485-469C-9C18-6FCE44D5FC98}" vid="{7575C792-2472-4E37-B16C-2612F882BF7D}"/>
    </a:ext>
  </a:extLst>
</a:theme>
</file>

<file path=ppt/theme/theme7.xml><?xml version="1.0" encoding="utf-8"?>
<a:theme xmlns:a="http://schemas.openxmlformats.org/drawingml/2006/main" name="OSF-Blue-Purple-Fu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Blue_Purple_16x9.pptx [Read-Only]" id="{C0BA6887-4485-469C-9C18-6FCE44D5FC98}" vid="{5A2CA318-9C82-47C6-B996-F831FB9F2D64}"/>
    </a:ext>
  </a:extLst>
</a:theme>
</file>

<file path=ppt/theme/theme8.xml><?xml version="1.0" encoding="utf-8"?>
<a:theme xmlns:a="http://schemas.openxmlformats.org/drawingml/2006/main" name="OSF-Blue-Purple-T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b="0" dirty="0" smtClean="0">
            <a:solidFill>
              <a:srgbClr val="32A4D7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SF_Blue_Purple_16x9.pptx [Read-Only]" id="{C0BA6887-4485-469C-9C18-6FCE44D5FC98}" vid="{BE8B0347-8CE1-49D8-8F28-0CA731066B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D3098FC444D04F9F70FEB5CF7A6DE1" ma:contentTypeVersion="0" ma:contentTypeDescription="Create a new document." ma:contentTypeScope="" ma:versionID="f7e6a90105364041e2308ad042058a1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DE163C-ED1E-448B-86A8-F282834F8453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409FCE-FCA3-40BF-98B9-056332EA83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D577482-AABD-49DA-8E34-1C6BC928AD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OSF_Blue_Purple_16x9</Template>
  <TotalTime>133</TotalTime>
  <Words>479</Words>
  <Application>Microsoft Office PowerPoint</Application>
  <PresentationFormat>On-screen Show (16:9)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Courier New</vt:lpstr>
      <vt:lpstr>OSF-Blue-Purple-16x9</vt:lpstr>
      <vt:lpstr>OSF-Blue-Purple-Bottom-Left</vt:lpstr>
      <vt:lpstr>OSF-Plain-Logo</vt:lpstr>
      <vt:lpstr>OSF-Blue-Purple-Side-Right</vt:lpstr>
      <vt:lpstr>OSF-Blue-Purple-Side-Left</vt:lpstr>
      <vt:lpstr>OSF-Blue-Purple-Bottom-Logos</vt:lpstr>
      <vt:lpstr>OSF-Blue-Purple-Full</vt:lpstr>
      <vt:lpstr>OSF-Blue-Purple-Top</vt:lpstr>
      <vt:lpstr>SHMC Perinatal Site Visit 2020</vt:lpstr>
      <vt:lpstr>Preparation</vt:lpstr>
      <vt:lpstr>Preparation Continued</vt:lpstr>
      <vt:lpstr>Site Visit Take – Away Items</vt:lpstr>
      <vt:lpstr>Site Visit Take – Away Items </vt:lpstr>
      <vt:lpstr>Site Visit Take - Away Items</vt:lpstr>
    </vt:vector>
  </TitlesOfParts>
  <Company>OSF Healthcare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SHMC Site Visit 2020</dc:title>
  <dc:creator>Wienke, Robyn D.</dc:creator>
  <cp:lastModifiedBy>Swain, Carolyn S.</cp:lastModifiedBy>
  <cp:revision>20</cp:revision>
  <dcterms:created xsi:type="dcterms:W3CDTF">2021-01-20T18:57:53Z</dcterms:created>
  <dcterms:modified xsi:type="dcterms:W3CDTF">2021-02-03T13:33:40Z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0x010100E9D3098FC444D04F9F70FEB5CF7A6DE1</vt:lpwstr>
  </property>
</Properties>
</file>