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8" r:id="rId3"/>
    <p:sldId id="263" r:id="rId4"/>
    <p:sldId id="269" r:id="rId5"/>
    <p:sldId id="264" r:id="rId6"/>
    <p:sldId id="260" r:id="rId7"/>
    <p:sldId id="261" r:id="rId8"/>
    <p:sldId id="262"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AF475-7693-4E01-8A20-DBB5B5F66E81}" v="5" dt="2021-07-09T21:07:09.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3" autoAdjust="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SMM</a:t>
            </a:r>
            <a:r>
              <a:rPr lang="en-US" baseline="0" dirty="0"/>
              <a:t>  Types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Blood</c:v>
                </c:pt>
              </c:strCache>
            </c:strRef>
          </c:tx>
          <c:spPr>
            <a:solidFill>
              <a:schemeClr val="accent1"/>
            </a:solidFill>
            <a:ln>
              <a:noFill/>
            </a:ln>
            <a:effectLst/>
          </c:spPr>
          <c:invertIfNegative val="0"/>
          <c:cat>
            <c:strRef>
              <c:f>Sheet1!$A$2:$A$6</c:f>
              <c:strCache>
                <c:ptCount val="4"/>
                <c:pt idx="0">
                  <c:v>2018</c:v>
                </c:pt>
                <c:pt idx="1">
                  <c:v>2019</c:v>
                </c:pt>
                <c:pt idx="2">
                  <c:v>2020</c:v>
                </c:pt>
                <c:pt idx="3">
                  <c:v>Total</c:v>
                </c:pt>
              </c:strCache>
            </c:strRef>
          </c:cat>
          <c:val>
            <c:numRef>
              <c:f>Sheet1!$B$2:$B$6</c:f>
              <c:numCache>
                <c:formatCode>General</c:formatCode>
                <c:ptCount val="5"/>
                <c:pt idx="0">
                  <c:v>16</c:v>
                </c:pt>
                <c:pt idx="1">
                  <c:v>24</c:v>
                </c:pt>
                <c:pt idx="2">
                  <c:v>13</c:v>
                </c:pt>
                <c:pt idx="3">
                  <c:v>53</c:v>
                </c:pt>
              </c:numCache>
            </c:numRef>
          </c:val>
          <c:extLst>
            <c:ext xmlns:c16="http://schemas.microsoft.com/office/drawing/2014/chart" uri="{C3380CC4-5D6E-409C-BE32-E72D297353CC}">
              <c16:uniqueId val="{00000000-D4A0-474E-995D-27D680A73E52}"/>
            </c:ext>
          </c:extLst>
        </c:ser>
        <c:ser>
          <c:idx val="1"/>
          <c:order val="1"/>
          <c:tx>
            <c:strRef>
              <c:f>Sheet1!$C$1</c:f>
              <c:strCache>
                <c:ptCount val="1"/>
                <c:pt idx="0">
                  <c:v>ICU</c:v>
                </c:pt>
              </c:strCache>
            </c:strRef>
          </c:tx>
          <c:spPr>
            <a:solidFill>
              <a:schemeClr val="accent2"/>
            </a:solidFill>
            <a:ln>
              <a:noFill/>
            </a:ln>
            <a:effectLst/>
          </c:spPr>
          <c:invertIfNegative val="0"/>
          <c:cat>
            <c:strRef>
              <c:f>Sheet1!$A$2:$A$6</c:f>
              <c:strCache>
                <c:ptCount val="4"/>
                <c:pt idx="0">
                  <c:v>2018</c:v>
                </c:pt>
                <c:pt idx="1">
                  <c:v>2019</c:v>
                </c:pt>
                <c:pt idx="2">
                  <c:v>2020</c:v>
                </c:pt>
                <c:pt idx="3">
                  <c:v>Total</c:v>
                </c:pt>
              </c:strCache>
            </c:strRef>
          </c:cat>
          <c:val>
            <c:numRef>
              <c:f>Sheet1!$C$2:$C$6</c:f>
              <c:numCache>
                <c:formatCode>General</c:formatCode>
                <c:ptCount val="5"/>
                <c:pt idx="0">
                  <c:v>23</c:v>
                </c:pt>
                <c:pt idx="1">
                  <c:v>25</c:v>
                </c:pt>
                <c:pt idx="2">
                  <c:v>8</c:v>
                </c:pt>
                <c:pt idx="3">
                  <c:v>56</c:v>
                </c:pt>
              </c:numCache>
            </c:numRef>
          </c:val>
          <c:extLst>
            <c:ext xmlns:c16="http://schemas.microsoft.com/office/drawing/2014/chart" uri="{C3380CC4-5D6E-409C-BE32-E72D297353CC}">
              <c16:uniqueId val="{00000001-D4A0-474E-995D-27D680A73E52}"/>
            </c:ext>
          </c:extLst>
        </c:ser>
        <c:ser>
          <c:idx val="2"/>
          <c:order val="2"/>
          <c:tx>
            <c:strRef>
              <c:f>Sheet1!$D$1</c:f>
              <c:strCache>
                <c:ptCount val="1"/>
                <c:pt idx="0">
                  <c:v>Both</c:v>
                </c:pt>
              </c:strCache>
            </c:strRef>
          </c:tx>
          <c:spPr>
            <a:solidFill>
              <a:schemeClr val="accent3"/>
            </a:solidFill>
            <a:ln>
              <a:noFill/>
            </a:ln>
            <a:effectLst/>
          </c:spPr>
          <c:invertIfNegative val="0"/>
          <c:cat>
            <c:strRef>
              <c:f>Sheet1!$A$2:$A$6</c:f>
              <c:strCache>
                <c:ptCount val="4"/>
                <c:pt idx="0">
                  <c:v>2018</c:v>
                </c:pt>
                <c:pt idx="1">
                  <c:v>2019</c:v>
                </c:pt>
                <c:pt idx="2">
                  <c:v>2020</c:v>
                </c:pt>
                <c:pt idx="3">
                  <c:v>Total</c:v>
                </c:pt>
              </c:strCache>
            </c:strRef>
          </c:cat>
          <c:val>
            <c:numRef>
              <c:f>Sheet1!$D$2:$D$6</c:f>
              <c:numCache>
                <c:formatCode>General</c:formatCode>
                <c:ptCount val="5"/>
                <c:pt idx="0">
                  <c:v>11</c:v>
                </c:pt>
                <c:pt idx="1">
                  <c:v>16</c:v>
                </c:pt>
                <c:pt idx="2">
                  <c:v>10</c:v>
                </c:pt>
                <c:pt idx="3">
                  <c:v>37</c:v>
                </c:pt>
              </c:numCache>
            </c:numRef>
          </c:val>
          <c:extLst>
            <c:ext xmlns:c16="http://schemas.microsoft.com/office/drawing/2014/chart" uri="{C3380CC4-5D6E-409C-BE32-E72D297353CC}">
              <c16:uniqueId val="{00000002-D4A0-474E-995D-27D680A73E52}"/>
            </c:ext>
          </c:extLst>
        </c:ser>
        <c:dLbls>
          <c:showLegendKey val="0"/>
          <c:showVal val="0"/>
          <c:showCatName val="0"/>
          <c:showSerName val="0"/>
          <c:showPercent val="0"/>
          <c:showBubbleSize val="0"/>
        </c:dLbls>
        <c:gapWidth val="219"/>
        <c:overlap val="-27"/>
        <c:axId val="475081592"/>
        <c:axId val="475083192"/>
      </c:barChart>
      <c:catAx>
        <c:axId val="47508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83192"/>
        <c:crosses val="autoZero"/>
        <c:auto val="1"/>
        <c:lblAlgn val="ctr"/>
        <c:lblOffset val="100"/>
        <c:noMultiLvlLbl val="0"/>
      </c:catAx>
      <c:valAx>
        <c:axId val="475083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815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2018 ICU Admissions</c:v>
                </c:pt>
              </c:strCache>
            </c:strRef>
          </c:tx>
          <c:explosion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AA8-4F39-B973-EAF1F56F976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AA8-4F39-B973-EAF1F56F976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AA8-4F39-B973-EAF1F56F976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AA8-4F39-B973-EAF1F56F976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AA8-4F39-B973-EAF1F56F976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AA8-4F39-B973-EAF1F56F976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AA8-4F39-B973-EAF1F56F976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Sheet1!$A$2:$A$8</c:f>
              <c:strCache>
                <c:ptCount val="7"/>
                <c:pt idx="0">
                  <c:v>Infection</c:v>
                </c:pt>
                <c:pt idx="1">
                  <c:v>Hyptertension</c:v>
                </c:pt>
                <c:pt idx="2">
                  <c:v>Diabetes</c:v>
                </c:pt>
                <c:pt idx="3">
                  <c:v>Hemorrhage</c:v>
                </c:pt>
                <c:pt idx="4">
                  <c:v>Cardiac</c:v>
                </c:pt>
                <c:pt idx="5">
                  <c:v>Neurological</c:v>
                </c:pt>
                <c:pt idx="6">
                  <c:v>Other</c:v>
                </c:pt>
              </c:strCache>
            </c:strRef>
          </c:cat>
          <c:val>
            <c:numRef>
              <c:f>Sheet1!$B$2:$B$8</c:f>
              <c:numCache>
                <c:formatCode>General</c:formatCode>
                <c:ptCount val="7"/>
                <c:pt idx="0">
                  <c:v>5</c:v>
                </c:pt>
                <c:pt idx="1">
                  <c:v>5</c:v>
                </c:pt>
                <c:pt idx="2">
                  <c:v>2</c:v>
                </c:pt>
                <c:pt idx="3">
                  <c:v>13</c:v>
                </c:pt>
                <c:pt idx="4">
                  <c:v>1</c:v>
                </c:pt>
                <c:pt idx="5">
                  <c:v>0</c:v>
                </c:pt>
              </c:numCache>
            </c:numRef>
          </c:val>
          <c:extLst>
            <c:ext xmlns:c16="http://schemas.microsoft.com/office/drawing/2014/chart" uri="{C3380CC4-5D6E-409C-BE32-E72D297353CC}">
              <c16:uniqueId val="{00000000-BA07-44CA-81C0-F5E64317729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2019</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5D4-43C7-932B-A6F713D4DC1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5D4-43C7-932B-A6F713D4DC1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5D4-43C7-932B-A6F713D4DC1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5D4-43C7-932B-A6F713D4DC1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5D4-43C7-932B-A6F713D4DC1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5D4-43C7-932B-A6F713D4DC17}"/>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A5D4-43C7-932B-A6F713D4DC1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Infection</c:v>
                </c:pt>
                <c:pt idx="1">
                  <c:v>HTN</c:v>
                </c:pt>
                <c:pt idx="2">
                  <c:v>Diabetes</c:v>
                </c:pt>
                <c:pt idx="3">
                  <c:v>Hemorrhage</c:v>
                </c:pt>
                <c:pt idx="4">
                  <c:v>Cardiac</c:v>
                </c:pt>
                <c:pt idx="5">
                  <c:v>Neurologic</c:v>
                </c:pt>
                <c:pt idx="6">
                  <c:v>Other</c:v>
                </c:pt>
              </c:strCache>
            </c:strRef>
          </c:cat>
          <c:val>
            <c:numRef>
              <c:f>Sheet1!$B$2:$B$8</c:f>
              <c:numCache>
                <c:formatCode>General</c:formatCode>
                <c:ptCount val="7"/>
                <c:pt idx="0">
                  <c:v>8</c:v>
                </c:pt>
                <c:pt idx="1">
                  <c:v>6</c:v>
                </c:pt>
                <c:pt idx="2">
                  <c:v>1</c:v>
                </c:pt>
                <c:pt idx="3">
                  <c:v>17</c:v>
                </c:pt>
                <c:pt idx="4">
                  <c:v>5</c:v>
                </c:pt>
                <c:pt idx="5">
                  <c:v>2</c:v>
                </c:pt>
                <c:pt idx="6">
                  <c:v>6</c:v>
                </c:pt>
              </c:numCache>
            </c:numRef>
          </c:val>
          <c:extLst>
            <c:ext xmlns:c16="http://schemas.microsoft.com/office/drawing/2014/chart" uri="{C3380CC4-5D6E-409C-BE32-E72D297353CC}">
              <c16:uniqueId val="{00000000-702C-4328-ADF4-0F7CE871D4E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972-4297-96E4-D9D526B49EB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972-4297-96E4-D9D526B49EB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972-4297-96E4-D9D526B49EB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972-4297-96E4-D9D526B49EB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972-4297-96E4-D9D526B49EB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E972-4297-96E4-D9D526B49EB5}"/>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E972-4297-96E4-D9D526B49E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Infection</c:v>
                </c:pt>
                <c:pt idx="1">
                  <c:v>HTN</c:v>
                </c:pt>
                <c:pt idx="2">
                  <c:v>Diabetes</c:v>
                </c:pt>
                <c:pt idx="3">
                  <c:v>Hemorrhage</c:v>
                </c:pt>
                <c:pt idx="4">
                  <c:v>Cardiac</c:v>
                </c:pt>
                <c:pt idx="5">
                  <c:v>Neurologic</c:v>
                </c:pt>
                <c:pt idx="6">
                  <c:v>Other</c:v>
                </c:pt>
              </c:strCache>
            </c:strRef>
          </c:cat>
          <c:val>
            <c:numRef>
              <c:f>Sheet1!$B$2:$B$8</c:f>
              <c:numCache>
                <c:formatCode>General</c:formatCode>
                <c:ptCount val="7"/>
                <c:pt idx="0">
                  <c:v>4</c:v>
                </c:pt>
                <c:pt idx="1">
                  <c:v>2</c:v>
                </c:pt>
                <c:pt idx="2">
                  <c:v>1</c:v>
                </c:pt>
                <c:pt idx="3">
                  <c:v>10</c:v>
                </c:pt>
                <c:pt idx="4">
                  <c:v>0</c:v>
                </c:pt>
                <c:pt idx="5">
                  <c:v>0</c:v>
                </c:pt>
                <c:pt idx="6">
                  <c:v>0</c:v>
                </c:pt>
              </c:numCache>
            </c:numRef>
          </c:val>
          <c:extLst>
            <c:ext xmlns:c16="http://schemas.microsoft.com/office/drawing/2014/chart" uri="{C3380CC4-5D6E-409C-BE32-E72D297353CC}">
              <c16:uniqueId val="{00000000-905F-4BF1-A982-EF0831601E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BC3C3-587D-4D51-81A7-84FD665AD103}"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A1699D4A-BAC3-4968-9B07-6DF9D2084A17}">
      <dgm:prSet/>
      <dgm:spPr/>
      <dgm:t>
        <a:bodyPr/>
        <a:lstStyle/>
        <a:p>
          <a:r>
            <a:rPr lang="en-US"/>
            <a:t>Severe Maternal Morbidity is any maternal patient that is admitted to an ICU during a pregnancy </a:t>
          </a:r>
          <a:r>
            <a:rPr lang="en-US" b="1"/>
            <a:t>or</a:t>
          </a:r>
          <a:r>
            <a:rPr lang="en-US"/>
            <a:t> any maternal patient that has received more than 4 units of PRBC’s.</a:t>
          </a:r>
        </a:p>
      </dgm:t>
    </dgm:pt>
    <dgm:pt modelId="{327BA784-1429-4109-8E10-B32F9613418C}" type="parTrans" cxnId="{FF22BC15-41AD-4353-9C2D-241C6247A035}">
      <dgm:prSet/>
      <dgm:spPr/>
      <dgm:t>
        <a:bodyPr/>
        <a:lstStyle/>
        <a:p>
          <a:endParaRPr lang="en-US"/>
        </a:p>
      </dgm:t>
    </dgm:pt>
    <dgm:pt modelId="{4DCAF897-DB6D-478F-8007-39F865EED515}" type="sibTrans" cxnId="{FF22BC15-41AD-4353-9C2D-241C6247A035}">
      <dgm:prSet/>
      <dgm:spPr/>
      <dgm:t>
        <a:bodyPr/>
        <a:lstStyle/>
        <a:p>
          <a:endParaRPr lang="en-US"/>
        </a:p>
      </dgm:t>
    </dgm:pt>
    <dgm:pt modelId="{2A5E3982-2514-409D-ACD3-19F475E53FFC}">
      <dgm:prSet/>
      <dgm:spPr/>
      <dgm:t>
        <a:bodyPr/>
        <a:lstStyle/>
        <a:p>
          <a:r>
            <a:rPr lang="en-US"/>
            <a:t>Reviewed to look for process improvements, trends,  educational needs</a:t>
          </a:r>
        </a:p>
      </dgm:t>
    </dgm:pt>
    <dgm:pt modelId="{743A10A2-41D4-4B82-A65A-FC22549F33E5}" type="parTrans" cxnId="{200CD9F3-9F21-40E3-B73B-DF5AA46BFEED}">
      <dgm:prSet/>
      <dgm:spPr/>
      <dgm:t>
        <a:bodyPr/>
        <a:lstStyle/>
        <a:p>
          <a:endParaRPr lang="en-US"/>
        </a:p>
      </dgm:t>
    </dgm:pt>
    <dgm:pt modelId="{8B2F8A9C-164E-41DE-9FFD-14726B7E0523}" type="sibTrans" cxnId="{200CD9F3-9F21-40E3-B73B-DF5AA46BFEED}">
      <dgm:prSet/>
      <dgm:spPr/>
      <dgm:t>
        <a:bodyPr/>
        <a:lstStyle/>
        <a:p>
          <a:endParaRPr lang="en-US"/>
        </a:p>
      </dgm:t>
    </dgm:pt>
    <dgm:pt modelId="{F17460B4-9CB2-46CA-8AF4-10B631588833}">
      <dgm:prSet/>
      <dgm:spPr/>
      <dgm:t>
        <a:bodyPr/>
        <a:lstStyle/>
        <a:p>
          <a:r>
            <a:rPr lang="en-US"/>
            <a:t>NCIPN had a total of 146 for 2018-2020 as reported n ePerinet</a:t>
          </a:r>
        </a:p>
      </dgm:t>
    </dgm:pt>
    <dgm:pt modelId="{0A2A57DA-4F19-4581-9591-0234CFBE43C8}" type="parTrans" cxnId="{E7C502BA-6291-4038-BC2F-EF744E87EFE1}">
      <dgm:prSet/>
      <dgm:spPr/>
      <dgm:t>
        <a:bodyPr/>
        <a:lstStyle/>
        <a:p>
          <a:endParaRPr lang="en-US"/>
        </a:p>
      </dgm:t>
    </dgm:pt>
    <dgm:pt modelId="{F57E82ED-E451-4349-9535-CCA6DE8F2E38}" type="sibTrans" cxnId="{E7C502BA-6291-4038-BC2F-EF744E87EFE1}">
      <dgm:prSet/>
      <dgm:spPr/>
      <dgm:t>
        <a:bodyPr/>
        <a:lstStyle/>
        <a:p>
          <a:endParaRPr lang="en-US"/>
        </a:p>
      </dgm:t>
    </dgm:pt>
    <dgm:pt modelId="{DD93E767-1EC3-41D5-A850-90B32F01F213}">
      <dgm:prSet/>
      <dgm:spPr/>
      <dgm:t>
        <a:bodyPr/>
        <a:lstStyle/>
        <a:p>
          <a:r>
            <a:rPr lang="en-US"/>
            <a:t>New form Winter 2021</a:t>
          </a:r>
        </a:p>
      </dgm:t>
    </dgm:pt>
    <dgm:pt modelId="{BDD82EE1-106B-415F-BA8D-429C68B842A1}" type="parTrans" cxnId="{7E051193-D54A-4C9B-84C6-343D7767E53D}">
      <dgm:prSet/>
      <dgm:spPr/>
      <dgm:t>
        <a:bodyPr/>
        <a:lstStyle/>
        <a:p>
          <a:endParaRPr lang="en-US"/>
        </a:p>
      </dgm:t>
    </dgm:pt>
    <dgm:pt modelId="{C6ED62A4-D57D-4BB2-A2A5-037D97E9B9F4}" type="sibTrans" cxnId="{7E051193-D54A-4C9B-84C6-343D7767E53D}">
      <dgm:prSet/>
      <dgm:spPr/>
      <dgm:t>
        <a:bodyPr/>
        <a:lstStyle/>
        <a:p>
          <a:endParaRPr lang="en-US"/>
        </a:p>
      </dgm:t>
    </dgm:pt>
    <dgm:pt modelId="{CD81C2DD-FBFE-45ED-B114-69F12246E079}" type="pres">
      <dgm:prSet presAssocID="{496BC3C3-587D-4D51-81A7-84FD665AD103}" presName="vert0" presStyleCnt="0">
        <dgm:presLayoutVars>
          <dgm:dir/>
          <dgm:animOne val="branch"/>
          <dgm:animLvl val="lvl"/>
        </dgm:presLayoutVars>
      </dgm:prSet>
      <dgm:spPr/>
      <dgm:t>
        <a:bodyPr/>
        <a:lstStyle/>
        <a:p>
          <a:endParaRPr lang="en-US"/>
        </a:p>
      </dgm:t>
    </dgm:pt>
    <dgm:pt modelId="{FF236815-EAEA-4E39-A316-83A44885DE98}" type="pres">
      <dgm:prSet presAssocID="{A1699D4A-BAC3-4968-9B07-6DF9D2084A17}" presName="thickLine" presStyleLbl="alignNode1" presStyleIdx="0" presStyleCnt="4"/>
      <dgm:spPr/>
    </dgm:pt>
    <dgm:pt modelId="{8D20D2A8-C7F0-42B1-AA31-9259E9066C8D}" type="pres">
      <dgm:prSet presAssocID="{A1699D4A-BAC3-4968-9B07-6DF9D2084A17}" presName="horz1" presStyleCnt="0"/>
      <dgm:spPr/>
    </dgm:pt>
    <dgm:pt modelId="{C6E27948-446D-4FC7-8DA2-75275E276393}" type="pres">
      <dgm:prSet presAssocID="{A1699D4A-BAC3-4968-9B07-6DF9D2084A17}" presName="tx1" presStyleLbl="revTx" presStyleIdx="0" presStyleCnt="4"/>
      <dgm:spPr/>
      <dgm:t>
        <a:bodyPr/>
        <a:lstStyle/>
        <a:p>
          <a:endParaRPr lang="en-US"/>
        </a:p>
      </dgm:t>
    </dgm:pt>
    <dgm:pt modelId="{71C91F1B-4D14-41B4-849D-8EBC5D89AA4D}" type="pres">
      <dgm:prSet presAssocID="{A1699D4A-BAC3-4968-9B07-6DF9D2084A17}" presName="vert1" presStyleCnt="0"/>
      <dgm:spPr/>
    </dgm:pt>
    <dgm:pt modelId="{00D99FAE-08A1-413F-89BB-6E9BB1E112CF}" type="pres">
      <dgm:prSet presAssocID="{2A5E3982-2514-409D-ACD3-19F475E53FFC}" presName="thickLine" presStyleLbl="alignNode1" presStyleIdx="1" presStyleCnt="4"/>
      <dgm:spPr/>
    </dgm:pt>
    <dgm:pt modelId="{017C2431-5DAC-4310-8938-50488A867136}" type="pres">
      <dgm:prSet presAssocID="{2A5E3982-2514-409D-ACD3-19F475E53FFC}" presName="horz1" presStyleCnt="0"/>
      <dgm:spPr/>
    </dgm:pt>
    <dgm:pt modelId="{027015F1-7DD3-41AD-B73C-A75BBA009263}" type="pres">
      <dgm:prSet presAssocID="{2A5E3982-2514-409D-ACD3-19F475E53FFC}" presName="tx1" presStyleLbl="revTx" presStyleIdx="1" presStyleCnt="4"/>
      <dgm:spPr/>
      <dgm:t>
        <a:bodyPr/>
        <a:lstStyle/>
        <a:p>
          <a:endParaRPr lang="en-US"/>
        </a:p>
      </dgm:t>
    </dgm:pt>
    <dgm:pt modelId="{1B2F37A0-B978-45F2-9A41-7F4CE597D0E3}" type="pres">
      <dgm:prSet presAssocID="{2A5E3982-2514-409D-ACD3-19F475E53FFC}" presName="vert1" presStyleCnt="0"/>
      <dgm:spPr/>
    </dgm:pt>
    <dgm:pt modelId="{CEFC7D7F-A511-4222-8FB7-2AFC007D873A}" type="pres">
      <dgm:prSet presAssocID="{F17460B4-9CB2-46CA-8AF4-10B631588833}" presName="thickLine" presStyleLbl="alignNode1" presStyleIdx="2" presStyleCnt="4"/>
      <dgm:spPr/>
    </dgm:pt>
    <dgm:pt modelId="{E19D4DE9-72E4-4BF0-ABC6-78A9F21FB070}" type="pres">
      <dgm:prSet presAssocID="{F17460B4-9CB2-46CA-8AF4-10B631588833}" presName="horz1" presStyleCnt="0"/>
      <dgm:spPr/>
    </dgm:pt>
    <dgm:pt modelId="{11F0D2F5-0AB5-46BC-9F7B-DC64ECBF0C88}" type="pres">
      <dgm:prSet presAssocID="{F17460B4-9CB2-46CA-8AF4-10B631588833}" presName="tx1" presStyleLbl="revTx" presStyleIdx="2" presStyleCnt="4"/>
      <dgm:spPr/>
      <dgm:t>
        <a:bodyPr/>
        <a:lstStyle/>
        <a:p>
          <a:endParaRPr lang="en-US"/>
        </a:p>
      </dgm:t>
    </dgm:pt>
    <dgm:pt modelId="{3FEB871A-7200-4FA7-B5F4-0F58EFB78C64}" type="pres">
      <dgm:prSet presAssocID="{F17460B4-9CB2-46CA-8AF4-10B631588833}" presName="vert1" presStyleCnt="0"/>
      <dgm:spPr/>
    </dgm:pt>
    <dgm:pt modelId="{1765831C-9FE0-4D2C-AF55-E8011CA95579}" type="pres">
      <dgm:prSet presAssocID="{DD93E767-1EC3-41D5-A850-90B32F01F213}" presName="thickLine" presStyleLbl="alignNode1" presStyleIdx="3" presStyleCnt="4"/>
      <dgm:spPr/>
    </dgm:pt>
    <dgm:pt modelId="{0C7BCC17-36B3-46D6-8E46-2AF002498D3F}" type="pres">
      <dgm:prSet presAssocID="{DD93E767-1EC3-41D5-A850-90B32F01F213}" presName="horz1" presStyleCnt="0"/>
      <dgm:spPr/>
    </dgm:pt>
    <dgm:pt modelId="{CBD6B1FF-C563-479A-820C-C51CEBDF9302}" type="pres">
      <dgm:prSet presAssocID="{DD93E767-1EC3-41D5-A850-90B32F01F213}" presName="tx1" presStyleLbl="revTx" presStyleIdx="3" presStyleCnt="4"/>
      <dgm:spPr/>
      <dgm:t>
        <a:bodyPr/>
        <a:lstStyle/>
        <a:p>
          <a:endParaRPr lang="en-US"/>
        </a:p>
      </dgm:t>
    </dgm:pt>
    <dgm:pt modelId="{F843510C-5401-4DCB-A337-FB039C1B3A83}" type="pres">
      <dgm:prSet presAssocID="{DD93E767-1EC3-41D5-A850-90B32F01F213}" presName="vert1" presStyleCnt="0"/>
      <dgm:spPr/>
    </dgm:pt>
  </dgm:ptLst>
  <dgm:cxnLst>
    <dgm:cxn modelId="{8C84E2BF-C2A5-416B-9310-BBEF80C15DA1}" type="presOf" srcId="{DD93E767-1EC3-41D5-A850-90B32F01F213}" destId="{CBD6B1FF-C563-479A-820C-C51CEBDF9302}" srcOrd="0" destOrd="0" presId="urn:microsoft.com/office/officeart/2008/layout/LinedList"/>
    <dgm:cxn modelId="{FF22BC15-41AD-4353-9C2D-241C6247A035}" srcId="{496BC3C3-587D-4D51-81A7-84FD665AD103}" destId="{A1699D4A-BAC3-4968-9B07-6DF9D2084A17}" srcOrd="0" destOrd="0" parTransId="{327BA784-1429-4109-8E10-B32F9613418C}" sibTransId="{4DCAF897-DB6D-478F-8007-39F865EED515}"/>
    <dgm:cxn modelId="{C1D3837A-972A-490D-BB28-94012074A25E}" type="presOf" srcId="{2A5E3982-2514-409D-ACD3-19F475E53FFC}" destId="{027015F1-7DD3-41AD-B73C-A75BBA009263}" srcOrd="0" destOrd="0" presId="urn:microsoft.com/office/officeart/2008/layout/LinedList"/>
    <dgm:cxn modelId="{27B88424-9F43-40ED-9AB4-DB6DACC9F661}" type="presOf" srcId="{A1699D4A-BAC3-4968-9B07-6DF9D2084A17}" destId="{C6E27948-446D-4FC7-8DA2-75275E276393}" srcOrd="0" destOrd="0" presId="urn:microsoft.com/office/officeart/2008/layout/LinedList"/>
    <dgm:cxn modelId="{13AAA2FA-1171-4061-98A7-D2845AA87A9A}" type="presOf" srcId="{F17460B4-9CB2-46CA-8AF4-10B631588833}" destId="{11F0D2F5-0AB5-46BC-9F7B-DC64ECBF0C88}" srcOrd="0" destOrd="0" presId="urn:microsoft.com/office/officeart/2008/layout/LinedList"/>
    <dgm:cxn modelId="{E7C502BA-6291-4038-BC2F-EF744E87EFE1}" srcId="{496BC3C3-587D-4D51-81A7-84FD665AD103}" destId="{F17460B4-9CB2-46CA-8AF4-10B631588833}" srcOrd="2" destOrd="0" parTransId="{0A2A57DA-4F19-4581-9591-0234CFBE43C8}" sibTransId="{F57E82ED-E451-4349-9535-CCA6DE8F2E38}"/>
    <dgm:cxn modelId="{7E051193-D54A-4C9B-84C6-343D7767E53D}" srcId="{496BC3C3-587D-4D51-81A7-84FD665AD103}" destId="{DD93E767-1EC3-41D5-A850-90B32F01F213}" srcOrd="3" destOrd="0" parTransId="{BDD82EE1-106B-415F-BA8D-429C68B842A1}" sibTransId="{C6ED62A4-D57D-4BB2-A2A5-037D97E9B9F4}"/>
    <dgm:cxn modelId="{B65DECD2-8348-4EFD-852B-0A5CFAF73C12}" type="presOf" srcId="{496BC3C3-587D-4D51-81A7-84FD665AD103}" destId="{CD81C2DD-FBFE-45ED-B114-69F12246E079}" srcOrd="0" destOrd="0" presId="urn:microsoft.com/office/officeart/2008/layout/LinedList"/>
    <dgm:cxn modelId="{200CD9F3-9F21-40E3-B73B-DF5AA46BFEED}" srcId="{496BC3C3-587D-4D51-81A7-84FD665AD103}" destId="{2A5E3982-2514-409D-ACD3-19F475E53FFC}" srcOrd="1" destOrd="0" parTransId="{743A10A2-41D4-4B82-A65A-FC22549F33E5}" sibTransId="{8B2F8A9C-164E-41DE-9FFD-14726B7E0523}"/>
    <dgm:cxn modelId="{F675CCF6-1791-4837-9B65-68EEECB63D10}" type="presParOf" srcId="{CD81C2DD-FBFE-45ED-B114-69F12246E079}" destId="{FF236815-EAEA-4E39-A316-83A44885DE98}" srcOrd="0" destOrd="0" presId="urn:microsoft.com/office/officeart/2008/layout/LinedList"/>
    <dgm:cxn modelId="{293DD959-0FBE-4089-A56D-67FD75CA9C19}" type="presParOf" srcId="{CD81C2DD-FBFE-45ED-B114-69F12246E079}" destId="{8D20D2A8-C7F0-42B1-AA31-9259E9066C8D}" srcOrd="1" destOrd="0" presId="urn:microsoft.com/office/officeart/2008/layout/LinedList"/>
    <dgm:cxn modelId="{C638F218-F2D9-4091-B7DE-6B0AAFE2B94B}" type="presParOf" srcId="{8D20D2A8-C7F0-42B1-AA31-9259E9066C8D}" destId="{C6E27948-446D-4FC7-8DA2-75275E276393}" srcOrd="0" destOrd="0" presId="urn:microsoft.com/office/officeart/2008/layout/LinedList"/>
    <dgm:cxn modelId="{6675C40F-6030-4AD4-ABFD-2874701C815C}" type="presParOf" srcId="{8D20D2A8-C7F0-42B1-AA31-9259E9066C8D}" destId="{71C91F1B-4D14-41B4-849D-8EBC5D89AA4D}" srcOrd="1" destOrd="0" presId="urn:microsoft.com/office/officeart/2008/layout/LinedList"/>
    <dgm:cxn modelId="{D4D2B583-4ACB-4BB5-823D-1700B4E4361D}" type="presParOf" srcId="{CD81C2DD-FBFE-45ED-B114-69F12246E079}" destId="{00D99FAE-08A1-413F-89BB-6E9BB1E112CF}" srcOrd="2" destOrd="0" presId="urn:microsoft.com/office/officeart/2008/layout/LinedList"/>
    <dgm:cxn modelId="{F6AA63AB-72E1-4394-83EA-08F4D4824F58}" type="presParOf" srcId="{CD81C2DD-FBFE-45ED-B114-69F12246E079}" destId="{017C2431-5DAC-4310-8938-50488A867136}" srcOrd="3" destOrd="0" presId="urn:microsoft.com/office/officeart/2008/layout/LinedList"/>
    <dgm:cxn modelId="{F6D157C2-3F07-45B6-A040-8713C4DBCC17}" type="presParOf" srcId="{017C2431-5DAC-4310-8938-50488A867136}" destId="{027015F1-7DD3-41AD-B73C-A75BBA009263}" srcOrd="0" destOrd="0" presId="urn:microsoft.com/office/officeart/2008/layout/LinedList"/>
    <dgm:cxn modelId="{3153A559-7C1E-4470-BCF0-69BD75EA486F}" type="presParOf" srcId="{017C2431-5DAC-4310-8938-50488A867136}" destId="{1B2F37A0-B978-45F2-9A41-7F4CE597D0E3}" srcOrd="1" destOrd="0" presId="urn:microsoft.com/office/officeart/2008/layout/LinedList"/>
    <dgm:cxn modelId="{B7FCCAC6-5A95-47A9-82BA-22CC6F7B0681}" type="presParOf" srcId="{CD81C2DD-FBFE-45ED-B114-69F12246E079}" destId="{CEFC7D7F-A511-4222-8FB7-2AFC007D873A}" srcOrd="4" destOrd="0" presId="urn:microsoft.com/office/officeart/2008/layout/LinedList"/>
    <dgm:cxn modelId="{E3B5AD66-5980-4A65-809B-19902B41F227}" type="presParOf" srcId="{CD81C2DD-FBFE-45ED-B114-69F12246E079}" destId="{E19D4DE9-72E4-4BF0-ABC6-78A9F21FB070}" srcOrd="5" destOrd="0" presId="urn:microsoft.com/office/officeart/2008/layout/LinedList"/>
    <dgm:cxn modelId="{A80B0473-07ED-4A33-982D-282EA7CEFA22}" type="presParOf" srcId="{E19D4DE9-72E4-4BF0-ABC6-78A9F21FB070}" destId="{11F0D2F5-0AB5-46BC-9F7B-DC64ECBF0C88}" srcOrd="0" destOrd="0" presId="urn:microsoft.com/office/officeart/2008/layout/LinedList"/>
    <dgm:cxn modelId="{B4A0AB9C-23FB-4DD6-AE34-E636A7232496}" type="presParOf" srcId="{E19D4DE9-72E4-4BF0-ABC6-78A9F21FB070}" destId="{3FEB871A-7200-4FA7-B5F4-0F58EFB78C64}" srcOrd="1" destOrd="0" presId="urn:microsoft.com/office/officeart/2008/layout/LinedList"/>
    <dgm:cxn modelId="{6A398379-D76F-4E5D-84CF-5BC4CBEC062D}" type="presParOf" srcId="{CD81C2DD-FBFE-45ED-B114-69F12246E079}" destId="{1765831C-9FE0-4D2C-AF55-E8011CA95579}" srcOrd="6" destOrd="0" presId="urn:microsoft.com/office/officeart/2008/layout/LinedList"/>
    <dgm:cxn modelId="{6B210AA2-412E-4806-AEAD-3E1EB44EF8F3}" type="presParOf" srcId="{CD81C2DD-FBFE-45ED-B114-69F12246E079}" destId="{0C7BCC17-36B3-46D6-8E46-2AF002498D3F}" srcOrd="7" destOrd="0" presId="urn:microsoft.com/office/officeart/2008/layout/LinedList"/>
    <dgm:cxn modelId="{951B4941-FE5C-43B9-AE2D-A84B6B36496D}" type="presParOf" srcId="{0C7BCC17-36B3-46D6-8E46-2AF002498D3F}" destId="{CBD6B1FF-C563-479A-820C-C51CEBDF9302}" srcOrd="0" destOrd="0" presId="urn:microsoft.com/office/officeart/2008/layout/LinedList"/>
    <dgm:cxn modelId="{24E22B63-C1F7-4872-957A-3B786FD4E5B4}" type="presParOf" srcId="{0C7BCC17-36B3-46D6-8E46-2AF002498D3F}" destId="{F843510C-5401-4DCB-A337-FB039C1B3A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6815-EAEA-4E39-A316-83A44885DE98}">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E27948-446D-4FC7-8DA2-75275E276393}">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Severe Maternal Morbidity is any maternal patient that is admitted to an ICU during a pregnancy </a:t>
          </a:r>
          <a:r>
            <a:rPr lang="en-US" sz="2500" b="1" kern="1200"/>
            <a:t>or</a:t>
          </a:r>
          <a:r>
            <a:rPr lang="en-US" sz="2500" kern="1200"/>
            <a:t> any maternal patient that has received more than 4 units of PRBC’s.</a:t>
          </a:r>
        </a:p>
      </dsp:txBody>
      <dsp:txXfrm>
        <a:off x="0" y="0"/>
        <a:ext cx="7728267" cy="1271831"/>
      </dsp:txXfrm>
    </dsp:sp>
    <dsp:sp modelId="{00D99FAE-08A1-413F-89BB-6E9BB1E112CF}">
      <dsp:nvSpPr>
        <dsp:cNvPr id="0" name=""/>
        <dsp:cNvSpPr/>
      </dsp:nvSpPr>
      <dsp:spPr>
        <a:xfrm>
          <a:off x="0" y="1271831"/>
          <a:ext cx="7728267" cy="0"/>
        </a:xfrm>
        <a:prstGeom prst="line">
          <a:avLst/>
        </a:prstGeom>
        <a:solidFill>
          <a:schemeClr val="accent2">
            <a:hueOff val="542858"/>
            <a:satOff val="-16260"/>
            <a:lumOff val="3529"/>
            <a:alphaOff val="0"/>
          </a:schemeClr>
        </a:solidFill>
        <a:ln w="10795" cap="flat" cmpd="sng" algn="ctr">
          <a:solidFill>
            <a:schemeClr val="accent2">
              <a:hueOff val="542858"/>
              <a:satOff val="-16260"/>
              <a:lumOff val="352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27015F1-7DD3-41AD-B73C-A75BBA009263}">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Reviewed to look for process improvements, trends,  educational needs</a:t>
          </a:r>
        </a:p>
      </dsp:txBody>
      <dsp:txXfrm>
        <a:off x="0" y="1271831"/>
        <a:ext cx="7728267" cy="1271831"/>
      </dsp:txXfrm>
    </dsp:sp>
    <dsp:sp modelId="{CEFC7D7F-A511-4222-8FB7-2AFC007D873A}">
      <dsp:nvSpPr>
        <dsp:cNvPr id="0" name=""/>
        <dsp:cNvSpPr/>
      </dsp:nvSpPr>
      <dsp:spPr>
        <a:xfrm>
          <a:off x="0" y="2543662"/>
          <a:ext cx="7728267" cy="0"/>
        </a:xfrm>
        <a:prstGeom prst="line">
          <a:avLst/>
        </a:prstGeom>
        <a:solidFill>
          <a:schemeClr val="accent2">
            <a:hueOff val="1085715"/>
            <a:satOff val="-32521"/>
            <a:lumOff val="7059"/>
            <a:alphaOff val="0"/>
          </a:schemeClr>
        </a:solidFill>
        <a:ln w="10795" cap="flat" cmpd="sng" algn="ctr">
          <a:solidFill>
            <a:schemeClr val="accent2">
              <a:hueOff val="1085715"/>
              <a:satOff val="-32521"/>
              <a:lumOff val="705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1F0D2F5-0AB5-46BC-9F7B-DC64ECBF0C88}">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NCIPN had a total of 146 for 2018-2020 as reported n ePerinet</a:t>
          </a:r>
        </a:p>
      </dsp:txBody>
      <dsp:txXfrm>
        <a:off x="0" y="2543662"/>
        <a:ext cx="7728267" cy="1271831"/>
      </dsp:txXfrm>
    </dsp:sp>
    <dsp:sp modelId="{1765831C-9FE0-4D2C-AF55-E8011CA95579}">
      <dsp:nvSpPr>
        <dsp:cNvPr id="0" name=""/>
        <dsp:cNvSpPr/>
      </dsp:nvSpPr>
      <dsp:spPr>
        <a:xfrm>
          <a:off x="0" y="3815493"/>
          <a:ext cx="7728267" cy="0"/>
        </a:xfrm>
        <a:prstGeom prst="line">
          <a:avLst/>
        </a:prstGeom>
        <a:solidFill>
          <a:schemeClr val="accent2">
            <a:hueOff val="1628573"/>
            <a:satOff val="-48781"/>
            <a:lumOff val="10588"/>
            <a:alphaOff val="0"/>
          </a:schemeClr>
        </a:solidFill>
        <a:ln w="10795" cap="flat" cmpd="sng" algn="ctr">
          <a:solidFill>
            <a:schemeClr val="accent2">
              <a:hueOff val="1628573"/>
              <a:satOff val="-48781"/>
              <a:lumOff val="1058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BD6B1FF-C563-479A-820C-C51CEBDF9302}">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New form Winter 2021</a:t>
          </a:r>
        </a:p>
      </dsp:txBody>
      <dsp:txXfrm>
        <a:off x="0" y="3815493"/>
        <a:ext cx="7728267" cy="12718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C86A5-4A35-4E59-B2A3-8BD1317E9735}"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5FEF-E989-4D94-9BF4-5B1B2F7059CE}" type="slidenum">
              <a:rPr lang="en-US" smtClean="0"/>
              <a:t>‹#›</a:t>
            </a:fld>
            <a:endParaRPr lang="en-US"/>
          </a:p>
        </p:txBody>
      </p:sp>
    </p:spTree>
    <p:extLst>
      <p:ext uri="{BB962C8B-B14F-4D97-AF65-F5344CB8AC3E}">
        <p14:creationId xmlns:p14="http://schemas.microsoft.com/office/powerpoint/2010/main" val="148149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new members of the group, I thought it would be nice to share who all is in our perinatal network.  We conduct case reviews based on the number of deliveries you have per year.  So, some facilities we visit more frequently than others.  IDPH is looking at the SMM process at the state level.  Since I started in 2017, they are continuing to update the form and hone in on what they are looking at.  We will be hearing from Cara </a:t>
            </a:r>
            <a:r>
              <a:rPr lang="en-US" dirty="0" err="1"/>
              <a:t>Bergo</a:t>
            </a:r>
            <a:r>
              <a:rPr lang="en-US" dirty="0"/>
              <a:t> in just a few minutes.  She will be giving us a further look at the IL Maternal Morbidity and Mortality report.  </a:t>
            </a:r>
          </a:p>
        </p:txBody>
      </p:sp>
      <p:sp>
        <p:nvSpPr>
          <p:cNvPr id="4" name="Slide Number Placeholder 3"/>
          <p:cNvSpPr>
            <a:spLocks noGrp="1"/>
          </p:cNvSpPr>
          <p:nvPr>
            <p:ph type="sldNum" sz="quarter" idx="5"/>
          </p:nvPr>
        </p:nvSpPr>
        <p:spPr/>
        <p:txBody>
          <a:bodyPr/>
          <a:lstStyle/>
          <a:p>
            <a:fld id="{85AD5FEF-E989-4D94-9BF4-5B1B2F7059CE}" type="slidenum">
              <a:rPr lang="en-US" smtClean="0"/>
              <a:t>2</a:t>
            </a:fld>
            <a:endParaRPr lang="en-US"/>
          </a:p>
        </p:txBody>
      </p:sp>
    </p:spTree>
    <p:extLst>
      <p:ext uri="{BB962C8B-B14F-4D97-AF65-F5344CB8AC3E}">
        <p14:creationId xmlns:p14="http://schemas.microsoft.com/office/powerpoint/2010/main" val="223244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has sent the report to all of you.  For our new members, here is a link and it will also be posted on our website.  </a:t>
            </a:r>
          </a:p>
        </p:txBody>
      </p:sp>
      <p:sp>
        <p:nvSpPr>
          <p:cNvPr id="4" name="Slide Number Placeholder 3"/>
          <p:cNvSpPr>
            <a:spLocks noGrp="1"/>
          </p:cNvSpPr>
          <p:nvPr>
            <p:ph type="sldNum" sz="quarter" idx="5"/>
          </p:nvPr>
        </p:nvSpPr>
        <p:spPr/>
        <p:txBody>
          <a:bodyPr/>
          <a:lstStyle/>
          <a:p>
            <a:fld id="{85AD5FEF-E989-4D94-9BF4-5B1B2F7059CE}" type="slidenum">
              <a:rPr lang="en-US" smtClean="0"/>
              <a:t>3</a:t>
            </a:fld>
            <a:endParaRPr lang="en-US"/>
          </a:p>
        </p:txBody>
      </p:sp>
    </p:spTree>
    <p:extLst>
      <p:ext uri="{BB962C8B-B14F-4D97-AF65-F5344CB8AC3E}">
        <p14:creationId xmlns:p14="http://schemas.microsoft.com/office/powerpoint/2010/main" val="302236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over new form for data collection. vIL12</a:t>
            </a:r>
          </a:p>
          <a:p>
            <a:r>
              <a:rPr lang="en-US" dirty="0"/>
              <a:t>SMM Case # assigned by perinatal center</a:t>
            </a:r>
          </a:p>
          <a:p>
            <a:r>
              <a:rPr lang="en-US" dirty="0"/>
              <a:t>Pages 1-3 completed by facility where SMM occurred.</a:t>
            </a:r>
          </a:p>
        </p:txBody>
      </p:sp>
      <p:sp>
        <p:nvSpPr>
          <p:cNvPr id="4" name="Slide Number Placeholder 3"/>
          <p:cNvSpPr>
            <a:spLocks noGrp="1"/>
          </p:cNvSpPr>
          <p:nvPr>
            <p:ph type="sldNum" sz="quarter" idx="5"/>
          </p:nvPr>
        </p:nvSpPr>
        <p:spPr/>
        <p:txBody>
          <a:bodyPr/>
          <a:lstStyle/>
          <a:p>
            <a:fld id="{85AD5FEF-E989-4D94-9BF4-5B1B2F7059CE}" type="slidenum">
              <a:rPr lang="en-US" smtClean="0"/>
              <a:t>6</a:t>
            </a:fld>
            <a:endParaRPr lang="en-US"/>
          </a:p>
        </p:txBody>
      </p:sp>
    </p:spTree>
    <p:extLst>
      <p:ext uri="{BB962C8B-B14F-4D97-AF65-F5344CB8AC3E}">
        <p14:creationId xmlns:p14="http://schemas.microsoft.com/office/powerpoint/2010/main" val="354613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insert timeline and box will increase in size.  It did not previously.</a:t>
            </a:r>
          </a:p>
          <a:p>
            <a:r>
              <a:rPr lang="en-US" dirty="0"/>
              <a:t>Under Case Review Assessment:  PRIMARARY CAUSE OF MORBIDITY:</a:t>
            </a:r>
          </a:p>
          <a:p>
            <a:r>
              <a:rPr lang="en-US" dirty="0"/>
              <a:t>		      Hemorrhage with choices of Atony, Abnormal placentation, Injury/laceration, Other</a:t>
            </a:r>
          </a:p>
          <a:p>
            <a:r>
              <a:rPr lang="en-US" dirty="0"/>
              <a:t>		      Hypertension with choices Chronic, Gestational, Pre-eclampsia/eclampsia, Super-imposed pre-eclampsia, Other</a:t>
            </a:r>
          </a:p>
          <a:p>
            <a:r>
              <a:rPr lang="en-US" dirty="0"/>
              <a:t>		      Neurological,  Trauma includes Attempted Suicide, MVA, Intimate Partner Violence, Community Violence</a:t>
            </a:r>
          </a:p>
          <a:p>
            <a:r>
              <a:rPr lang="en-US" dirty="0"/>
              <a:t>Organ System Dysfunction:	Cardiac, Immune, Reproductive</a:t>
            </a:r>
          </a:p>
          <a:p>
            <a:r>
              <a:rPr lang="en-US" dirty="0"/>
              <a:t>	</a:t>
            </a:r>
          </a:p>
        </p:txBody>
      </p:sp>
      <p:sp>
        <p:nvSpPr>
          <p:cNvPr id="4" name="Slide Number Placeholder 3"/>
          <p:cNvSpPr>
            <a:spLocks noGrp="1"/>
          </p:cNvSpPr>
          <p:nvPr>
            <p:ph type="sldNum" sz="quarter" idx="5"/>
          </p:nvPr>
        </p:nvSpPr>
        <p:spPr/>
        <p:txBody>
          <a:bodyPr/>
          <a:lstStyle/>
          <a:p>
            <a:fld id="{85AD5FEF-E989-4D94-9BF4-5B1B2F7059CE}" type="slidenum">
              <a:rPr lang="en-US" smtClean="0"/>
              <a:t>7</a:t>
            </a:fld>
            <a:endParaRPr lang="en-US"/>
          </a:p>
        </p:txBody>
      </p:sp>
    </p:spTree>
    <p:extLst>
      <p:ext uri="{BB962C8B-B14F-4D97-AF65-F5344CB8AC3E}">
        <p14:creationId xmlns:p14="http://schemas.microsoft.com/office/powerpoint/2010/main" val="423251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Review Committee Analysis:</a:t>
            </a:r>
          </a:p>
          <a:p>
            <a:r>
              <a:rPr lang="en-US" dirty="0"/>
              <a:t>	Disposition: Was there an opportunity to alter the SMM outcome?  Good Chance, Some Chance, No Chance</a:t>
            </a:r>
          </a:p>
          <a:p>
            <a:endParaRPr lang="en-US" dirty="0"/>
          </a:p>
        </p:txBody>
      </p:sp>
      <p:sp>
        <p:nvSpPr>
          <p:cNvPr id="4" name="Slide Number Placeholder 3"/>
          <p:cNvSpPr>
            <a:spLocks noGrp="1"/>
          </p:cNvSpPr>
          <p:nvPr>
            <p:ph type="sldNum" sz="quarter" idx="5"/>
          </p:nvPr>
        </p:nvSpPr>
        <p:spPr/>
        <p:txBody>
          <a:bodyPr/>
          <a:lstStyle/>
          <a:p>
            <a:fld id="{85AD5FEF-E989-4D94-9BF4-5B1B2F7059CE}" type="slidenum">
              <a:rPr lang="en-US" smtClean="0"/>
              <a:t>8</a:t>
            </a:fld>
            <a:endParaRPr lang="en-US"/>
          </a:p>
        </p:txBody>
      </p:sp>
    </p:spTree>
    <p:extLst>
      <p:ext uri="{BB962C8B-B14F-4D97-AF65-F5344CB8AC3E}">
        <p14:creationId xmlns:p14="http://schemas.microsoft.com/office/powerpoint/2010/main" val="37151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D5FEF-E989-4D94-9BF4-5B1B2F7059CE}" type="slidenum">
              <a:rPr lang="en-US" smtClean="0"/>
              <a:t>9</a:t>
            </a:fld>
            <a:endParaRPr lang="en-US"/>
          </a:p>
        </p:txBody>
      </p:sp>
    </p:spTree>
    <p:extLst>
      <p:ext uri="{BB962C8B-B14F-4D97-AF65-F5344CB8AC3E}">
        <p14:creationId xmlns:p14="http://schemas.microsoft.com/office/powerpoint/2010/main" val="213139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D5FEF-E989-4D94-9BF4-5B1B2F7059CE}" type="slidenum">
              <a:rPr lang="en-US" smtClean="0"/>
              <a:t>10</a:t>
            </a:fld>
            <a:endParaRPr lang="en-US"/>
          </a:p>
        </p:txBody>
      </p:sp>
    </p:spTree>
    <p:extLst>
      <p:ext uri="{BB962C8B-B14F-4D97-AF65-F5344CB8AC3E}">
        <p14:creationId xmlns:p14="http://schemas.microsoft.com/office/powerpoint/2010/main" val="86263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reasons for admission in 2019 are Hypokalemia, Sickle Cell Crisis, Overdose, Pulmonary Edema/Hypoxia, Psychosocial</a:t>
            </a:r>
          </a:p>
          <a:p>
            <a:r>
              <a:rPr lang="en-US" dirty="0"/>
              <a:t>Many Hemorrhages were due to postpartum hemorrhage. We did see one cervical laceration, 2 hematomas, accretes, abruptions.  Of the hemorrhages followed a planned home birth.  One from a cervical laceration/shoulder dystocia and the other from retained products.  </a:t>
            </a:r>
          </a:p>
          <a:p>
            <a:endParaRPr lang="en-US" dirty="0"/>
          </a:p>
        </p:txBody>
      </p:sp>
      <p:sp>
        <p:nvSpPr>
          <p:cNvPr id="4" name="Slide Number Placeholder 3"/>
          <p:cNvSpPr>
            <a:spLocks noGrp="1"/>
          </p:cNvSpPr>
          <p:nvPr>
            <p:ph type="sldNum" sz="quarter" idx="5"/>
          </p:nvPr>
        </p:nvSpPr>
        <p:spPr/>
        <p:txBody>
          <a:bodyPr/>
          <a:lstStyle/>
          <a:p>
            <a:fld id="{85AD5FEF-E989-4D94-9BF4-5B1B2F7059CE}" type="slidenum">
              <a:rPr lang="en-US" smtClean="0"/>
              <a:t>11</a:t>
            </a:fld>
            <a:endParaRPr lang="en-US"/>
          </a:p>
        </p:txBody>
      </p:sp>
    </p:spTree>
    <p:extLst>
      <p:ext uri="{BB962C8B-B14F-4D97-AF65-F5344CB8AC3E}">
        <p14:creationId xmlns:p14="http://schemas.microsoft.com/office/powerpoint/2010/main" val="373399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C1D5E-EA0A-451F-BCF7-22AB166FBEEB}"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331620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C1D5E-EA0A-451F-BCF7-22AB166FBEEB}"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39827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C1D5E-EA0A-451F-BCF7-22AB166FBEEB}"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357918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C1D5E-EA0A-451F-BCF7-22AB166FBEEB}"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267751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1D5E-EA0A-451F-BCF7-22AB166FBEEB}"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199839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A0C1D5E-EA0A-451F-BCF7-22AB166FBEEB}" type="datetimeFigureOut">
              <a:rPr lang="en-US" smtClean="0"/>
              <a:t>7/14/2021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5278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A0C1D5E-EA0A-451F-BCF7-22AB166FBEEB}" type="datetimeFigureOut">
              <a:rPr lang="en-US" smtClean="0"/>
              <a:t>7/14/2021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177569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A0C1D5E-EA0A-451F-BCF7-22AB166FBEEB}" type="datetimeFigureOut">
              <a:rPr lang="en-US" smtClean="0"/>
              <a:t>7/14/2021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231843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0C1D5E-EA0A-451F-BCF7-22AB166FBEEB}"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344392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A0C1D5E-EA0A-451F-BCF7-22AB166FBEEB}" type="datetimeFigureOut">
              <a:rPr lang="en-US" smtClean="0"/>
              <a:t>7/14/2021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427751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A0C1D5E-EA0A-451F-BCF7-22AB166FBEEB}" type="datetimeFigureOut">
              <a:rPr lang="en-US" smtClean="0"/>
              <a:t>7/14/2021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0474F9B-1869-498A-907F-12DA2773832E}" type="slidenum">
              <a:rPr lang="en-US" smtClean="0"/>
              <a:t>‹#›</a:t>
            </a:fld>
            <a:endParaRPr lang="en-US"/>
          </a:p>
        </p:txBody>
      </p:sp>
    </p:spTree>
    <p:extLst>
      <p:ext uri="{BB962C8B-B14F-4D97-AF65-F5344CB8AC3E}">
        <p14:creationId xmlns:p14="http://schemas.microsoft.com/office/powerpoint/2010/main" val="347787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8A0C1D5E-EA0A-451F-BCF7-22AB166FBEEB}" type="datetimeFigureOut">
              <a:rPr lang="en-US" smtClean="0"/>
              <a:t>7/14/2021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0474F9B-1869-498A-907F-12DA2773832E}" type="slidenum">
              <a:rPr lang="en-US" smtClean="0"/>
              <a:t>‹#›</a:t>
            </a:fld>
            <a:endParaRPr lang="en-US"/>
          </a:p>
        </p:txBody>
      </p:sp>
    </p:spTree>
    <p:extLst>
      <p:ext uri="{BB962C8B-B14F-4D97-AF65-F5344CB8AC3E}">
        <p14:creationId xmlns:p14="http://schemas.microsoft.com/office/powerpoint/2010/main" val="308924571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www.flickr.com/photos/bitesizeinspiration/8741402150/"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0EDA-BD0B-45A2-B62C-AB7594B84BAC}"/>
              </a:ext>
            </a:extLst>
          </p:cNvPr>
          <p:cNvSpPr>
            <a:spLocks noGrp="1"/>
          </p:cNvSpPr>
          <p:nvPr>
            <p:ph type="ctrTitle"/>
          </p:nvPr>
        </p:nvSpPr>
        <p:spPr/>
        <p:txBody>
          <a:bodyPr/>
          <a:lstStyle/>
          <a:p>
            <a:r>
              <a:rPr lang="en-US" dirty="0"/>
              <a:t>NCIPN SMM Review</a:t>
            </a:r>
          </a:p>
        </p:txBody>
      </p:sp>
      <p:sp>
        <p:nvSpPr>
          <p:cNvPr id="3" name="Subtitle 2">
            <a:extLst>
              <a:ext uri="{FF2B5EF4-FFF2-40B4-BE49-F238E27FC236}">
                <a16:creationId xmlns:a16="http://schemas.microsoft.com/office/drawing/2014/main" id="{B3D66238-6B82-4DA6-94EF-1F607E818E23}"/>
              </a:ext>
            </a:extLst>
          </p:cNvPr>
          <p:cNvSpPr>
            <a:spLocks noGrp="1"/>
          </p:cNvSpPr>
          <p:nvPr>
            <p:ph type="subTitle" idx="1"/>
          </p:nvPr>
        </p:nvSpPr>
        <p:spPr/>
        <p:txBody>
          <a:bodyPr/>
          <a:lstStyle/>
          <a:p>
            <a:r>
              <a:rPr lang="en-US" dirty="0"/>
              <a:t>Regional Quality Council ~ July 14, 2021</a:t>
            </a:r>
          </a:p>
          <a:p>
            <a:r>
              <a:rPr lang="en-US" dirty="0"/>
              <a:t> </a:t>
            </a:r>
          </a:p>
        </p:txBody>
      </p:sp>
    </p:spTree>
    <p:extLst>
      <p:ext uri="{BB962C8B-B14F-4D97-AF65-F5344CB8AC3E}">
        <p14:creationId xmlns:p14="http://schemas.microsoft.com/office/powerpoint/2010/main" val="370355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32A3A7-BC68-4518-915E-4CD4683FD7F5}"/>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Reasons for ICU Admissions</a:t>
            </a:r>
            <a:br>
              <a:rPr lang="en-US" dirty="0">
                <a:solidFill>
                  <a:schemeClr val="tx1">
                    <a:lumMod val="85000"/>
                    <a:lumOff val="15000"/>
                  </a:schemeClr>
                </a:solidFill>
              </a:rPr>
            </a:br>
            <a:r>
              <a:rPr lang="en-US" dirty="0">
                <a:solidFill>
                  <a:schemeClr val="tx1">
                    <a:lumMod val="85000"/>
                    <a:lumOff val="15000"/>
                  </a:schemeClr>
                </a:solidFill>
              </a:rPr>
              <a:t>2018</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3F9103F7-0C85-42B6-8E84-8D09C3E1B6A2}"/>
              </a:ext>
            </a:extLst>
          </p:cNvPr>
          <p:cNvGraphicFramePr>
            <a:graphicFrameLocks noGrp="1"/>
          </p:cNvGraphicFramePr>
          <p:nvPr>
            <p:ph idx="1"/>
            <p:extLst>
              <p:ext uri="{D42A27DB-BD31-4B8C-83A1-F6EECF244321}">
                <p14:modId xmlns:p14="http://schemas.microsoft.com/office/powerpoint/2010/main" val="614682325"/>
              </p:ext>
            </p:extLst>
          </p:nvPr>
        </p:nvGraphicFramePr>
        <p:xfrm>
          <a:off x="5289550" y="863600"/>
          <a:ext cx="5910263" cy="512127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82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4263-5DC7-4A80-9182-2C0E31AF6B61}"/>
              </a:ext>
            </a:extLst>
          </p:cNvPr>
          <p:cNvSpPr>
            <a:spLocks noGrp="1"/>
          </p:cNvSpPr>
          <p:nvPr>
            <p:ph type="title"/>
          </p:nvPr>
        </p:nvSpPr>
        <p:spPr/>
        <p:txBody>
          <a:bodyPr/>
          <a:lstStyle/>
          <a:p>
            <a:r>
              <a:rPr lang="en-US" dirty="0"/>
              <a:t>Reasons for ICU Admissions </a:t>
            </a:r>
            <a:br>
              <a:rPr lang="en-US" dirty="0"/>
            </a:br>
            <a:r>
              <a:rPr lang="en-US" dirty="0"/>
              <a:t>2019 &amp; 2020</a:t>
            </a:r>
          </a:p>
        </p:txBody>
      </p:sp>
      <p:graphicFrame>
        <p:nvGraphicFramePr>
          <p:cNvPr id="7" name="Content Placeholder 6">
            <a:extLst>
              <a:ext uri="{FF2B5EF4-FFF2-40B4-BE49-F238E27FC236}">
                <a16:creationId xmlns:a16="http://schemas.microsoft.com/office/drawing/2014/main" id="{EC93AB63-7EED-4DD6-B222-FBCED148A556}"/>
              </a:ext>
            </a:extLst>
          </p:cNvPr>
          <p:cNvGraphicFramePr>
            <a:graphicFrameLocks noGrp="1"/>
          </p:cNvGraphicFramePr>
          <p:nvPr>
            <p:ph sz="half" idx="1"/>
            <p:extLst>
              <p:ext uri="{D42A27DB-BD31-4B8C-83A1-F6EECF244321}">
                <p14:modId xmlns:p14="http://schemas.microsoft.com/office/powerpoint/2010/main" val="91469842"/>
              </p:ext>
            </p:extLst>
          </p:nvPr>
        </p:nvGraphicFramePr>
        <p:xfrm>
          <a:off x="3867150" y="868363"/>
          <a:ext cx="3475038" cy="5121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C1F422AE-0017-4BF9-88F8-7F46864E3C72}"/>
              </a:ext>
            </a:extLst>
          </p:cNvPr>
          <p:cNvGraphicFramePr>
            <a:graphicFrameLocks noGrp="1"/>
          </p:cNvGraphicFramePr>
          <p:nvPr>
            <p:ph sz="half" idx="2"/>
            <p:extLst>
              <p:ext uri="{D42A27DB-BD31-4B8C-83A1-F6EECF244321}">
                <p14:modId xmlns:p14="http://schemas.microsoft.com/office/powerpoint/2010/main" val="416091606"/>
              </p:ext>
            </p:extLst>
          </p:nvPr>
        </p:nvGraphicFramePr>
        <p:xfrm>
          <a:off x="7818438" y="868363"/>
          <a:ext cx="3475037" cy="5121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948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C5B3-1179-455C-91C0-1E07BD230DFC}"/>
              </a:ext>
            </a:extLst>
          </p:cNvPr>
          <p:cNvSpPr>
            <a:spLocks noGrp="1"/>
          </p:cNvSpPr>
          <p:nvPr>
            <p:ph type="title"/>
          </p:nvPr>
        </p:nvSpPr>
        <p:spPr/>
        <p:txBody>
          <a:bodyPr/>
          <a:lstStyle/>
          <a:p>
            <a:r>
              <a:rPr lang="en-US" dirty="0" err="1"/>
              <a:t>Learningful</a:t>
            </a:r>
            <a:r>
              <a:rPr lang="en-US" dirty="0"/>
              <a:t> Takeaways</a:t>
            </a:r>
          </a:p>
        </p:txBody>
      </p:sp>
      <p:sp>
        <p:nvSpPr>
          <p:cNvPr id="3" name="Content Placeholder 2">
            <a:extLst>
              <a:ext uri="{FF2B5EF4-FFF2-40B4-BE49-F238E27FC236}">
                <a16:creationId xmlns:a16="http://schemas.microsoft.com/office/drawing/2014/main" id="{6248A5A0-E0F6-4AFB-8BC3-CAB044B0F180}"/>
              </a:ext>
            </a:extLst>
          </p:cNvPr>
          <p:cNvSpPr>
            <a:spLocks noGrp="1"/>
          </p:cNvSpPr>
          <p:nvPr>
            <p:ph idx="1"/>
          </p:nvPr>
        </p:nvSpPr>
        <p:spPr/>
        <p:txBody>
          <a:bodyPr/>
          <a:lstStyle/>
          <a:p>
            <a:r>
              <a:rPr lang="en-US" dirty="0"/>
              <a:t>Continue to hemorrhage drills</a:t>
            </a:r>
          </a:p>
          <a:p>
            <a:pPr lvl="1"/>
            <a:r>
              <a:rPr lang="en-US" dirty="0"/>
              <a:t>Include allowing hands on time and practice with Bakari balloon and QBL</a:t>
            </a:r>
          </a:p>
          <a:p>
            <a:pPr lvl="1"/>
            <a:r>
              <a:rPr lang="en-US" dirty="0"/>
              <a:t>Who comes when you call an OB Hemorrhage and what are their roles?</a:t>
            </a:r>
          </a:p>
          <a:p>
            <a:pPr lvl="1"/>
            <a:r>
              <a:rPr lang="en-US" dirty="0"/>
              <a:t>Consider a physician champion to assist</a:t>
            </a:r>
          </a:p>
          <a:p>
            <a:r>
              <a:rPr lang="en-US" dirty="0"/>
              <a:t>TEST your MTP.  </a:t>
            </a:r>
          </a:p>
          <a:p>
            <a:pPr lvl="1"/>
            <a:r>
              <a:rPr lang="en-US" dirty="0"/>
              <a:t>Do you know what products and how many you are getting and when?</a:t>
            </a:r>
          </a:p>
          <a:p>
            <a:pPr lvl="1"/>
            <a:r>
              <a:rPr lang="en-US" dirty="0"/>
              <a:t>Who can call an MTP and how do they do it?</a:t>
            </a:r>
          </a:p>
          <a:p>
            <a:r>
              <a:rPr lang="en-US" dirty="0"/>
              <a:t>Facilitate education with your </a:t>
            </a:r>
            <a:r>
              <a:rPr lang="en-US" dirty="0">
                <a:solidFill>
                  <a:schemeClr val="accent2"/>
                </a:solidFill>
              </a:rPr>
              <a:t>emergency departments </a:t>
            </a:r>
            <a:r>
              <a:rPr lang="en-US" dirty="0"/>
              <a:t>with Hypertension/Preeclampsia and Hemorrhage</a:t>
            </a:r>
            <a:r>
              <a:rPr lang="en-US" dirty="0" smtClean="0"/>
              <a:t>.</a:t>
            </a:r>
          </a:p>
          <a:p>
            <a:pPr lvl="1"/>
            <a:r>
              <a:rPr lang="en-US" dirty="0" smtClean="0"/>
              <a:t>Develop process and track follow up B/P check appointments</a:t>
            </a:r>
            <a:endParaRPr lang="en-US" dirty="0"/>
          </a:p>
          <a:p>
            <a:r>
              <a:rPr lang="en-US" dirty="0"/>
              <a:t>Debrief and follow up with staff </a:t>
            </a:r>
            <a:r>
              <a:rPr lang="en-US" dirty="0" smtClean="0"/>
              <a:t>education</a:t>
            </a:r>
            <a:endParaRPr lang="en-US" dirty="0"/>
          </a:p>
          <a:p>
            <a:endParaRPr lang="en-US" dirty="0"/>
          </a:p>
        </p:txBody>
      </p:sp>
      <p:sp>
        <p:nvSpPr>
          <p:cNvPr id="4" name="Text Placeholder 3">
            <a:extLst>
              <a:ext uri="{FF2B5EF4-FFF2-40B4-BE49-F238E27FC236}">
                <a16:creationId xmlns:a16="http://schemas.microsoft.com/office/drawing/2014/main" id="{631C0413-5586-410E-96E6-6E365E67E298}"/>
              </a:ext>
            </a:extLst>
          </p:cNvPr>
          <p:cNvSpPr>
            <a:spLocks noGrp="1"/>
          </p:cNvSpPr>
          <p:nvPr>
            <p:ph type="body" sz="half" idx="2"/>
          </p:nvPr>
        </p:nvSpPr>
        <p:spPr/>
        <p:txBody>
          <a:bodyPr/>
          <a:lstStyle/>
          <a:p>
            <a:endParaRPr lang="en-US" dirty="0"/>
          </a:p>
        </p:txBody>
      </p:sp>
      <p:sp>
        <p:nvSpPr>
          <p:cNvPr id="7" name="TextBox 6">
            <a:extLst>
              <a:ext uri="{FF2B5EF4-FFF2-40B4-BE49-F238E27FC236}">
                <a16:creationId xmlns:a16="http://schemas.microsoft.com/office/drawing/2014/main" id="{2733FD90-43F7-4944-8B71-1F34B4CEC4D6}"/>
              </a:ext>
            </a:extLst>
          </p:cNvPr>
          <p:cNvSpPr txBox="1"/>
          <p:nvPr/>
        </p:nvSpPr>
        <p:spPr>
          <a:xfrm>
            <a:off x="0" y="6627168"/>
            <a:ext cx="3770671" cy="230832"/>
          </a:xfrm>
          <a:prstGeom prst="rect">
            <a:avLst/>
          </a:prstGeom>
          <a:noFill/>
        </p:spPr>
        <p:txBody>
          <a:bodyPr wrap="square" rtlCol="0">
            <a:spAutoFit/>
          </a:bodyPr>
          <a:lstStyle/>
          <a:p>
            <a:r>
              <a:rPr lang="en-US" sz="900">
                <a:hlinkClick r:id="rId2" tooltip="http://www.flickr.com/photos/bitesizeinspiration/8741402150/"/>
              </a:rPr>
              <a:t>This Photo</a:t>
            </a:r>
            <a:r>
              <a:rPr lang="en-US" sz="900"/>
              <a:t> by Unknown Author is licensed under </a:t>
            </a:r>
            <a:r>
              <a:rPr lang="en-US" sz="900">
                <a:hlinkClick r:id="rId3" tooltip="https://creativecommons.org/licenses/by/3.0/"/>
              </a:rPr>
              <a:t>CC BY</a:t>
            </a:r>
            <a:endParaRPr lang="en-US" sz="900"/>
          </a:p>
        </p:txBody>
      </p:sp>
    </p:spTree>
    <p:extLst>
      <p:ext uri="{BB962C8B-B14F-4D97-AF65-F5344CB8AC3E}">
        <p14:creationId xmlns:p14="http://schemas.microsoft.com/office/powerpoint/2010/main" val="152059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963B-C657-4154-A04E-B99A8CB3AD13}"/>
              </a:ext>
            </a:extLst>
          </p:cNvPr>
          <p:cNvSpPr>
            <a:spLocks noGrp="1"/>
          </p:cNvSpPr>
          <p:nvPr>
            <p:ph type="title"/>
          </p:nvPr>
        </p:nvSpPr>
        <p:spPr/>
        <p:txBody>
          <a:bodyPr/>
          <a:lstStyle/>
          <a:p>
            <a:r>
              <a:rPr lang="en-US" dirty="0"/>
              <a:t>North Central Illinois Perinatal Network </a:t>
            </a:r>
            <a:br>
              <a:rPr lang="en-US" dirty="0"/>
            </a:br>
            <a:r>
              <a:rPr lang="en-US" dirty="0"/>
              <a:t>Facilities</a:t>
            </a:r>
          </a:p>
        </p:txBody>
      </p:sp>
      <p:sp>
        <p:nvSpPr>
          <p:cNvPr id="3" name="Text Placeholder 2">
            <a:extLst>
              <a:ext uri="{FF2B5EF4-FFF2-40B4-BE49-F238E27FC236}">
                <a16:creationId xmlns:a16="http://schemas.microsoft.com/office/drawing/2014/main" id="{375718A9-A4D1-4AB4-B35D-258E31338E7C}"/>
              </a:ext>
            </a:extLst>
          </p:cNvPr>
          <p:cNvSpPr>
            <a:spLocks noGrp="1"/>
          </p:cNvSpPr>
          <p:nvPr>
            <p:ph type="body" idx="1"/>
          </p:nvPr>
        </p:nvSpPr>
        <p:spPr>
          <a:xfrm>
            <a:off x="3867912" y="106696"/>
            <a:ext cx="3474720" cy="807720"/>
          </a:xfrm>
        </p:spPr>
        <p:txBody>
          <a:bodyPr/>
          <a:lstStyle/>
          <a:p>
            <a:pPr algn="ctr"/>
            <a:r>
              <a:rPr lang="en-US" dirty="0"/>
              <a:t>Facilities &amp; Designation</a:t>
            </a:r>
          </a:p>
        </p:txBody>
      </p:sp>
      <p:sp>
        <p:nvSpPr>
          <p:cNvPr id="4" name="Content Placeholder 3">
            <a:extLst>
              <a:ext uri="{FF2B5EF4-FFF2-40B4-BE49-F238E27FC236}">
                <a16:creationId xmlns:a16="http://schemas.microsoft.com/office/drawing/2014/main" id="{0FF5CC3F-D5F4-47A4-BFF9-398871C7BE8E}"/>
              </a:ext>
            </a:extLst>
          </p:cNvPr>
          <p:cNvSpPr>
            <a:spLocks noGrp="1"/>
          </p:cNvSpPr>
          <p:nvPr>
            <p:ph sz="half" idx="2"/>
          </p:nvPr>
        </p:nvSpPr>
        <p:spPr>
          <a:xfrm>
            <a:off x="3867912" y="1123836"/>
            <a:ext cx="3474720" cy="5176684"/>
          </a:xfrm>
        </p:spPr>
        <p:txBody>
          <a:bodyPr>
            <a:noAutofit/>
          </a:bodyPr>
          <a:lstStyle/>
          <a:p>
            <a:r>
              <a:rPr lang="en-US" sz="1200" dirty="0"/>
              <a:t>OSF Saint James-John W. Albrecht Medical Center, Pontiac    I</a:t>
            </a:r>
          </a:p>
          <a:p>
            <a:r>
              <a:rPr lang="en-US" sz="1200" dirty="0"/>
              <a:t>UPH- Memorial, Carthage    I</a:t>
            </a:r>
          </a:p>
          <a:p>
            <a:r>
              <a:rPr lang="en-US" sz="1200" dirty="0"/>
              <a:t>Carle </a:t>
            </a:r>
            <a:r>
              <a:rPr lang="en-US" sz="1200" dirty="0" err="1"/>
              <a:t>BroMenn</a:t>
            </a:r>
            <a:r>
              <a:rPr lang="en-US" sz="1200" dirty="0"/>
              <a:t> Medical Center, Normal    II</a:t>
            </a:r>
          </a:p>
          <a:p>
            <a:r>
              <a:rPr lang="en-US" sz="1200" dirty="0"/>
              <a:t>Genesis Medical Center, Illini Campus, Silvis    II</a:t>
            </a:r>
          </a:p>
          <a:p>
            <a:r>
              <a:rPr lang="en-US" sz="1200" dirty="0"/>
              <a:t>Graham Health System, Canton   II  </a:t>
            </a:r>
          </a:p>
          <a:p>
            <a:r>
              <a:rPr lang="en-US" sz="1200" dirty="0"/>
              <a:t>McDonough District Hospital, Macomb    II</a:t>
            </a:r>
          </a:p>
          <a:p>
            <a:r>
              <a:rPr lang="en-US" sz="1200" dirty="0"/>
              <a:t>OSF Saint Elizabeth Medical Center, Ottawa    II</a:t>
            </a:r>
          </a:p>
          <a:p>
            <a:r>
              <a:rPr lang="en-US" sz="1200" dirty="0"/>
              <a:t>OSF St. Joseph Medical Center, Bloomington    II</a:t>
            </a:r>
          </a:p>
          <a:p>
            <a:r>
              <a:rPr lang="en-US" sz="1200" dirty="0"/>
              <a:t>OSF St. Mary Medical Center, Galesburg    II</a:t>
            </a:r>
          </a:p>
          <a:p>
            <a:r>
              <a:rPr lang="en-US" sz="1200" dirty="0"/>
              <a:t>St. Margaret's Health, Peru     II</a:t>
            </a:r>
          </a:p>
          <a:p>
            <a:r>
              <a:rPr lang="en-US" sz="1200" dirty="0"/>
              <a:t>St. Margaret's Health, Spring Valley    II</a:t>
            </a:r>
          </a:p>
          <a:p>
            <a:r>
              <a:rPr lang="en-US" sz="1200" dirty="0"/>
              <a:t>OSF Heart of Mary Medical Center, Urbana    II+    </a:t>
            </a:r>
          </a:p>
          <a:p>
            <a:r>
              <a:rPr lang="en-US" sz="1200" dirty="0"/>
              <a:t>UPH- Methodist, Peoria    II+</a:t>
            </a:r>
          </a:p>
          <a:p>
            <a:r>
              <a:rPr lang="en-US" sz="1200" dirty="0"/>
              <a:t>UPH-Trinity, Moline    II+</a:t>
            </a:r>
          </a:p>
          <a:p>
            <a:r>
              <a:rPr lang="en-US" sz="1200" dirty="0"/>
              <a:t>OSF Saint Francis Medical Center, Peoria    III</a:t>
            </a:r>
          </a:p>
        </p:txBody>
      </p:sp>
      <p:sp>
        <p:nvSpPr>
          <p:cNvPr id="5" name="Text Placeholder 4">
            <a:extLst>
              <a:ext uri="{FF2B5EF4-FFF2-40B4-BE49-F238E27FC236}">
                <a16:creationId xmlns:a16="http://schemas.microsoft.com/office/drawing/2014/main" id="{031FE35A-BE1F-4FF8-A9ED-C6E33B73DD14}"/>
              </a:ext>
            </a:extLst>
          </p:cNvPr>
          <p:cNvSpPr>
            <a:spLocks noGrp="1"/>
          </p:cNvSpPr>
          <p:nvPr>
            <p:ph type="body" sz="quarter" idx="3"/>
          </p:nvPr>
        </p:nvSpPr>
        <p:spPr>
          <a:xfrm>
            <a:off x="7722335" y="106696"/>
            <a:ext cx="3474720" cy="813171"/>
          </a:xfrm>
        </p:spPr>
        <p:txBody>
          <a:bodyPr/>
          <a:lstStyle/>
          <a:p>
            <a:r>
              <a:rPr lang="en-US" dirty="0"/>
              <a:t>Non-delivering Facilities</a:t>
            </a:r>
          </a:p>
        </p:txBody>
      </p:sp>
      <p:sp>
        <p:nvSpPr>
          <p:cNvPr id="6" name="Content Placeholder 5">
            <a:extLst>
              <a:ext uri="{FF2B5EF4-FFF2-40B4-BE49-F238E27FC236}">
                <a16:creationId xmlns:a16="http://schemas.microsoft.com/office/drawing/2014/main" id="{86AB3902-5A7F-4367-88F2-145906230A28}"/>
              </a:ext>
            </a:extLst>
          </p:cNvPr>
          <p:cNvSpPr>
            <a:spLocks noGrp="1"/>
          </p:cNvSpPr>
          <p:nvPr>
            <p:ph sz="quarter" idx="4"/>
          </p:nvPr>
        </p:nvSpPr>
        <p:spPr>
          <a:xfrm>
            <a:off x="7862006" y="1123836"/>
            <a:ext cx="3474720" cy="5627468"/>
          </a:xfrm>
        </p:spPr>
        <p:txBody>
          <a:bodyPr>
            <a:normAutofit fontScale="70000" lnSpcReduction="20000"/>
          </a:bodyPr>
          <a:lstStyle/>
          <a:p>
            <a:r>
              <a:rPr lang="en-US" sz="2200" dirty="0"/>
              <a:t>Carle Eureka Hospital, Eureka  </a:t>
            </a:r>
          </a:p>
          <a:p>
            <a:r>
              <a:rPr lang="en-US" sz="2200" dirty="0"/>
              <a:t>Galesburg Cottage Hospital, Galesburg    </a:t>
            </a:r>
          </a:p>
          <a:p>
            <a:r>
              <a:rPr lang="en-US" sz="2200" dirty="0"/>
              <a:t>Genesis Medical Center, Aledo    </a:t>
            </a:r>
          </a:p>
          <a:p>
            <a:r>
              <a:rPr lang="en-US" sz="2200" dirty="0"/>
              <a:t>Hammond Henry Hospital, Geneseo     </a:t>
            </a:r>
          </a:p>
          <a:p>
            <a:r>
              <a:rPr lang="en-US" sz="2200" dirty="0"/>
              <a:t>Hopedale Medical Complex, Hopedale    </a:t>
            </a:r>
          </a:p>
          <a:p>
            <a:r>
              <a:rPr lang="en-US" sz="2200" dirty="0"/>
              <a:t>Iroquois Memorial Hospital, Watseka    </a:t>
            </a:r>
          </a:p>
          <a:p>
            <a:r>
              <a:rPr lang="en-US" sz="2200" dirty="0"/>
              <a:t>OSF Center for Health Streator, Streator    </a:t>
            </a:r>
          </a:p>
          <a:p>
            <a:r>
              <a:rPr lang="en-US" sz="2200" dirty="0"/>
              <a:t>OSF Healthcare Saint Clare Medical Center, Princeton     </a:t>
            </a:r>
          </a:p>
          <a:p>
            <a:r>
              <a:rPr lang="en-US" sz="2200" dirty="0"/>
              <a:t>OSF Holy Family Medical Center, Monmouth    </a:t>
            </a:r>
          </a:p>
          <a:p>
            <a:r>
              <a:rPr lang="en-US" sz="2200" dirty="0"/>
              <a:t>OSF Saint Luke Medical Center, Kewanee    </a:t>
            </a:r>
          </a:p>
          <a:p>
            <a:r>
              <a:rPr lang="en-US" sz="2200" dirty="0"/>
              <a:t>OSF Saint Paul Medical Center, Mendota    </a:t>
            </a:r>
          </a:p>
          <a:p>
            <a:r>
              <a:rPr lang="en-US" sz="2200" dirty="0"/>
              <a:t>UPH Health Pekin, Pekin     </a:t>
            </a:r>
          </a:p>
          <a:p>
            <a:r>
              <a:rPr lang="en-US" sz="2200" dirty="0"/>
              <a:t>UPH Proctor, Peoria     </a:t>
            </a:r>
          </a:p>
          <a:p>
            <a:endParaRPr lang="en-US" dirty="0"/>
          </a:p>
          <a:p>
            <a:endParaRPr lang="en-US" dirty="0"/>
          </a:p>
        </p:txBody>
      </p:sp>
    </p:spTree>
    <p:extLst>
      <p:ext uri="{BB962C8B-B14F-4D97-AF65-F5344CB8AC3E}">
        <p14:creationId xmlns:p14="http://schemas.microsoft.com/office/powerpoint/2010/main" val="359959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CC51-DFB7-4F05-869E-A28CEBD38D2F}"/>
              </a:ext>
            </a:extLst>
          </p:cNvPr>
          <p:cNvSpPr>
            <a:spLocks noGrp="1"/>
          </p:cNvSpPr>
          <p:nvPr>
            <p:ph type="title"/>
          </p:nvPr>
        </p:nvSpPr>
        <p:spPr/>
        <p:txBody>
          <a:bodyPr/>
          <a:lstStyle/>
          <a:p>
            <a:r>
              <a:rPr lang="en-US" dirty="0"/>
              <a:t>Illinois Maternal Morbidity and Mortality Report ~ 2021</a:t>
            </a:r>
            <a:br>
              <a:rPr lang="en-US" dirty="0"/>
            </a:br>
            <a:r>
              <a:rPr lang="en-US" sz="1800" dirty="0"/>
              <a:t>For years </a:t>
            </a:r>
            <a:r>
              <a:rPr lang="en-US" sz="1800" dirty="0" smtClean="0"/>
              <a:t>2016-2017</a:t>
            </a:r>
            <a:br>
              <a:rPr lang="en-US" sz="1800" dirty="0" smtClean="0"/>
            </a:br>
            <a:r>
              <a:rPr lang="en-US" sz="1800" dirty="0" smtClean="0"/>
              <a:t/>
            </a:r>
            <a:br>
              <a:rPr lang="en-US" sz="1800" dirty="0" smtClean="0"/>
            </a:br>
            <a:endParaRPr lang="en-US" dirty="0"/>
          </a:p>
        </p:txBody>
      </p:sp>
      <p:pic>
        <p:nvPicPr>
          <p:cNvPr id="5" name="Content Placeholder 4">
            <a:extLst>
              <a:ext uri="{FF2B5EF4-FFF2-40B4-BE49-F238E27FC236}">
                <a16:creationId xmlns:a16="http://schemas.microsoft.com/office/drawing/2014/main" id="{9CE2EDDB-877F-46B6-96AC-E6EBB5F17C6E}"/>
              </a:ext>
            </a:extLst>
          </p:cNvPr>
          <p:cNvPicPr>
            <a:picLocks noGrp="1" noChangeAspect="1"/>
          </p:cNvPicPr>
          <p:nvPr>
            <p:ph idx="1"/>
          </p:nvPr>
        </p:nvPicPr>
        <p:blipFill rotWithShape="1">
          <a:blip r:embed="rId3"/>
          <a:srcRect l="34614" t="15511" r="35749" b="17073"/>
          <a:stretch/>
        </p:blipFill>
        <p:spPr>
          <a:xfrm>
            <a:off x="5678130" y="486697"/>
            <a:ext cx="4645742" cy="5648632"/>
          </a:xfrm>
        </p:spPr>
      </p:pic>
      <p:sp>
        <p:nvSpPr>
          <p:cNvPr id="3" name="TextBox 2"/>
          <p:cNvSpPr txBox="1"/>
          <p:nvPr/>
        </p:nvSpPr>
        <p:spPr>
          <a:xfrm>
            <a:off x="4777483" y="6359703"/>
            <a:ext cx="6616557" cy="380144"/>
          </a:xfrm>
          <a:prstGeom prst="rect">
            <a:avLst/>
          </a:prstGeom>
          <a:noFill/>
        </p:spPr>
        <p:txBody>
          <a:bodyPr wrap="square" rtlCol="0">
            <a:spAutoFit/>
          </a:bodyPr>
          <a:lstStyle/>
          <a:p>
            <a:pPr algn="ctr"/>
            <a:r>
              <a:rPr lang="en-US" dirty="0" smtClean="0"/>
              <a:t>www.dph.Illinois.gov/mmmr</a:t>
            </a:r>
            <a:endParaRPr lang="en-US" dirty="0"/>
          </a:p>
        </p:txBody>
      </p:sp>
    </p:spTree>
    <p:extLst>
      <p:ext uri="{BB962C8B-B14F-4D97-AF65-F5344CB8AC3E}">
        <p14:creationId xmlns:p14="http://schemas.microsoft.com/office/powerpoint/2010/main" val="420843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597" t="17906" r="33799" b="16771"/>
          <a:stretch/>
        </p:blipFill>
        <p:spPr>
          <a:xfrm>
            <a:off x="137388" y="164387"/>
            <a:ext cx="4383242" cy="6416211"/>
          </a:xfrm>
          <a:prstGeom prst="rect">
            <a:avLst/>
          </a:prstGeom>
        </p:spPr>
      </p:pic>
      <p:pic>
        <p:nvPicPr>
          <p:cNvPr id="4" name="Picture 3"/>
          <p:cNvPicPr>
            <a:picLocks noChangeAspect="1"/>
          </p:cNvPicPr>
          <p:nvPr/>
        </p:nvPicPr>
        <p:blipFill rotWithShape="1">
          <a:blip r:embed="rId3"/>
          <a:srcRect l="32772" t="17078" r="34845" b="13360"/>
          <a:stretch/>
        </p:blipFill>
        <p:spPr>
          <a:xfrm>
            <a:off x="7756988" y="215816"/>
            <a:ext cx="4243227" cy="6313351"/>
          </a:xfrm>
          <a:prstGeom prst="rect">
            <a:avLst/>
          </a:prstGeom>
        </p:spPr>
      </p:pic>
      <p:sp>
        <p:nvSpPr>
          <p:cNvPr id="5" name="TextBox 4"/>
          <p:cNvSpPr txBox="1"/>
          <p:nvPr/>
        </p:nvSpPr>
        <p:spPr>
          <a:xfrm>
            <a:off x="4520630" y="1407560"/>
            <a:ext cx="3236358" cy="3693319"/>
          </a:xfrm>
          <a:prstGeom prst="rect">
            <a:avLst/>
          </a:prstGeom>
          <a:noFill/>
        </p:spPr>
        <p:txBody>
          <a:bodyPr wrap="square" rtlCol="0">
            <a:spAutoFit/>
          </a:bodyPr>
          <a:lstStyle/>
          <a:p>
            <a:pPr algn="ctr"/>
            <a:r>
              <a:rPr lang="en-US" dirty="0" smtClean="0"/>
              <a:t>Appendix A</a:t>
            </a:r>
          </a:p>
          <a:p>
            <a:pPr algn="ctr"/>
            <a:endParaRPr lang="en-US" dirty="0"/>
          </a:p>
          <a:p>
            <a:pPr algn="ctr"/>
            <a:r>
              <a:rPr lang="en-US" dirty="0" smtClean="0"/>
              <a:t>Resources for Women and Families</a:t>
            </a:r>
          </a:p>
          <a:p>
            <a:pPr algn="ctr"/>
            <a:endParaRPr lang="en-US" dirty="0" smtClean="0"/>
          </a:p>
          <a:p>
            <a:pPr algn="ctr"/>
            <a:endParaRPr lang="en-US" dirty="0"/>
          </a:p>
          <a:p>
            <a:pPr algn="ctr"/>
            <a:endParaRPr lang="en-US" dirty="0"/>
          </a:p>
          <a:p>
            <a:pPr algn="ctr"/>
            <a:r>
              <a:rPr lang="en-US" dirty="0" smtClean="0"/>
              <a:t>Appendix B</a:t>
            </a:r>
          </a:p>
          <a:p>
            <a:pPr algn="ctr"/>
            <a:r>
              <a:rPr lang="en-US" dirty="0" smtClean="0"/>
              <a:t>Resources for Health Care Providers and Hospitals</a:t>
            </a:r>
          </a:p>
          <a:p>
            <a:pPr algn="ctr"/>
            <a:endParaRPr lang="en-US" dirty="0"/>
          </a:p>
          <a:p>
            <a:pPr algn="ctr"/>
            <a:endParaRPr lang="en-US" dirty="0" smtClean="0"/>
          </a:p>
          <a:p>
            <a:pPr algn="ctr"/>
            <a:r>
              <a:rPr lang="en-US" dirty="0" smtClean="0"/>
              <a:t>www.dph.Illinois.gov/mmmr</a:t>
            </a:r>
            <a:endParaRPr lang="en-US" dirty="0"/>
          </a:p>
        </p:txBody>
      </p:sp>
    </p:spTree>
    <p:extLst>
      <p:ext uri="{BB962C8B-B14F-4D97-AF65-F5344CB8AC3E}">
        <p14:creationId xmlns:p14="http://schemas.microsoft.com/office/powerpoint/2010/main" val="203404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0552-6858-4D79-878D-4B44778339FD}"/>
              </a:ext>
            </a:extLst>
          </p:cNvPr>
          <p:cNvSpPr>
            <a:spLocks noGrp="1"/>
          </p:cNvSpPr>
          <p:nvPr>
            <p:ph type="title"/>
          </p:nvPr>
        </p:nvSpPr>
        <p:spPr>
          <a:xfrm>
            <a:off x="252919" y="1123837"/>
            <a:ext cx="2947482" cy="4601183"/>
          </a:xfrm>
        </p:spPr>
        <p:txBody>
          <a:bodyPr>
            <a:normAutofit/>
          </a:bodyPr>
          <a:lstStyle/>
          <a:p>
            <a:r>
              <a:rPr lang="en-US" dirty="0"/>
              <a:t>Severe Maternal Morbidity Data NCIPN 2018-2020</a:t>
            </a:r>
          </a:p>
        </p:txBody>
      </p:sp>
      <p:graphicFrame>
        <p:nvGraphicFramePr>
          <p:cNvPr id="5" name="Content Placeholder 2">
            <a:extLst>
              <a:ext uri="{FF2B5EF4-FFF2-40B4-BE49-F238E27FC236}">
                <a16:creationId xmlns:a16="http://schemas.microsoft.com/office/drawing/2014/main" id="{2074F18E-3814-4148-A6F1-6B34548F3F00}"/>
              </a:ext>
            </a:extLst>
          </p:cNvPr>
          <p:cNvGraphicFramePr>
            <a:graphicFrameLocks noGrp="1"/>
          </p:cNvGraphicFramePr>
          <p:nvPr>
            <p:ph idx="1"/>
            <p:extLst>
              <p:ext uri="{D42A27DB-BD31-4B8C-83A1-F6EECF244321}">
                <p14:modId xmlns:p14="http://schemas.microsoft.com/office/powerpoint/2010/main" val="307307740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65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65CC-DF5D-437E-8BAD-D072D3837EFA}"/>
              </a:ext>
            </a:extLst>
          </p:cNvPr>
          <p:cNvSpPr>
            <a:spLocks noGrp="1"/>
          </p:cNvSpPr>
          <p:nvPr>
            <p:ph type="title"/>
          </p:nvPr>
        </p:nvSpPr>
        <p:spPr/>
        <p:txBody>
          <a:bodyPr/>
          <a:lstStyle/>
          <a:p>
            <a:r>
              <a:rPr lang="en-US" dirty="0"/>
              <a:t>Severe Maternal Morbidity Revised Form 2.2021</a:t>
            </a:r>
          </a:p>
        </p:txBody>
      </p:sp>
      <p:pic>
        <p:nvPicPr>
          <p:cNvPr id="5" name="Content Placeholder 4">
            <a:extLst>
              <a:ext uri="{FF2B5EF4-FFF2-40B4-BE49-F238E27FC236}">
                <a16:creationId xmlns:a16="http://schemas.microsoft.com/office/drawing/2014/main" id="{B8E2C78C-9D83-4504-8356-6E69C48694D8}"/>
              </a:ext>
            </a:extLst>
          </p:cNvPr>
          <p:cNvPicPr>
            <a:picLocks noGrp="1" noChangeAspect="1"/>
          </p:cNvPicPr>
          <p:nvPr>
            <p:ph idx="1"/>
          </p:nvPr>
        </p:nvPicPr>
        <p:blipFill rotWithShape="1">
          <a:blip r:embed="rId3"/>
          <a:srcRect l="10605" t="8385" r="11617" b="9388"/>
          <a:stretch/>
        </p:blipFill>
        <p:spPr>
          <a:xfrm>
            <a:off x="3628572" y="127000"/>
            <a:ext cx="8142514" cy="6604000"/>
          </a:xfrm>
        </p:spPr>
      </p:pic>
    </p:spTree>
    <p:extLst>
      <p:ext uri="{BB962C8B-B14F-4D97-AF65-F5344CB8AC3E}">
        <p14:creationId xmlns:p14="http://schemas.microsoft.com/office/powerpoint/2010/main" val="135405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7D7D-0FF8-4199-B8EC-455A799BED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0EE834-63FA-412D-BFAB-F85A5774273F}"/>
              </a:ext>
            </a:extLst>
          </p:cNvPr>
          <p:cNvPicPr>
            <a:picLocks noGrp="1" noChangeAspect="1"/>
          </p:cNvPicPr>
          <p:nvPr>
            <p:ph idx="1"/>
          </p:nvPr>
        </p:nvPicPr>
        <p:blipFill rotWithShape="1">
          <a:blip r:embed="rId3"/>
          <a:srcRect l="10606" t="8384" r="11220" b="8329"/>
          <a:stretch/>
        </p:blipFill>
        <p:spPr>
          <a:xfrm>
            <a:off x="988142" y="217714"/>
            <a:ext cx="10797457" cy="6458857"/>
          </a:xfrm>
        </p:spPr>
      </p:pic>
    </p:spTree>
    <p:extLst>
      <p:ext uri="{BB962C8B-B14F-4D97-AF65-F5344CB8AC3E}">
        <p14:creationId xmlns:p14="http://schemas.microsoft.com/office/powerpoint/2010/main" val="203760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1809-6E21-4AE1-8255-4BB8BB10E8F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B289EF-3E44-4E97-9E73-119A477ADC72}"/>
              </a:ext>
            </a:extLst>
          </p:cNvPr>
          <p:cNvPicPr>
            <a:picLocks noGrp="1" noChangeAspect="1"/>
          </p:cNvPicPr>
          <p:nvPr>
            <p:ph idx="1"/>
          </p:nvPr>
        </p:nvPicPr>
        <p:blipFill rotWithShape="1">
          <a:blip r:embed="rId3"/>
          <a:srcRect l="10408" t="8032" r="11616" b="8682"/>
          <a:stretch/>
        </p:blipFill>
        <p:spPr>
          <a:xfrm>
            <a:off x="811162" y="145144"/>
            <a:ext cx="11003468" cy="6545942"/>
          </a:xfrm>
        </p:spPr>
      </p:pic>
    </p:spTree>
    <p:extLst>
      <p:ext uri="{BB962C8B-B14F-4D97-AF65-F5344CB8AC3E}">
        <p14:creationId xmlns:p14="http://schemas.microsoft.com/office/powerpoint/2010/main" val="406204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4812-D442-4029-B8B6-8C3E7EEDAA47}"/>
              </a:ext>
            </a:extLst>
          </p:cNvPr>
          <p:cNvSpPr>
            <a:spLocks noGrp="1"/>
          </p:cNvSpPr>
          <p:nvPr>
            <p:ph type="title"/>
          </p:nvPr>
        </p:nvSpPr>
        <p:spPr/>
        <p:txBody>
          <a:bodyPr/>
          <a:lstStyle/>
          <a:p>
            <a:r>
              <a:rPr lang="en-US" dirty="0"/>
              <a:t>SMM 2018-2020</a:t>
            </a:r>
          </a:p>
        </p:txBody>
      </p:sp>
      <p:graphicFrame>
        <p:nvGraphicFramePr>
          <p:cNvPr id="7" name="Content Placeholder 6">
            <a:extLst>
              <a:ext uri="{FF2B5EF4-FFF2-40B4-BE49-F238E27FC236}">
                <a16:creationId xmlns:a16="http://schemas.microsoft.com/office/drawing/2014/main" id="{672F7C56-3F5A-4578-98E0-B6CD6041F4BC}"/>
              </a:ext>
            </a:extLst>
          </p:cNvPr>
          <p:cNvGraphicFramePr>
            <a:graphicFrameLocks noGrp="1"/>
          </p:cNvGraphicFramePr>
          <p:nvPr>
            <p:ph idx="1"/>
            <p:extLst>
              <p:ext uri="{D42A27DB-BD31-4B8C-83A1-F6EECF244321}">
                <p14:modId xmlns:p14="http://schemas.microsoft.com/office/powerpoint/2010/main" val="2194117618"/>
              </p:ext>
            </p:extLst>
          </p:nvPr>
        </p:nvGraphicFramePr>
        <p:xfrm>
          <a:off x="3867150" y="868363"/>
          <a:ext cx="7315200" cy="51212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19912569-CEE5-48A9-948F-16BFFC723B8B}"/>
              </a:ext>
            </a:extLst>
          </p:cNvPr>
          <p:cNvSpPr>
            <a:spLocks noGrp="1"/>
          </p:cNvSpPr>
          <p:nvPr>
            <p:ph type="body" sz="half" idx="2"/>
          </p:nvPr>
        </p:nvSpPr>
        <p:spPr/>
        <p:txBody>
          <a:bodyPr/>
          <a:lstStyle/>
          <a:p>
            <a:r>
              <a:rPr lang="en-US" dirty="0"/>
              <a:t>Separated by blood products, ICU admissions, or both.</a:t>
            </a:r>
          </a:p>
        </p:txBody>
      </p:sp>
    </p:spTree>
    <p:extLst>
      <p:ext uri="{BB962C8B-B14F-4D97-AF65-F5344CB8AC3E}">
        <p14:creationId xmlns:p14="http://schemas.microsoft.com/office/powerpoint/2010/main" val="2023220119"/>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104</TotalTime>
  <Words>709</Words>
  <Application>Microsoft Office PowerPoint</Application>
  <PresentationFormat>Widescreen</PresentationFormat>
  <Paragraphs>97</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Corbel</vt:lpstr>
      <vt:lpstr>Wingdings 2</vt:lpstr>
      <vt:lpstr>Frame</vt:lpstr>
      <vt:lpstr>NCIPN SMM Review</vt:lpstr>
      <vt:lpstr>North Central Illinois Perinatal Network  Facilities</vt:lpstr>
      <vt:lpstr>Illinois Maternal Morbidity and Mortality Report ~ 2021 For years 2016-2017  </vt:lpstr>
      <vt:lpstr>PowerPoint Presentation</vt:lpstr>
      <vt:lpstr>Severe Maternal Morbidity Data NCIPN 2018-2020</vt:lpstr>
      <vt:lpstr>Severe Maternal Morbidity Revised Form 2.2021</vt:lpstr>
      <vt:lpstr>PowerPoint Presentation</vt:lpstr>
      <vt:lpstr>PowerPoint Presentation</vt:lpstr>
      <vt:lpstr>SMM 2018-2020</vt:lpstr>
      <vt:lpstr>Reasons for ICU Admissions 2018</vt:lpstr>
      <vt:lpstr>Reasons for ICU Admissions  2019 &amp; 2020</vt:lpstr>
      <vt:lpstr>Learningful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NCIPN SMM Review</dc:title>
  <dc:creator>Susie Swain</dc:creator>
  <cp:lastModifiedBy>Swain, Carolyn S.</cp:lastModifiedBy>
  <cp:revision>20</cp:revision>
  <dcterms:created xsi:type="dcterms:W3CDTF">2021-07-09T20:52:54Z</dcterms:created>
  <dcterms:modified xsi:type="dcterms:W3CDTF">2021-07-14T19:12:34Z</dcterms:modified>
</cp:coreProperties>
</file>