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6" r:id="rId2"/>
    <p:sldId id="327" r:id="rId3"/>
    <p:sldId id="257" r:id="rId4"/>
    <p:sldId id="299" r:id="rId5"/>
    <p:sldId id="294" r:id="rId6"/>
    <p:sldId id="271" r:id="rId7"/>
    <p:sldId id="360" r:id="rId8"/>
    <p:sldId id="303" r:id="rId9"/>
    <p:sldId id="354" r:id="rId10"/>
    <p:sldId id="355" r:id="rId11"/>
    <p:sldId id="305" r:id="rId12"/>
    <p:sldId id="356" r:id="rId13"/>
    <p:sldId id="283" r:id="rId14"/>
    <p:sldId id="282" r:id="rId15"/>
    <p:sldId id="284" r:id="rId16"/>
    <p:sldId id="315" r:id="rId17"/>
    <p:sldId id="357" r:id="rId18"/>
    <p:sldId id="358" r:id="rId19"/>
    <p:sldId id="262" r:id="rId20"/>
    <p:sldId id="279" r:id="rId21"/>
    <p:sldId id="314" r:id="rId22"/>
    <p:sldId id="280" r:id="rId23"/>
    <p:sldId id="345" r:id="rId24"/>
    <p:sldId id="347" r:id="rId25"/>
    <p:sldId id="319" r:id="rId26"/>
    <p:sldId id="321" r:id="rId27"/>
    <p:sldId id="348" r:id="rId28"/>
    <p:sldId id="350" r:id="rId29"/>
    <p:sldId id="306" r:id="rId30"/>
    <p:sldId id="349" r:id="rId31"/>
    <p:sldId id="295" r:id="rId32"/>
    <p:sldId id="291" r:id="rId33"/>
    <p:sldId id="307" r:id="rId34"/>
    <p:sldId id="322" r:id="rId35"/>
    <p:sldId id="317" r:id="rId36"/>
    <p:sldId id="297" r:id="rId37"/>
    <p:sldId id="273" r:id="rId38"/>
    <p:sldId id="274" r:id="rId39"/>
    <p:sldId id="308" r:id="rId40"/>
    <p:sldId id="351" r:id="rId41"/>
    <p:sldId id="352" r:id="rId42"/>
    <p:sldId id="287" r:id="rId43"/>
    <p:sldId id="324" r:id="rId44"/>
    <p:sldId id="325" r:id="rId45"/>
    <p:sldId id="310" r:id="rId46"/>
    <p:sldId id="359" r:id="rId47"/>
    <p:sldId id="339" r:id="rId48"/>
    <p:sldId id="263" r:id="rId49"/>
    <p:sldId id="337" r:id="rId50"/>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387" y="3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5FFA1519-3340-4A5A-9B13-F597C6258BD5}" type="datetimeFigureOut">
              <a:rPr lang="en-US" smtClean="0"/>
              <a:t>4/29/2021</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626C55B9-0012-4012-9635-25097D9BA34C}" type="slidenum">
              <a:rPr lang="en-US" smtClean="0"/>
              <a:t>‹#›</a:t>
            </a:fld>
            <a:endParaRPr lang="en-US"/>
          </a:p>
        </p:txBody>
      </p:sp>
    </p:spTree>
    <p:extLst>
      <p:ext uri="{BB962C8B-B14F-4D97-AF65-F5344CB8AC3E}">
        <p14:creationId xmlns:p14="http://schemas.microsoft.com/office/powerpoint/2010/main" val="1989223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4</a:t>
            </a:fld>
            <a:endParaRPr lang="en-US"/>
          </a:p>
        </p:txBody>
      </p:sp>
    </p:spTree>
    <p:extLst>
      <p:ext uri="{BB962C8B-B14F-4D97-AF65-F5344CB8AC3E}">
        <p14:creationId xmlns:p14="http://schemas.microsoft.com/office/powerpoint/2010/main" val="33660220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Folic acid is essential for fetal growth, &amp; since it is not synthesized</a:t>
            </a:r>
            <a:r>
              <a:rPr lang="en-US" baseline="0" dirty="0"/>
              <a:t> de novo</a:t>
            </a:r>
            <a:r>
              <a:rPr lang="en-US" baseline="0"/>
              <a:t>, dietary….</a:t>
            </a:r>
            <a:endParaRPr lang="en-US"/>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17</a:t>
            </a:fld>
            <a:endParaRPr lang="en-US"/>
          </a:p>
        </p:txBody>
      </p:sp>
    </p:spTree>
    <p:extLst>
      <p:ext uri="{BB962C8B-B14F-4D97-AF65-F5344CB8AC3E}">
        <p14:creationId xmlns:p14="http://schemas.microsoft.com/office/powerpoint/2010/main" val="325318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a:t>
            </a:r>
            <a:r>
              <a:rPr lang="en-US" baseline="0" dirty="0"/>
              <a:t> of cannabis in the past was mainly inhalation through smoking.  This pathway with added toxins increased the effects of cannabis on the maternal lung.  In today’s world, the different products available with varying degrees of purity, complicates the toxic effects of smoking or ingesting marijuana.</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18</a:t>
            </a:fld>
            <a:endParaRPr lang="en-US"/>
          </a:p>
        </p:txBody>
      </p:sp>
    </p:spTree>
    <p:extLst>
      <p:ext uri="{BB962C8B-B14F-4D97-AF65-F5344CB8AC3E}">
        <p14:creationId xmlns:p14="http://schemas.microsoft.com/office/powerpoint/2010/main" val="5245032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PRAMS</a:t>
            </a:r>
            <a:r>
              <a:rPr lang="en-US" baseline="0" dirty="0"/>
              <a:t> – collects state specific data on maternal attitudes &amp; experiences before, during, &amp; after pregnancy.</a:t>
            </a:r>
          </a:p>
          <a:p>
            <a:r>
              <a:rPr lang="en-US" baseline="0" dirty="0"/>
              <a:t>Has conducted surveys in Vermont with live births since 2001 &amp; has included questions about MJ use during pregnancy since 2009.</a:t>
            </a:r>
          </a:p>
          <a:p>
            <a:pPr defTabSz="928299">
              <a:defRPr/>
            </a:pPr>
            <a:r>
              <a:rPr lang="en-US" dirty="0"/>
              <a:t>2013: 9.4% of women in Vermont reported MJ use during pregnancy, with no significant change since 2009.</a:t>
            </a:r>
          </a:p>
          <a:p>
            <a:endParaRPr lang="en-US" dirty="0"/>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20</a:t>
            </a:fld>
            <a:endParaRPr lang="en-US"/>
          </a:p>
        </p:txBody>
      </p:sp>
    </p:spTree>
    <p:extLst>
      <p:ext uri="{BB962C8B-B14F-4D97-AF65-F5344CB8AC3E}">
        <p14:creationId xmlns:p14="http://schemas.microsoft.com/office/powerpoint/2010/main" val="161652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OPPS – a longitudinal cohort study of low-risk, white, middle class families</a:t>
            </a:r>
          </a:p>
          <a:p>
            <a:r>
              <a:rPr lang="en-US" dirty="0"/>
              <a:t>MHPCD</a:t>
            </a:r>
            <a:r>
              <a:rPr lang="en-US" baseline="0" dirty="0"/>
              <a:t> – a cohort study of high risk, low socio-economic status women, representing both white &amp; AA</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Generation R study – a population based from the Netherlands . </a:t>
            </a:r>
            <a:r>
              <a:rPr lang="en-US" sz="1200" dirty="0"/>
              <a:t>↓ fetal growth beginning in the 2</a:t>
            </a:r>
            <a:r>
              <a:rPr lang="en-US" sz="1200" baseline="30000" dirty="0"/>
              <a:t>nd</a:t>
            </a:r>
            <a:r>
              <a:rPr lang="en-US" sz="1200" dirty="0"/>
              <a:t> trimester &amp; resulted in LBW. Specifically when MJ use was begun</a:t>
            </a:r>
            <a:r>
              <a:rPr lang="en-US" sz="1200" baseline="0" dirty="0"/>
              <a:t> early in pregnancy &amp; continues throughout the entire pregnancy.</a:t>
            </a:r>
            <a:endParaRPr lang="en-US" sz="1200" dirty="0"/>
          </a:p>
          <a:p>
            <a:endParaRPr lang="en-US" baseline="0" dirty="0"/>
          </a:p>
          <a:p>
            <a:r>
              <a:rPr lang="en-US" baseline="0" dirty="0"/>
              <a:t>Avon – UK based</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21</a:t>
            </a:fld>
            <a:endParaRPr lang="en-US"/>
          </a:p>
        </p:txBody>
      </p:sp>
    </p:spTree>
    <p:extLst>
      <p:ext uri="{BB962C8B-B14F-4D97-AF65-F5344CB8AC3E}">
        <p14:creationId xmlns:p14="http://schemas.microsoft.com/office/powerpoint/2010/main" val="11220844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Predominantly</a:t>
            </a:r>
            <a:r>
              <a:rPr lang="en-US" baseline="0" dirty="0"/>
              <a:t> African American women, receiving prenatal care &amp; delivering at their institution…</a:t>
            </a:r>
          </a:p>
          <a:p>
            <a:r>
              <a:rPr lang="en-US" baseline="0" dirty="0"/>
              <a:t>..initial screen was either self report or urine toxicology</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22</a:t>
            </a:fld>
            <a:endParaRPr lang="en-US"/>
          </a:p>
        </p:txBody>
      </p:sp>
    </p:spTree>
    <p:extLst>
      <p:ext uri="{BB962C8B-B14F-4D97-AF65-F5344CB8AC3E}">
        <p14:creationId xmlns:p14="http://schemas.microsoft.com/office/powerpoint/2010/main" val="29639904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prevalent belief</a:t>
            </a:r>
            <a:r>
              <a:rPr lang="en-US" baseline="0" dirty="0"/>
              <a:t> that cannabis is natural &amp; can be safely used for nausea in pregnancy.  Paradoxically, marijuana use before pregnancy has been associated with increased reports of nausea in pregnancy.  </a:t>
            </a:r>
            <a:r>
              <a:rPr lang="en-US" dirty="0"/>
              <a:t>It’s</a:t>
            </a:r>
            <a:r>
              <a:rPr lang="en-US" baseline="0" dirty="0"/>
              <a:t> chronic use might lead to the development of cannabinoid hyperemesis syndrome.  Episodes of diffuse abdominal pain, N &amp; V, typically acute in onset &amp; last 24 to 48 hours.  They are often preceded by a prodromal phase of escalating nausea, which leads to increased use of cannabis.  The symptoms are often alleviated by hot showers.</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23</a:t>
            </a:fld>
            <a:endParaRPr lang="en-US"/>
          </a:p>
        </p:txBody>
      </p:sp>
    </p:spTree>
    <p:extLst>
      <p:ext uri="{BB962C8B-B14F-4D97-AF65-F5344CB8AC3E}">
        <p14:creationId xmlns:p14="http://schemas.microsoft.com/office/powerpoint/2010/main" val="1544861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follow-up study showed on</a:t>
            </a:r>
            <a:r>
              <a:rPr lang="en-US" baseline="0" dirty="0"/>
              <a:t> this second study reported mild subjective effects of the drug – a “ contact high” &amp; displayed mild impairments on performance tasks.</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26</a:t>
            </a:fld>
            <a:endParaRPr lang="en-US"/>
          </a:p>
        </p:txBody>
      </p:sp>
    </p:spTree>
    <p:extLst>
      <p:ext uri="{BB962C8B-B14F-4D97-AF65-F5344CB8AC3E}">
        <p14:creationId xmlns:p14="http://schemas.microsoft.com/office/powerpoint/2010/main" val="3512473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Cannabis use itself is not an indication for involvement of child protective services &amp; punitive</a:t>
            </a:r>
            <a:r>
              <a:rPr lang="en-US" baseline="0" dirty="0"/>
              <a:t> discussions can lead to further harms such as discontinuation of prenatal care.</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27</a:t>
            </a:fld>
            <a:endParaRPr lang="en-US"/>
          </a:p>
        </p:txBody>
      </p:sp>
    </p:spTree>
    <p:extLst>
      <p:ext uri="{BB962C8B-B14F-4D97-AF65-F5344CB8AC3E}">
        <p14:creationId xmlns:p14="http://schemas.microsoft.com/office/powerpoint/2010/main" val="37021041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ECS plays a key role in pre and postnatal development. Postnatal: CB1 receptor blockade induces oral motor weakness, which reveals a critical role of CB1 receptors in the initiation of milk suckling by neonates. </a:t>
            </a:r>
          </a:p>
        </p:txBody>
      </p:sp>
      <p:sp>
        <p:nvSpPr>
          <p:cNvPr id="4" name="Slide Number Placeholder 3"/>
          <p:cNvSpPr>
            <a:spLocks noGrp="1"/>
          </p:cNvSpPr>
          <p:nvPr>
            <p:ph type="sldNum" sz="quarter" idx="10"/>
          </p:nvPr>
        </p:nvSpPr>
        <p:spPr/>
        <p:txBody>
          <a:bodyPr/>
          <a:lstStyle/>
          <a:p>
            <a:fld id="{626C55B9-0012-4012-9635-25097D9BA34C}" type="slidenum">
              <a:rPr lang="en-US" smtClean="0"/>
              <a:t>31</a:t>
            </a:fld>
            <a:endParaRPr lang="en-US"/>
          </a:p>
        </p:txBody>
      </p:sp>
    </p:spTree>
    <p:extLst>
      <p:ext uri="{BB962C8B-B14F-4D97-AF65-F5344CB8AC3E}">
        <p14:creationId xmlns:p14="http://schemas.microsoft.com/office/powerpoint/2010/main" val="31857234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28299" rtl="0" eaLnBrk="1" fontAlgn="auto" latinLnBrk="0" hangingPunct="1">
              <a:lnSpc>
                <a:spcPct val="100000"/>
              </a:lnSpc>
              <a:spcBef>
                <a:spcPts val="0"/>
              </a:spcBef>
              <a:spcAft>
                <a:spcPts val="0"/>
              </a:spcAft>
              <a:buClrTx/>
              <a:buSzTx/>
              <a:buFontTx/>
              <a:buNone/>
              <a:tabLst/>
              <a:defRPr/>
            </a:pPr>
            <a:r>
              <a:rPr lang="en-US" dirty="0"/>
              <a:t>Epigenetics refers to the mechanism by which gene expression is altered without changes to the genetic code.</a:t>
            </a:r>
          </a:p>
          <a:p>
            <a:pPr defTabSz="928299">
              <a:defRPr/>
            </a:pPr>
            <a:r>
              <a:rPr lang="en-US" dirty="0"/>
              <a:t>Epigenetic mechanism, proposed as one of the  explanations for the consequences of prenatal MJ exposure on fetal neurodevelopment &amp; to explain why adolescents &amp; adults who have been exposed to MJ prenatally demonstrate an increased vulnerability to later addiction &amp; psychiatric disorders.</a:t>
            </a:r>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32</a:t>
            </a:fld>
            <a:endParaRPr lang="en-US"/>
          </a:p>
        </p:txBody>
      </p:sp>
    </p:spTree>
    <p:extLst>
      <p:ext uri="{BB962C8B-B14F-4D97-AF65-F5344CB8AC3E}">
        <p14:creationId xmlns:p14="http://schemas.microsoft.com/office/powerpoint/2010/main" val="2509736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potency of marijuana now is much higher than was available</a:t>
            </a:r>
            <a:r>
              <a:rPr lang="en-US" baseline="0" dirty="0"/>
              <a:t> a decade ago.  </a:t>
            </a:r>
          </a:p>
          <a:p>
            <a:r>
              <a:rPr lang="en-US" baseline="0" dirty="0"/>
              <a:t>These higher potencies as well as practices of marijuana use such as vaping can significantly increase the concentration of THC.</a:t>
            </a:r>
          </a:p>
          <a:p>
            <a:r>
              <a:rPr lang="en-US" baseline="0" dirty="0" err="1"/>
              <a:t>Vaping</a:t>
            </a:r>
            <a:r>
              <a:rPr lang="en-US" baseline="0" dirty="0"/>
              <a:t> is heating the cannabis to release THC &amp; cannabinoids without making it smoke.</a:t>
            </a:r>
          </a:p>
          <a:p>
            <a:r>
              <a:rPr lang="en-US" baseline="0" dirty="0"/>
              <a:t>Dabbing is the practice of inhaling small quantities of a concentrated &amp; vaporized  drug, typically cannabis.</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6</a:t>
            </a:fld>
            <a:endParaRPr lang="en-US"/>
          </a:p>
        </p:txBody>
      </p:sp>
    </p:spTree>
    <p:extLst>
      <p:ext uri="{BB962C8B-B14F-4D97-AF65-F5344CB8AC3E}">
        <p14:creationId xmlns:p14="http://schemas.microsoft.com/office/powerpoint/2010/main" val="20705340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Studies in animals,</a:t>
            </a:r>
            <a:r>
              <a:rPr lang="en-US" baseline="0" dirty="0"/>
              <a:t> suggest that marijuana could inhibit lactation by inhibiting prolactin production, &amp; possible by a direct action on the mammary glands.</a:t>
            </a:r>
          </a:p>
          <a:p>
            <a:r>
              <a:rPr lang="en-US" baseline="0" dirty="0"/>
              <a:t>There is no human data to confirm these observations. </a:t>
            </a:r>
          </a:p>
          <a:p>
            <a:pPr defTabSz="928299">
              <a:defRPr/>
            </a:pPr>
            <a:r>
              <a:rPr lang="en-US" dirty="0"/>
              <a:t>Infants</a:t>
            </a:r>
            <a:r>
              <a:rPr lang="en-US" baseline="0" dirty="0"/>
              <a:t> exposed to MJ through mother's milk will excrete THC in their urine during 2 – 3 weeks.</a:t>
            </a:r>
            <a:endParaRPr lang="en-US" dirty="0"/>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36</a:t>
            </a:fld>
            <a:endParaRPr lang="en-US"/>
          </a:p>
        </p:txBody>
      </p:sp>
    </p:spTree>
    <p:extLst>
      <p:ext uri="{BB962C8B-B14F-4D97-AF65-F5344CB8AC3E}">
        <p14:creationId xmlns:p14="http://schemas.microsoft.com/office/powerpoint/2010/main" val="17747370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2 small studies by </a:t>
            </a:r>
            <a:r>
              <a:rPr lang="en-US" dirty="0" err="1"/>
              <a:t>Tennes</a:t>
            </a:r>
            <a:r>
              <a:rPr lang="en-US" dirty="0"/>
              <a:t> at al &amp; Astley &amp; Little in which the authors attempt to evaluate the effect of maternal marijuana use while breastfeeding.  Both studies included mothers who also used alcohol, other drugs, &amp; tobacco. </a:t>
            </a:r>
          </a:p>
          <a:p>
            <a:r>
              <a:rPr lang="en-US" dirty="0"/>
              <a:t>Results in the </a:t>
            </a:r>
            <a:r>
              <a:rPr lang="en-US" dirty="0" err="1"/>
              <a:t>Tennes</a:t>
            </a:r>
            <a:r>
              <a:rPr lang="en-US" dirty="0"/>
              <a:t> are limited</a:t>
            </a:r>
            <a:r>
              <a:rPr lang="en-US" baseline="0" dirty="0"/>
              <a:t> by small number, only 27 of the infants were tested at 1 year were exposed to MJ while being breastfed.  Another limitation is the lack of control for use of other substances, particularly alcohol.</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37</a:t>
            </a:fld>
            <a:endParaRPr lang="en-US"/>
          </a:p>
        </p:txBody>
      </p:sp>
    </p:spTree>
    <p:extLst>
      <p:ext uri="{BB962C8B-B14F-4D97-AF65-F5344CB8AC3E}">
        <p14:creationId xmlns:p14="http://schemas.microsoft.com/office/powerpoint/2010/main" val="36653136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Astley &amp; Little studied diet, alcohol, &amp; tobacco</a:t>
            </a:r>
            <a:r>
              <a:rPr lang="en-US" baseline="0" dirty="0"/>
              <a:t> use during lactation in a group of middle class mothers.</a:t>
            </a:r>
          </a:p>
          <a:p>
            <a:r>
              <a:rPr lang="en-US" baseline="0" dirty="0"/>
              <a:t>Result # 1 – … motor scores after controlling for tobacco, alcohol, &amp; cocaine during pregnancy &amp; lactation.</a:t>
            </a:r>
          </a:p>
          <a:p>
            <a:r>
              <a:rPr lang="en-US" baseline="0" dirty="0"/>
              <a:t>Result # 2 – Marijuana use in the first trimester confounded these results, &amp; it was not clear whether exposure prenatally or during breastfeeding had more association.</a:t>
            </a:r>
          </a:p>
          <a:p>
            <a:r>
              <a:rPr lang="en-US" baseline="0" dirty="0"/>
              <a:t>These studies had small sample sizes, were completed 30 years ago, were associated with use of marijuana during the mother’s pregnancy, &amp; had no long term follow-up.</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38</a:t>
            </a:fld>
            <a:endParaRPr lang="en-US"/>
          </a:p>
        </p:txBody>
      </p:sp>
    </p:spTree>
    <p:extLst>
      <p:ext uri="{BB962C8B-B14F-4D97-AF65-F5344CB8AC3E}">
        <p14:creationId xmlns:p14="http://schemas.microsoft.com/office/powerpoint/2010/main" val="2154096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many of these descriptions are similar to what is present with opioid withdrawal</a:t>
            </a:r>
          </a:p>
        </p:txBody>
      </p:sp>
      <p:sp>
        <p:nvSpPr>
          <p:cNvPr id="4" name="Slide Number Placeholder 3"/>
          <p:cNvSpPr>
            <a:spLocks noGrp="1"/>
          </p:cNvSpPr>
          <p:nvPr>
            <p:ph type="sldNum" sz="quarter" idx="10"/>
          </p:nvPr>
        </p:nvSpPr>
        <p:spPr/>
        <p:txBody>
          <a:bodyPr/>
          <a:lstStyle/>
          <a:p>
            <a:fld id="{626C55B9-0012-4012-9635-25097D9BA34C}" type="slidenum">
              <a:rPr lang="en-US" smtClean="0"/>
              <a:t>40</a:t>
            </a:fld>
            <a:endParaRPr lang="en-US"/>
          </a:p>
        </p:txBody>
      </p:sp>
    </p:spTree>
    <p:extLst>
      <p:ext uri="{BB962C8B-B14F-4D97-AF65-F5344CB8AC3E}">
        <p14:creationId xmlns:p14="http://schemas.microsoft.com/office/powerpoint/2010/main" val="19030055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Presently there is no indication for using medications.</a:t>
            </a:r>
          </a:p>
          <a:p>
            <a:r>
              <a:rPr lang="en-US" sz="1200" dirty="0"/>
              <a:t>Gentle vertical rocking (supports self-regulation, use of rocking beds, or mechanical swings)</a:t>
            </a:r>
          </a:p>
          <a:p>
            <a:r>
              <a:rPr lang="en-US" sz="1200" dirty="0"/>
              <a:t>Unlike the NAS, </a:t>
            </a:r>
            <a:r>
              <a:rPr lang="en-US" sz="1200" dirty="0" err="1"/>
              <a:t>ther</a:t>
            </a:r>
            <a:r>
              <a:rPr lang="en-US" sz="1200" dirty="0"/>
              <a:t> is no well defined clinical approach to withdrawal in neonates who are exposed only</a:t>
            </a:r>
            <a:r>
              <a:rPr lang="en-US" sz="1200" baseline="0" dirty="0"/>
              <a:t> to marijuana through breastmilk.</a:t>
            </a:r>
            <a:endParaRPr lang="en-US" sz="1200" dirty="0"/>
          </a:p>
        </p:txBody>
      </p:sp>
      <p:sp>
        <p:nvSpPr>
          <p:cNvPr id="4" name="Slide Number Placeholder 3"/>
          <p:cNvSpPr>
            <a:spLocks noGrp="1"/>
          </p:cNvSpPr>
          <p:nvPr>
            <p:ph type="sldNum" sz="quarter" idx="10"/>
          </p:nvPr>
        </p:nvSpPr>
        <p:spPr/>
        <p:txBody>
          <a:bodyPr/>
          <a:lstStyle/>
          <a:p>
            <a:fld id="{626C55B9-0012-4012-9635-25097D9BA34C}" type="slidenum">
              <a:rPr lang="en-US" smtClean="0"/>
              <a:t>41</a:t>
            </a:fld>
            <a:endParaRPr lang="en-US"/>
          </a:p>
        </p:txBody>
      </p:sp>
    </p:spTree>
    <p:extLst>
      <p:ext uri="{BB962C8B-B14F-4D97-AF65-F5344CB8AC3E}">
        <p14:creationId xmlns:p14="http://schemas.microsoft.com/office/powerpoint/2010/main" val="30466884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r>
              <a:rPr lang="en-US" dirty="0"/>
              <a:t>Similarities with symptoms in NAS, there is no data being used now to support a clinical withdrawal syndrome with MJ exposure.</a:t>
            </a:r>
          </a:p>
          <a:p>
            <a:pPr defTabSz="928299">
              <a:defRPr/>
            </a:pPr>
            <a:r>
              <a:rPr lang="en-US" dirty="0"/>
              <a:t>In summary, the evidence for adverse effects</a:t>
            </a:r>
            <a:r>
              <a:rPr lang="en-US" baseline="0" dirty="0"/>
              <a:t> of MJ on human neonatal outcomes &amp; prenatal development is limited &amp; inconsistent.  This is due to confounding variables like polysubstance use &amp; sociodemographic risk factors.</a:t>
            </a:r>
            <a:endParaRPr lang="en-US" dirty="0"/>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42</a:t>
            </a:fld>
            <a:endParaRPr lang="en-US"/>
          </a:p>
        </p:txBody>
      </p:sp>
    </p:spTree>
    <p:extLst>
      <p:ext uri="{BB962C8B-B14F-4D97-AF65-F5344CB8AC3E}">
        <p14:creationId xmlns:p14="http://schemas.microsoft.com/office/powerpoint/2010/main" val="18927354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vast majority of intensive care admissions were related to ingestion of edible THC-containing products made available to the general</a:t>
            </a:r>
            <a:r>
              <a:rPr lang="en-US" baseline="0" dirty="0"/>
              <a:t> public as part of the marketing of legal recreational marijuana.  </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44</a:t>
            </a:fld>
            <a:endParaRPr lang="en-US"/>
          </a:p>
        </p:txBody>
      </p:sp>
    </p:spTree>
    <p:extLst>
      <p:ext uri="{BB962C8B-B14F-4D97-AF65-F5344CB8AC3E}">
        <p14:creationId xmlns:p14="http://schemas.microsoft.com/office/powerpoint/2010/main" val="12150229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Colorado,</a:t>
            </a:r>
            <a:r>
              <a:rPr lang="en-US" baseline="0" dirty="0"/>
              <a:t> for example, state guidance aligns with the AAP recommendations &amp; focuses on non-judgmentally informing patients about the potential risk of marijuana use while breastfeeding, emphasizing that there is no known safe amount of marijuana use, &amp; encouraging support &amp; referral for cessations.</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48</a:t>
            </a:fld>
            <a:endParaRPr lang="en-US"/>
          </a:p>
        </p:txBody>
      </p:sp>
    </p:spTree>
    <p:extLst>
      <p:ext uri="{BB962C8B-B14F-4D97-AF65-F5344CB8AC3E}">
        <p14:creationId xmlns:p14="http://schemas.microsoft.com/office/powerpoint/2010/main" val="33243754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a:t>
            </a:r>
            <a:r>
              <a:rPr lang="en-US" baseline="0" dirty="0"/>
              <a:t> Addiction Technology Transfer Center network</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49</a:t>
            </a:fld>
            <a:endParaRPr lang="en-US"/>
          </a:p>
        </p:txBody>
      </p:sp>
    </p:spTree>
    <p:extLst>
      <p:ext uri="{BB962C8B-B14F-4D97-AF65-F5344CB8AC3E}">
        <p14:creationId xmlns:p14="http://schemas.microsoft.com/office/powerpoint/2010/main" val="1098614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Chemicals present in these synthetic marijuana imitations are often unknown &amp; variable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Sprayed on dried, shredded plant so they can be smoked or sold as liquids to be vaporized &amp; inhaled in e-cigarettes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Presence of </a:t>
            </a:r>
            <a:r>
              <a:rPr lang="en-US" sz="1200" dirty="0" err="1"/>
              <a:t>brodifacoum</a:t>
            </a:r>
            <a:r>
              <a:rPr lang="en-US" sz="1200" dirty="0"/>
              <a:t> (rat poison), a long acting </a:t>
            </a:r>
            <a:r>
              <a:rPr lang="en-US" sz="1200" dirty="0" err="1"/>
              <a:t>vit</a:t>
            </a:r>
            <a:r>
              <a:rPr lang="en-US" sz="1200" dirty="0"/>
              <a:t> K antagonist was confirmed in 150 cases of synthetic cannabinoid use that presented with severe bleeding</a:t>
            </a:r>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7</a:t>
            </a:fld>
            <a:endParaRPr lang="en-US"/>
          </a:p>
        </p:txBody>
      </p:sp>
    </p:spTree>
    <p:extLst>
      <p:ext uri="{BB962C8B-B14F-4D97-AF65-F5344CB8AC3E}">
        <p14:creationId xmlns:p14="http://schemas.microsoft.com/office/powerpoint/2010/main" val="645799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endocannabinoid system (EDS) is a biological system composed of endocannabinoids, which are </a:t>
            </a:r>
            <a:r>
              <a:rPr lang="en-US" sz="1200" b="1" i="0" u="sng" kern="1200" dirty="0">
                <a:solidFill>
                  <a:schemeClr val="tx1"/>
                </a:solidFill>
                <a:effectLst/>
                <a:latin typeface="+mn-lt"/>
                <a:ea typeface="+mn-ea"/>
                <a:cs typeface="+mn-cs"/>
              </a:rPr>
              <a:t>endogenous lipid-based  neurotransmitters </a:t>
            </a:r>
            <a:r>
              <a:rPr lang="en-US" sz="1200" b="0" i="0" kern="1200" dirty="0">
                <a:solidFill>
                  <a:schemeClr val="tx1"/>
                </a:solidFill>
                <a:effectLst/>
                <a:latin typeface="+mn-lt"/>
                <a:ea typeface="+mn-ea"/>
                <a:cs typeface="+mn-cs"/>
              </a:rPr>
              <a:t>that </a:t>
            </a:r>
            <a:r>
              <a:rPr lang="en-US" sz="1200" b="1" i="0" kern="1200" dirty="0">
                <a:solidFill>
                  <a:schemeClr val="tx1"/>
                </a:solidFill>
                <a:effectLst/>
                <a:latin typeface="+mn-lt"/>
                <a:ea typeface="+mn-ea"/>
                <a:cs typeface="+mn-cs"/>
              </a:rPr>
              <a:t>bind to cannabinoid receptors.</a:t>
            </a:r>
          </a:p>
          <a:p>
            <a:r>
              <a:rPr lang="en-US" sz="1200" b="0" i="0" kern="1200" dirty="0">
                <a:solidFill>
                  <a:schemeClr val="tx1"/>
                </a:solidFill>
                <a:effectLst/>
                <a:latin typeface="+mn-lt"/>
                <a:ea typeface="+mn-ea"/>
                <a:cs typeface="+mn-cs"/>
              </a:rPr>
              <a:t>The EDS is involved in regulating &amp; modulating movement, memory, thinking, coordination, appetite, thermoregulation, sleep, pain, pleasure  sensations, the immune system response, &amp; sensory &amp;</a:t>
            </a:r>
            <a:r>
              <a:rPr lang="en-US" sz="1200" b="0" i="0" kern="1200" baseline="0" dirty="0">
                <a:solidFill>
                  <a:schemeClr val="tx1"/>
                </a:solidFill>
                <a:effectLst/>
                <a:latin typeface="+mn-lt"/>
                <a:ea typeface="+mn-ea"/>
                <a:cs typeface="+mn-cs"/>
              </a:rPr>
              <a:t> time perception.</a:t>
            </a:r>
          </a:p>
          <a:p>
            <a:r>
              <a:rPr lang="en-US" sz="1200" b="1" i="0" kern="1200" baseline="0" dirty="0">
                <a:solidFill>
                  <a:schemeClr val="tx1"/>
                </a:solidFill>
                <a:effectLst/>
                <a:latin typeface="+mn-lt"/>
                <a:ea typeface="+mn-ea"/>
                <a:cs typeface="+mn-cs"/>
              </a:rPr>
              <a:t>THC is a </a:t>
            </a:r>
            <a:r>
              <a:rPr lang="en-US" sz="1200" b="1" i="0" kern="1200" baseline="0" dirty="0" err="1">
                <a:solidFill>
                  <a:schemeClr val="tx1"/>
                </a:solidFill>
                <a:effectLst/>
                <a:latin typeface="+mn-lt"/>
                <a:ea typeface="+mn-ea"/>
                <a:cs typeface="+mn-cs"/>
              </a:rPr>
              <a:t>phytocannabinoid</a:t>
            </a:r>
            <a:r>
              <a:rPr lang="en-US" sz="1200" b="1" i="0" kern="1200" baseline="0" dirty="0">
                <a:solidFill>
                  <a:schemeClr val="tx1"/>
                </a:solidFill>
                <a:effectLst/>
                <a:latin typeface="+mn-lt"/>
                <a:ea typeface="+mn-ea"/>
                <a:cs typeface="+mn-cs"/>
              </a:rPr>
              <a:t> which is similar in structure to anandamide</a:t>
            </a:r>
            <a:r>
              <a:rPr lang="en-US" sz="1200" b="0" i="0" kern="1200" baseline="0" dirty="0">
                <a:solidFill>
                  <a:schemeClr val="tx1"/>
                </a:solidFill>
                <a:effectLst/>
                <a:latin typeface="+mn-lt"/>
                <a:ea typeface="+mn-ea"/>
                <a:cs typeface="+mn-cs"/>
              </a:rPr>
              <a:t>. Because of this similarity in chemical structure, </a:t>
            </a:r>
            <a:r>
              <a:rPr lang="en-US" sz="1200" b="1" i="0" kern="1200" baseline="0" dirty="0">
                <a:solidFill>
                  <a:schemeClr val="tx1"/>
                </a:solidFill>
                <a:effectLst/>
                <a:latin typeface="+mn-lt"/>
                <a:ea typeface="+mn-ea"/>
                <a:cs typeface="+mn-cs"/>
              </a:rPr>
              <a:t>THC attaches to the cannabinoid receptors on the neurons.</a:t>
            </a:r>
          </a:p>
          <a:p>
            <a:r>
              <a:rPr lang="en-US" sz="1200" b="1" i="0" kern="1200" dirty="0">
                <a:solidFill>
                  <a:schemeClr val="tx1"/>
                </a:solidFill>
                <a:effectLst/>
                <a:latin typeface="+mn-lt"/>
                <a:ea typeface="+mn-ea"/>
                <a:cs typeface="+mn-cs"/>
              </a:rPr>
              <a:t>Anandamide</a:t>
            </a:r>
            <a:r>
              <a:rPr lang="en-US" sz="1200" b="0" i="0" kern="1200" dirty="0">
                <a:solidFill>
                  <a:schemeClr val="tx1"/>
                </a:solidFill>
                <a:effectLst/>
                <a:latin typeface="+mn-lt"/>
                <a:ea typeface="+mn-ea"/>
                <a:cs typeface="+mn-cs"/>
              </a:rPr>
              <a:t>, the body’s own antidepressant.  Synthesized in the brain. Those who are born</a:t>
            </a:r>
            <a:r>
              <a:rPr lang="en-US" sz="1200" b="0" i="0" kern="1200" baseline="0" dirty="0">
                <a:solidFill>
                  <a:schemeClr val="tx1"/>
                </a:solidFill>
                <a:effectLst/>
                <a:latin typeface="+mn-lt"/>
                <a:ea typeface="+mn-ea"/>
                <a:cs typeface="+mn-cs"/>
              </a:rPr>
              <a:t> naturally happy produce less of the enzyme FAAH (fatty acid amide hydrolase) which is responsible for breaking down a chemical in the body called </a:t>
            </a:r>
            <a:r>
              <a:rPr lang="en-US" sz="1200" b="0" i="0" kern="1200" baseline="0" dirty="0" err="1">
                <a:solidFill>
                  <a:schemeClr val="tx1"/>
                </a:solidFill>
                <a:effectLst/>
                <a:latin typeface="+mn-lt"/>
                <a:ea typeface="+mn-ea"/>
                <a:cs typeface="+mn-cs"/>
              </a:rPr>
              <a:t>anadamide</a:t>
            </a:r>
            <a:r>
              <a:rPr lang="en-US" sz="1200" b="0" i="0" kern="1200" baseline="0" dirty="0">
                <a:solidFill>
                  <a:schemeClr val="tx1"/>
                </a:solidFill>
                <a:effectLst/>
                <a:latin typeface="+mn-lt"/>
                <a:ea typeface="+mn-ea"/>
                <a:cs typeface="+mn-cs"/>
              </a:rPr>
              <a:t>.</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26C55B9-0012-4012-9635-25097D9BA34C}" type="slidenum">
              <a:rPr lang="en-US" smtClean="0"/>
              <a:t>8</a:t>
            </a:fld>
            <a:endParaRPr lang="en-US"/>
          </a:p>
        </p:txBody>
      </p:sp>
    </p:spTree>
    <p:extLst>
      <p:ext uri="{BB962C8B-B14F-4D97-AF65-F5344CB8AC3E}">
        <p14:creationId xmlns:p14="http://schemas.microsoft.com/office/powerpoint/2010/main" val="2623698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..fetal development.  This include disruption of normal angiogenesis, inducing apoptosis leading to premature cell death, impairment, &amp; reduced cellular migration</a:t>
            </a:r>
            <a:r>
              <a:rPr lang="en-US" baseline="0" dirty="0"/>
              <a:t> &amp; disruption of DNA replication.</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9</a:t>
            </a:fld>
            <a:endParaRPr lang="en-US"/>
          </a:p>
        </p:txBody>
      </p:sp>
    </p:spTree>
    <p:extLst>
      <p:ext uri="{BB962C8B-B14F-4D97-AF65-F5344CB8AC3E}">
        <p14:creationId xmlns:p14="http://schemas.microsoft.com/office/powerpoint/2010/main" val="3445859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concentrations can vary depending on the permeability &amp; biological capacity of the placenta.</a:t>
            </a:r>
          </a:p>
        </p:txBody>
      </p:sp>
      <p:sp>
        <p:nvSpPr>
          <p:cNvPr id="4" name="Slide Number Placeholder 3"/>
          <p:cNvSpPr>
            <a:spLocks noGrp="1"/>
          </p:cNvSpPr>
          <p:nvPr>
            <p:ph type="sldNum" sz="quarter" idx="10"/>
          </p:nvPr>
        </p:nvSpPr>
        <p:spPr/>
        <p:txBody>
          <a:bodyPr/>
          <a:lstStyle/>
          <a:p>
            <a:fld id="{626C55B9-0012-4012-9635-25097D9BA34C}" type="slidenum">
              <a:rPr lang="en-US" smtClean="0"/>
              <a:t>13</a:t>
            </a:fld>
            <a:endParaRPr lang="en-US"/>
          </a:p>
        </p:txBody>
      </p:sp>
    </p:spTree>
    <p:extLst>
      <p:ext uri="{BB962C8B-B14F-4D97-AF65-F5344CB8AC3E}">
        <p14:creationId xmlns:p14="http://schemas.microsoft.com/office/powerpoint/2010/main" val="2219255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Short term</a:t>
            </a:r>
            <a:r>
              <a:rPr lang="en-US" baseline="0" dirty="0"/>
              <a:t> exposure to </a:t>
            </a:r>
            <a:r>
              <a:rPr lang="en-US" baseline="0" dirty="0" err="1"/>
              <a:t>cannabidiol</a:t>
            </a:r>
            <a:r>
              <a:rPr lang="en-US" baseline="0" dirty="0"/>
              <a:t>….(a non psychoactive substance found in MJ)…potentially placing the fetus at risk from these agents.   </a:t>
            </a:r>
            <a:r>
              <a:rPr lang="en-US" dirty="0"/>
              <a:t> </a:t>
            </a:r>
            <a:r>
              <a:rPr lang="en-US" b="1" dirty="0" err="1"/>
              <a:t>Marroun</a:t>
            </a:r>
            <a:r>
              <a:rPr lang="en-US" b="1" dirty="0"/>
              <a:t> </a:t>
            </a:r>
            <a:r>
              <a:rPr lang="en-US" dirty="0"/>
              <a:t>found that  … </a:t>
            </a:r>
            <a:r>
              <a:rPr lang="en-US" baseline="0" dirty="0"/>
              <a:t>with resulting potential effects on uterine blood flow, such as increased placental resistance &amp; </a:t>
            </a:r>
            <a:r>
              <a:rPr lang="en-US" b="1" baseline="0" dirty="0"/>
              <a:t>reduced placental circulation</a:t>
            </a:r>
            <a:r>
              <a:rPr lang="en-US" baseline="0" dirty="0"/>
              <a:t>. </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14</a:t>
            </a:fld>
            <a:endParaRPr lang="en-US"/>
          </a:p>
        </p:txBody>
      </p:sp>
    </p:spTree>
    <p:extLst>
      <p:ext uri="{BB962C8B-B14F-4D97-AF65-F5344CB8AC3E}">
        <p14:creationId xmlns:p14="http://schemas.microsoft.com/office/powerpoint/2010/main" val="2805155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Given these findings, it is biologically plausible that MJ use during pregnancy could affect both maternal &amp; fetal outcomes.</a:t>
            </a:r>
          </a:p>
          <a:p>
            <a:r>
              <a:rPr lang="en-US" baseline="0" dirty="0"/>
              <a:t>As a side note, cannabis is often combined with tobacco in a joint.  Thus, side effects of tobacco on infant must be considered.</a:t>
            </a:r>
          </a:p>
          <a:p>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15</a:t>
            </a:fld>
            <a:endParaRPr lang="en-US"/>
          </a:p>
        </p:txBody>
      </p:sp>
    </p:spTree>
    <p:extLst>
      <p:ext uri="{BB962C8B-B14F-4D97-AF65-F5344CB8AC3E}">
        <p14:creationId xmlns:p14="http://schemas.microsoft.com/office/powerpoint/2010/main" val="70467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Effects of concomitant use of both marijuana &amp; tobacco,</a:t>
            </a:r>
            <a:r>
              <a:rPr lang="en-US" sz="1200" baseline="0" dirty="0"/>
              <a:t> compared with tobacco use alone…</a:t>
            </a:r>
            <a:endParaRPr lang="en-US" dirty="0"/>
          </a:p>
        </p:txBody>
      </p:sp>
      <p:sp>
        <p:nvSpPr>
          <p:cNvPr id="4" name="Slide Number Placeholder 3"/>
          <p:cNvSpPr>
            <a:spLocks noGrp="1"/>
          </p:cNvSpPr>
          <p:nvPr>
            <p:ph type="sldNum" sz="quarter" idx="10"/>
          </p:nvPr>
        </p:nvSpPr>
        <p:spPr/>
        <p:txBody>
          <a:bodyPr/>
          <a:lstStyle/>
          <a:p>
            <a:fld id="{626C55B9-0012-4012-9635-25097D9BA34C}" type="slidenum">
              <a:rPr lang="en-US" smtClean="0"/>
              <a:t>16</a:t>
            </a:fld>
            <a:endParaRPr lang="en-US"/>
          </a:p>
        </p:txBody>
      </p:sp>
    </p:spTree>
    <p:extLst>
      <p:ext uri="{BB962C8B-B14F-4D97-AF65-F5344CB8AC3E}">
        <p14:creationId xmlns:p14="http://schemas.microsoft.com/office/powerpoint/2010/main" val="2367731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967DEDD-93E7-4ED0-A68A-C7E3507BEE78}" type="datetimeFigureOut">
              <a:rPr lang="en-US" smtClean="0"/>
              <a:t>4/29/2021</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BE8D610-C3C9-4DBE-B63D-C8B2BB53C789}"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67DEDD-93E7-4ED0-A68A-C7E3507BEE78}"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67DEDD-93E7-4ED0-A68A-C7E3507BEE78}"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7DEDD-93E7-4ED0-A68A-C7E3507BEE78}"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67DEDD-93E7-4ED0-A68A-C7E3507BEE78}" type="datetimeFigureOut">
              <a:rPr lang="en-US" smtClean="0"/>
              <a:t>4/29/2021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967DEDD-93E7-4ED0-A68A-C7E3507BEE78}" type="datetimeFigureOut">
              <a:rPr lang="en-US" smtClean="0"/>
              <a:t>4/29/2021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8D610-C3C9-4DBE-B63D-C8B2BB53C789}"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67DEDD-93E7-4ED0-A68A-C7E3507BEE78}" type="datetimeFigureOut">
              <a:rPr lang="en-US" smtClean="0"/>
              <a:t>4/29/2021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67DEDD-93E7-4ED0-A68A-C7E3507BEE78}" type="datetimeFigureOut">
              <a:rPr lang="en-US" smtClean="0"/>
              <a:t>4/29/2021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67DEDD-93E7-4ED0-A68A-C7E3507BEE78}" type="datetimeFigureOut">
              <a:rPr lang="en-US" smtClean="0"/>
              <a:t>4/29/2021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967DEDD-93E7-4ED0-A68A-C7E3507BEE78}" type="datetimeFigureOut">
              <a:rPr lang="en-US" smtClean="0"/>
              <a:t>4/29/2021</a:t>
            </a:fld>
            <a:endParaRPr lang="en-US"/>
          </a:p>
        </p:txBody>
      </p:sp>
      <p:sp>
        <p:nvSpPr>
          <p:cNvPr id="7" name="Slide Number Placeholder 6"/>
          <p:cNvSpPr>
            <a:spLocks noGrp="1"/>
          </p:cNvSpPr>
          <p:nvPr>
            <p:ph type="sldNum" sz="quarter" idx="12"/>
          </p:nvPr>
        </p:nvSpPr>
        <p:spPr/>
        <p:txBody>
          <a:bodyPr/>
          <a:lstStyle/>
          <a:p>
            <a:fld id="{FBE8D610-C3C9-4DBE-B63D-C8B2BB53C789}"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67DEDD-93E7-4ED0-A68A-C7E3507BEE78}" type="datetimeFigureOut">
              <a:rPr lang="en-US" smtClean="0"/>
              <a:t>4/29/2021</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FBE8D610-C3C9-4DBE-B63D-C8B2BB53C78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967DEDD-93E7-4ED0-A68A-C7E3507BEE78}" type="datetimeFigureOut">
              <a:rPr lang="en-US" smtClean="0"/>
              <a:t>4/29/2021</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BE8D610-C3C9-4DBE-B63D-C8B2BB53C78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thehill.com/author/lexi-lona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hemeOverride" Target="../theme/themeOverride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Marijuana, breastfeeding, &amp; the newborn</a:t>
            </a:r>
          </a:p>
        </p:txBody>
      </p:sp>
      <p:sp>
        <p:nvSpPr>
          <p:cNvPr id="3" name="Subtitle 2"/>
          <p:cNvSpPr>
            <a:spLocks noGrp="1"/>
          </p:cNvSpPr>
          <p:nvPr>
            <p:ph type="subTitle" idx="1"/>
          </p:nvPr>
        </p:nvSpPr>
        <p:spPr/>
        <p:txBody>
          <a:bodyPr>
            <a:normAutofit/>
          </a:bodyPr>
          <a:lstStyle/>
          <a:p>
            <a:pPr algn="ctr"/>
            <a:r>
              <a:rPr lang="en-US" sz="1600" i="1" dirty="0"/>
              <a:t>Juanita </a:t>
            </a:r>
            <a:r>
              <a:rPr lang="en-US" sz="1600" i="1" dirty="0" err="1"/>
              <a:t>Aguila</a:t>
            </a:r>
            <a:r>
              <a:rPr lang="en-US" sz="1600" i="1" dirty="0"/>
              <a:t>-Corrales, MD</a:t>
            </a:r>
          </a:p>
          <a:p>
            <a:pPr algn="ctr"/>
            <a:r>
              <a:rPr lang="en-US" sz="1600" i="1" dirty="0"/>
              <a:t>Neonatology</a:t>
            </a:r>
          </a:p>
          <a:p>
            <a:pPr algn="ctr"/>
            <a:r>
              <a:rPr lang="en-US" sz="1600" i="1" dirty="0"/>
              <a:t>Children’s Hospital of Illinois</a:t>
            </a:r>
          </a:p>
        </p:txBody>
      </p:sp>
    </p:spTree>
    <p:extLst>
      <p:ext uri="{BB962C8B-B14F-4D97-AF65-F5344CB8AC3E}">
        <p14:creationId xmlns:p14="http://schemas.microsoft.com/office/powerpoint/2010/main" val="1343792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CB2 receptors</a:t>
            </a:r>
          </a:p>
        </p:txBody>
      </p:sp>
      <p:sp>
        <p:nvSpPr>
          <p:cNvPr id="3" name="Content Placeholder 2"/>
          <p:cNvSpPr>
            <a:spLocks noGrp="1"/>
          </p:cNvSpPr>
          <p:nvPr>
            <p:ph idx="1"/>
          </p:nvPr>
        </p:nvSpPr>
        <p:spPr/>
        <p:txBody>
          <a:bodyPr/>
          <a:lstStyle/>
          <a:p>
            <a:r>
              <a:rPr lang="en-US" dirty="0"/>
              <a:t>In the immune system &amp; </a:t>
            </a:r>
            <a:r>
              <a:rPr lang="en-US" dirty="0" err="1"/>
              <a:t>hematopoetic</a:t>
            </a:r>
            <a:r>
              <a:rPr lang="en-US" dirty="0"/>
              <a:t> cells</a:t>
            </a:r>
          </a:p>
          <a:p>
            <a:r>
              <a:rPr lang="en-US" dirty="0"/>
              <a:t>Instrumental in pain relief &amp; immunologic activity</a:t>
            </a:r>
          </a:p>
          <a:p>
            <a:r>
              <a:rPr lang="en-US" dirty="0"/>
              <a:t>Also found in brain expressed by microglial cells</a:t>
            </a:r>
          </a:p>
          <a:p>
            <a:r>
              <a:rPr lang="en-US" dirty="0"/>
              <a:t>Found in fetal astrocytes</a:t>
            </a:r>
          </a:p>
          <a:p>
            <a:endParaRPr lang="en-US" dirty="0"/>
          </a:p>
        </p:txBody>
      </p:sp>
    </p:spTree>
    <p:extLst>
      <p:ext uri="{BB962C8B-B14F-4D97-AF65-F5344CB8AC3E}">
        <p14:creationId xmlns:p14="http://schemas.microsoft.com/office/powerpoint/2010/main" val="3728285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pPr marL="68580" indent="0">
              <a:buNone/>
            </a:pPr>
            <a:endParaRPr lang="en-US" dirty="0"/>
          </a:p>
          <a:p>
            <a:pPr marL="68580" indent="0">
              <a:buNone/>
            </a:pPr>
            <a:r>
              <a:rPr lang="en-US" b="1" dirty="0"/>
              <a:t>        Effects of Marijuana Use on Pregnancy  </a:t>
            </a:r>
          </a:p>
        </p:txBody>
      </p:sp>
    </p:spTree>
    <p:extLst>
      <p:ext uri="{BB962C8B-B14F-4D97-AF65-F5344CB8AC3E}">
        <p14:creationId xmlns:p14="http://schemas.microsoft.com/office/powerpoint/2010/main" val="3780784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Cannabinoids &amp; pregnancy:</a:t>
            </a:r>
            <a:br>
              <a:rPr lang="en-US" sz="2800" dirty="0"/>
            </a:br>
            <a:r>
              <a:rPr lang="en-US" sz="2800" dirty="0"/>
              <a:t>pharmacokinetics</a:t>
            </a:r>
          </a:p>
        </p:txBody>
      </p:sp>
      <p:sp>
        <p:nvSpPr>
          <p:cNvPr id="3" name="Content Placeholder 2"/>
          <p:cNvSpPr>
            <a:spLocks noGrp="1"/>
          </p:cNvSpPr>
          <p:nvPr>
            <p:ph idx="1"/>
          </p:nvPr>
        </p:nvSpPr>
        <p:spPr/>
        <p:txBody>
          <a:bodyPr>
            <a:normAutofit lnSpcReduction="10000"/>
          </a:bodyPr>
          <a:lstStyle/>
          <a:p>
            <a:r>
              <a:rPr lang="en-US" dirty="0"/>
              <a:t>Variable, depends on route</a:t>
            </a:r>
          </a:p>
          <a:p>
            <a:r>
              <a:rPr lang="en-US" dirty="0"/>
              <a:t>Smoking</a:t>
            </a:r>
            <a:r>
              <a:rPr lang="en-US" dirty="0">
                <a:sym typeface="Wingdings" panose="05000000000000000000" pitchFamily="2" charset="2"/>
              </a:rPr>
              <a:t> rapid drug delivery</a:t>
            </a:r>
          </a:p>
          <a:p>
            <a:r>
              <a:rPr lang="en-US" dirty="0">
                <a:sym typeface="Wingdings" panose="05000000000000000000" pitchFamily="2" charset="2"/>
              </a:rPr>
              <a:t>Ingestion  depends on absorption, breakdown of the drug in the stomach, &amp; metabolism in the liver</a:t>
            </a:r>
          </a:p>
          <a:p>
            <a:r>
              <a:rPr lang="en-US" dirty="0"/>
              <a:t>Cannabinoids are lipophilic, when present in the bloodstream</a:t>
            </a:r>
            <a:r>
              <a:rPr lang="en-US" dirty="0">
                <a:sym typeface="Wingdings" panose="05000000000000000000" pitchFamily="2" charset="2"/>
              </a:rPr>
              <a:t> cross the placenta into the fetus</a:t>
            </a:r>
          </a:p>
          <a:p>
            <a:pPr marL="68580" indent="0">
              <a:buNone/>
            </a:pPr>
            <a:r>
              <a:rPr lang="en-US" sz="1600" i="1" dirty="0">
                <a:sym typeface="Wingdings" panose="05000000000000000000" pitchFamily="2" charset="2"/>
              </a:rPr>
              <a:t>                                                                 Martin, J of Perinatology 2020</a:t>
            </a:r>
            <a:endParaRPr lang="en-US" sz="1600" i="1" dirty="0"/>
          </a:p>
        </p:txBody>
      </p:sp>
    </p:spTree>
    <p:extLst>
      <p:ext uri="{BB962C8B-B14F-4D97-AF65-F5344CB8AC3E}">
        <p14:creationId xmlns:p14="http://schemas.microsoft.com/office/powerpoint/2010/main" val="3288916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Pharmacokinetics of Cannabinoids During Pregnancy </a:t>
            </a:r>
          </a:p>
        </p:txBody>
      </p:sp>
      <p:sp>
        <p:nvSpPr>
          <p:cNvPr id="3" name="Content Placeholder 2"/>
          <p:cNvSpPr>
            <a:spLocks noGrp="1"/>
          </p:cNvSpPr>
          <p:nvPr>
            <p:ph idx="1"/>
          </p:nvPr>
        </p:nvSpPr>
        <p:spPr/>
        <p:txBody>
          <a:bodyPr>
            <a:normAutofit fontScale="92500"/>
          </a:bodyPr>
          <a:lstStyle/>
          <a:p>
            <a:r>
              <a:rPr lang="en-US" dirty="0">
                <a:sym typeface="Wingdings" panose="05000000000000000000" pitchFamily="2" charset="2"/>
              </a:rPr>
              <a:t>Recreational drugs directly cross the placenta either through passive diffusion or less commonly, through active transport or pinocytosis</a:t>
            </a:r>
          </a:p>
          <a:p>
            <a:r>
              <a:rPr lang="en-US" dirty="0">
                <a:sym typeface="Wingdings" panose="05000000000000000000" pitchFamily="2" charset="2"/>
              </a:rPr>
              <a:t>THC is highly lipophilic &amp; is distributed rapidly to the brain &amp; fat of the fetus after ingestion or inhalation  by the pregnant woman. Concentration of THC in the fetal blood is 1/3 to 1/10</a:t>
            </a:r>
            <a:r>
              <a:rPr lang="en-US" baseline="30000" dirty="0">
                <a:sym typeface="Wingdings" panose="05000000000000000000" pitchFamily="2" charset="2"/>
              </a:rPr>
              <a:t>th</a:t>
            </a:r>
            <a:r>
              <a:rPr lang="en-US" dirty="0">
                <a:sym typeface="Wingdings" panose="05000000000000000000" pitchFamily="2" charset="2"/>
              </a:rPr>
              <a:t> of maternal concentrations.</a:t>
            </a:r>
          </a:p>
          <a:p>
            <a:pPr marL="68580" indent="0">
              <a:buNone/>
            </a:pPr>
            <a:r>
              <a:rPr lang="en-US" sz="1700" i="1" dirty="0">
                <a:sym typeface="Wingdings" panose="05000000000000000000" pitchFamily="2" charset="2"/>
              </a:rPr>
              <a:t>                                                 Clinical </a:t>
            </a:r>
            <a:r>
              <a:rPr lang="en-US" sz="1700" i="1" dirty="0" err="1">
                <a:sym typeface="Wingdings" panose="05000000000000000000" pitchFamily="2" charset="2"/>
              </a:rPr>
              <a:t>Pharmacokinet</a:t>
            </a:r>
            <a:r>
              <a:rPr lang="en-US" sz="1700" i="1" dirty="0">
                <a:sym typeface="Wingdings" panose="05000000000000000000" pitchFamily="2" charset="2"/>
              </a:rPr>
              <a:t> 1997 &amp; 2003</a:t>
            </a:r>
          </a:p>
          <a:p>
            <a:endParaRPr lang="en-US" dirty="0"/>
          </a:p>
        </p:txBody>
      </p:sp>
    </p:spTree>
    <p:extLst>
      <p:ext uri="{BB962C8B-B14F-4D97-AF65-F5344CB8AC3E}">
        <p14:creationId xmlns:p14="http://schemas.microsoft.com/office/powerpoint/2010/main" val="2269171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Pharmacokinetics of Cannabinoids During Pregnancy </a:t>
            </a:r>
          </a:p>
        </p:txBody>
      </p:sp>
      <p:sp>
        <p:nvSpPr>
          <p:cNvPr id="3" name="Content Placeholder 2"/>
          <p:cNvSpPr>
            <a:spLocks noGrp="1"/>
          </p:cNvSpPr>
          <p:nvPr>
            <p:ph idx="1"/>
          </p:nvPr>
        </p:nvSpPr>
        <p:spPr/>
        <p:txBody>
          <a:bodyPr>
            <a:normAutofit fontScale="92500" lnSpcReduction="20000"/>
          </a:bodyPr>
          <a:lstStyle/>
          <a:p>
            <a:r>
              <a:rPr lang="en-US" dirty="0"/>
              <a:t>Short term exposure to </a:t>
            </a:r>
            <a:r>
              <a:rPr lang="en-US" dirty="0" err="1"/>
              <a:t>cannabidiol</a:t>
            </a:r>
            <a:r>
              <a:rPr lang="en-US" dirty="0"/>
              <a:t> can enhance placental barrier permeability to pharmacologic agents &amp; recreational substances</a:t>
            </a:r>
          </a:p>
          <a:p>
            <a:pPr marL="68580" indent="0">
              <a:buNone/>
            </a:pPr>
            <a:r>
              <a:rPr lang="en-US" dirty="0"/>
              <a:t>                          </a:t>
            </a:r>
            <a:r>
              <a:rPr lang="en-US" sz="1600" i="1" dirty="0"/>
              <a:t>Feinstein, et al, Am J </a:t>
            </a:r>
            <a:r>
              <a:rPr lang="en-US" sz="1600" i="1" dirty="0" err="1"/>
              <a:t>Obstet</a:t>
            </a:r>
            <a:r>
              <a:rPr lang="en-US" sz="1600" i="1" dirty="0"/>
              <a:t> </a:t>
            </a:r>
            <a:r>
              <a:rPr lang="en-US" sz="1600" i="1" dirty="0" err="1"/>
              <a:t>Gynecol</a:t>
            </a:r>
            <a:r>
              <a:rPr lang="en-US" sz="1600" i="1" dirty="0"/>
              <a:t> 2013</a:t>
            </a:r>
          </a:p>
          <a:p>
            <a:pPr marL="68580" indent="0">
              <a:buNone/>
            </a:pPr>
            <a:endParaRPr lang="en-US" dirty="0"/>
          </a:p>
          <a:p>
            <a:r>
              <a:rPr lang="en-US" dirty="0"/>
              <a:t>Increased resistance index &amp; </a:t>
            </a:r>
            <a:r>
              <a:rPr lang="en-US" dirty="0" err="1"/>
              <a:t>pulsatility</a:t>
            </a:r>
            <a:r>
              <a:rPr lang="en-US" dirty="0"/>
              <a:t> index of the uterine artery </a:t>
            </a:r>
          </a:p>
          <a:p>
            <a:r>
              <a:rPr lang="en-US" dirty="0">
                <a:sym typeface="Wingdings" panose="05000000000000000000" pitchFamily="2" charset="2"/>
              </a:rPr>
              <a:t>↑ placental resistance and  ↓ placental circulation</a:t>
            </a:r>
          </a:p>
          <a:p>
            <a:pPr marL="68580" indent="0">
              <a:buNone/>
            </a:pPr>
            <a:r>
              <a:rPr lang="en-US" sz="1600" dirty="0">
                <a:sym typeface="Wingdings" panose="05000000000000000000" pitchFamily="2" charset="2"/>
              </a:rPr>
              <a:t>                                              </a:t>
            </a:r>
          </a:p>
          <a:p>
            <a:pPr marL="68580" indent="0">
              <a:buNone/>
            </a:pPr>
            <a:r>
              <a:rPr lang="en-US" sz="1600" dirty="0">
                <a:sym typeface="Wingdings" panose="05000000000000000000" pitchFamily="2" charset="2"/>
              </a:rPr>
              <a:t>                                        </a:t>
            </a:r>
            <a:r>
              <a:rPr lang="en-US" sz="1600" dirty="0" err="1">
                <a:sym typeface="Wingdings" panose="05000000000000000000" pitchFamily="2" charset="2"/>
              </a:rPr>
              <a:t>Marroun</a:t>
            </a:r>
            <a:r>
              <a:rPr lang="en-US" sz="1600" dirty="0">
                <a:sym typeface="Wingdings" panose="05000000000000000000" pitchFamily="2" charset="2"/>
              </a:rPr>
              <a:t> et al, Early Human Dev 2010</a:t>
            </a:r>
          </a:p>
          <a:p>
            <a:pPr marL="68580" indent="0">
              <a:buNone/>
            </a:pPr>
            <a:endParaRPr lang="en-US" sz="1600" dirty="0">
              <a:sym typeface="Wingdings" panose="05000000000000000000" pitchFamily="2" charset="2"/>
            </a:endParaRPr>
          </a:p>
          <a:p>
            <a:endParaRPr lang="en-US" dirty="0"/>
          </a:p>
        </p:txBody>
      </p:sp>
    </p:spTree>
    <p:extLst>
      <p:ext uri="{BB962C8B-B14F-4D97-AF65-F5344CB8AC3E}">
        <p14:creationId xmlns:p14="http://schemas.microsoft.com/office/powerpoint/2010/main" val="2901664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Pharmacokinetics of Cannabinoids During Pregnancy </a:t>
            </a:r>
          </a:p>
        </p:txBody>
      </p:sp>
      <p:sp>
        <p:nvSpPr>
          <p:cNvPr id="3" name="Content Placeholder 2"/>
          <p:cNvSpPr>
            <a:spLocks noGrp="1"/>
          </p:cNvSpPr>
          <p:nvPr>
            <p:ph idx="1"/>
          </p:nvPr>
        </p:nvSpPr>
        <p:spPr/>
        <p:txBody>
          <a:bodyPr>
            <a:normAutofit/>
          </a:bodyPr>
          <a:lstStyle/>
          <a:p>
            <a:r>
              <a:rPr lang="en-US" sz="2000" dirty="0"/>
              <a:t>When MJ is smoked, </a:t>
            </a:r>
            <a:r>
              <a:rPr lang="en-US" sz="2000" u="sng" dirty="0"/>
              <a:t>serum carbon monoxide </a:t>
            </a:r>
            <a:r>
              <a:rPr lang="en-US" sz="2000" dirty="0"/>
              <a:t>in the pregnant woman are </a:t>
            </a:r>
            <a:r>
              <a:rPr lang="en-US" sz="2000" u="sng" dirty="0"/>
              <a:t>5 times higher </a:t>
            </a:r>
            <a:r>
              <a:rPr lang="en-US" sz="2000" dirty="0"/>
              <a:t>than those when tobacco is smoked resulting in impaired maternal respiratory gas exchange &amp; subsequent adverse effects on the fetus.</a:t>
            </a:r>
          </a:p>
          <a:p>
            <a:pPr marL="68580" indent="0">
              <a:buNone/>
            </a:pPr>
            <a:r>
              <a:rPr lang="en-US" sz="1400" dirty="0"/>
              <a:t>                                                                                 ( </a:t>
            </a:r>
            <a:r>
              <a:rPr lang="en-US" sz="1400" i="1" dirty="0"/>
              <a:t>N </a:t>
            </a:r>
            <a:r>
              <a:rPr lang="en-US" sz="1400" i="1" dirty="0" err="1"/>
              <a:t>Engl</a:t>
            </a:r>
            <a:r>
              <a:rPr lang="en-US" sz="1400" i="1" dirty="0"/>
              <a:t> J Med 1988)</a:t>
            </a:r>
          </a:p>
          <a:p>
            <a:endParaRPr lang="en-US" sz="1400" i="1" dirty="0"/>
          </a:p>
          <a:p>
            <a:endParaRPr lang="en-US" sz="1400" i="1" dirty="0"/>
          </a:p>
          <a:p>
            <a:endParaRPr lang="en-US" dirty="0"/>
          </a:p>
          <a:p>
            <a:pPr marL="68580" indent="0">
              <a:buNone/>
            </a:pPr>
            <a:r>
              <a:rPr lang="en-US" dirty="0"/>
              <a:t> </a:t>
            </a:r>
          </a:p>
        </p:txBody>
      </p:sp>
    </p:spTree>
    <p:extLst>
      <p:ext uri="{BB962C8B-B14F-4D97-AF65-F5344CB8AC3E}">
        <p14:creationId xmlns:p14="http://schemas.microsoft.com/office/powerpoint/2010/main" val="2206753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Effects of concomitant use of both marijuana &amp; tobacco </a:t>
            </a:r>
          </a:p>
        </p:txBody>
      </p:sp>
      <p:sp>
        <p:nvSpPr>
          <p:cNvPr id="3" name="Content Placeholder 2"/>
          <p:cNvSpPr>
            <a:spLocks noGrp="1"/>
          </p:cNvSpPr>
          <p:nvPr>
            <p:ph idx="1"/>
          </p:nvPr>
        </p:nvSpPr>
        <p:spPr/>
        <p:txBody>
          <a:bodyPr>
            <a:normAutofit/>
          </a:bodyPr>
          <a:lstStyle/>
          <a:p>
            <a:r>
              <a:rPr lang="en-US" sz="2000" dirty="0"/>
              <a:t>↑ risk of multiple adverse perinatal outcomes</a:t>
            </a:r>
          </a:p>
          <a:p>
            <a:r>
              <a:rPr lang="en-US" sz="2000" dirty="0"/>
              <a:t>↑ rates of maternal asthma &amp; preeclampsia</a:t>
            </a:r>
          </a:p>
          <a:p>
            <a:r>
              <a:rPr lang="en-US" sz="2000" dirty="0"/>
              <a:t>↑ Preterm births</a:t>
            </a:r>
          </a:p>
          <a:p>
            <a:r>
              <a:rPr lang="en-US" sz="2000" dirty="0"/>
              <a:t>Infants with ↓ HC (&lt;25</a:t>
            </a:r>
            <a:r>
              <a:rPr lang="en-US" sz="2000" baseline="30000" dirty="0"/>
              <a:t>th</a:t>
            </a:r>
            <a:r>
              <a:rPr lang="en-US" sz="2000" dirty="0"/>
              <a:t> %</a:t>
            </a:r>
            <a:r>
              <a:rPr lang="en-US" sz="2000" dirty="0" err="1"/>
              <a:t>ile</a:t>
            </a:r>
            <a:r>
              <a:rPr lang="en-US" sz="2000" dirty="0"/>
              <a:t>) &amp; ↓ BW (&lt;25</a:t>
            </a:r>
            <a:r>
              <a:rPr lang="en-US" sz="2000" baseline="30000" dirty="0"/>
              <a:t>th</a:t>
            </a:r>
            <a:r>
              <a:rPr lang="en-US" sz="2000" dirty="0"/>
              <a:t> %</a:t>
            </a:r>
            <a:r>
              <a:rPr lang="en-US" sz="2000" dirty="0" err="1"/>
              <a:t>ile</a:t>
            </a:r>
            <a:r>
              <a:rPr lang="en-US" sz="2000" dirty="0"/>
              <a:t>)</a:t>
            </a:r>
          </a:p>
          <a:p>
            <a:pPr marL="68580" indent="0">
              <a:buNone/>
            </a:pPr>
            <a:r>
              <a:rPr lang="en-US" sz="1400" i="1" dirty="0"/>
              <a:t>                                                                 </a:t>
            </a:r>
          </a:p>
          <a:p>
            <a:pPr marL="68580" indent="0">
              <a:buNone/>
            </a:pPr>
            <a:r>
              <a:rPr lang="en-US" sz="1400" i="1" dirty="0"/>
              <a:t>                                                                        (Am J </a:t>
            </a:r>
            <a:r>
              <a:rPr lang="en-US" sz="1400" i="1" dirty="0" err="1"/>
              <a:t>Obstet</a:t>
            </a:r>
            <a:r>
              <a:rPr lang="en-US" sz="1400" i="1" dirty="0"/>
              <a:t> </a:t>
            </a:r>
            <a:r>
              <a:rPr lang="en-US" sz="1400" i="1" dirty="0" err="1"/>
              <a:t>Gyne</a:t>
            </a:r>
            <a:r>
              <a:rPr lang="en-US" sz="1400" i="1" dirty="0"/>
              <a:t> 2016)</a:t>
            </a:r>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pPr marL="68580" indent="0">
              <a:buNone/>
            </a:pPr>
            <a:endParaRPr lang="en-US" sz="1800" dirty="0"/>
          </a:p>
        </p:txBody>
      </p:sp>
    </p:spTree>
    <p:extLst>
      <p:ext uri="{BB962C8B-B14F-4D97-AF65-F5344CB8AC3E}">
        <p14:creationId xmlns:p14="http://schemas.microsoft.com/office/powerpoint/2010/main" val="1930136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Cannabinoids &amp; pregnancy:</a:t>
            </a:r>
            <a:br>
              <a:rPr lang="en-US" sz="2800" dirty="0"/>
            </a:br>
            <a:r>
              <a:rPr lang="en-US" sz="2800" dirty="0"/>
              <a:t>metabolism</a:t>
            </a:r>
          </a:p>
        </p:txBody>
      </p:sp>
      <p:sp>
        <p:nvSpPr>
          <p:cNvPr id="3" name="Content Placeholder 2"/>
          <p:cNvSpPr>
            <a:spLocks noGrp="1"/>
          </p:cNvSpPr>
          <p:nvPr>
            <p:ph idx="1"/>
          </p:nvPr>
        </p:nvSpPr>
        <p:spPr/>
        <p:txBody>
          <a:bodyPr>
            <a:normAutofit fontScale="92500"/>
          </a:bodyPr>
          <a:lstStyle/>
          <a:p>
            <a:r>
              <a:rPr lang="en-US" dirty="0"/>
              <a:t>THC interferes with fetal folic acid uptake by disturbing </a:t>
            </a:r>
            <a:r>
              <a:rPr lang="en-US" dirty="0" err="1"/>
              <a:t>syncytiotrophoblast</a:t>
            </a:r>
            <a:r>
              <a:rPr lang="en-US" dirty="0"/>
              <a:t> development.</a:t>
            </a:r>
          </a:p>
          <a:p>
            <a:r>
              <a:rPr lang="en-US" dirty="0"/>
              <a:t>Folic acid is essential for fetal growth</a:t>
            </a:r>
          </a:p>
          <a:p>
            <a:r>
              <a:rPr lang="en-US" dirty="0"/>
              <a:t>Dietary supplementation is necessary during pregnancy</a:t>
            </a:r>
          </a:p>
          <a:p>
            <a:r>
              <a:rPr lang="en-US" dirty="0"/>
              <a:t>Folic acid deficiency </a:t>
            </a:r>
            <a:r>
              <a:rPr lang="en-US" dirty="0">
                <a:sym typeface="Wingdings" panose="05000000000000000000" pitchFamily="2" charset="2"/>
              </a:rPr>
              <a:t> neural tube defects</a:t>
            </a:r>
          </a:p>
          <a:p>
            <a:r>
              <a:rPr lang="en-US" dirty="0">
                <a:sym typeface="Wingdings" panose="05000000000000000000" pitchFamily="2" charset="2"/>
              </a:rPr>
              <a:t>Chronic use of cannabinoids  is more consistent in disturbing folic acid metabolism.</a:t>
            </a:r>
          </a:p>
          <a:p>
            <a:pPr marL="68580" indent="0">
              <a:buNone/>
            </a:pPr>
            <a:r>
              <a:rPr lang="en-US" dirty="0"/>
              <a:t>                                            </a:t>
            </a:r>
            <a:r>
              <a:rPr lang="en-US" i="1" dirty="0">
                <a:sym typeface="Wingdings" panose="05000000000000000000" pitchFamily="2" charset="2"/>
              </a:rPr>
              <a:t> </a:t>
            </a:r>
            <a:r>
              <a:rPr lang="en-US" sz="1700" i="1" dirty="0">
                <a:sym typeface="Wingdings" panose="05000000000000000000" pitchFamily="2" charset="2"/>
              </a:rPr>
              <a:t>Martin, J of Perinatology 2020</a:t>
            </a:r>
            <a:endParaRPr lang="en-US" sz="1700" dirty="0"/>
          </a:p>
        </p:txBody>
      </p:sp>
    </p:spTree>
    <p:extLst>
      <p:ext uri="{BB962C8B-B14F-4D97-AF65-F5344CB8AC3E}">
        <p14:creationId xmlns:p14="http://schemas.microsoft.com/office/powerpoint/2010/main" val="1904258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Cannabinoids &amp; pregnancy:</a:t>
            </a:r>
            <a:br>
              <a:rPr lang="en-US" sz="2800" dirty="0"/>
            </a:br>
            <a:endParaRPr lang="en-US" sz="2800" dirty="0"/>
          </a:p>
        </p:txBody>
      </p:sp>
      <p:sp>
        <p:nvSpPr>
          <p:cNvPr id="3" name="Content Placeholder 2"/>
          <p:cNvSpPr>
            <a:spLocks noGrp="1"/>
          </p:cNvSpPr>
          <p:nvPr>
            <p:ph idx="1"/>
          </p:nvPr>
        </p:nvSpPr>
        <p:spPr/>
        <p:txBody>
          <a:bodyPr>
            <a:noAutofit/>
          </a:bodyPr>
          <a:lstStyle/>
          <a:p>
            <a:r>
              <a:rPr lang="en-US" sz="1600" dirty="0"/>
              <a:t>Interference with vascular endothelial growth factor (VEGF) by restricting movement of human umbilical vein endothelial cells which induces apoptosis</a:t>
            </a:r>
          </a:p>
          <a:p>
            <a:r>
              <a:rPr lang="en-US" sz="1600" dirty="0"/>
              <a:t>Disrupts DNA replication, cellular motility, &amp; cellular migration &amp; replication; critical in embryogenesis, esp. fetal brain development</a:t>
            </a:r>
          </a:p>
          <a:p>
            <a:r>
              <a:rPr lang="en-US" sz="1600" dirty="0"/>
              <a:t>Induces a neurotrophic factor (brain derived neurotrophic factor – BDNF), necessary for “synaptic efficiency, neuronal survival, new neuron differentiation, &amp; long term memory.</a:t>
            </a:r>
          </a:p>
          <a:p>
            <a:pPr marL="68580" indent="0">
              <a:buNone/>
            </a:pPr>
            <a:r>
              <a:rPr lang="en-US" sz="1400" dirty="0"/>
              <a:t>                                                                          </a:t>
            </a:r>
            <a:r>
              <a:rPr lang="en-US" sz="1400" i="1" dirty="0" err="1"/>
              <a:t>Tortoriello</a:t>
            </a:r>
            <a:r>
              <a:rPr lang="en-US" sz="1400" i="1" dirty="0"/>
              <a:t>. EMBO J. 2014</a:t>
            </a:r>
            <a:endParaRPr lang="en-US" sz="1400" dirty="0"/>
          </a:p>
          <a:p>
            <a:r>
              <a:rPr lang="en-US" sz="1600" dirty="0"/>
              <a:t>THC decreases the levels of microtubule-binding protein in axons which is necessary for organized brain wiring.</a:t>
            </a:r>
          </a:p>
          <a:p>
            <a:pPr marL="68580" indent="0">
              <a:buNone/>
            </a:pPr>
            <a:r>
              <a:rPr lang="en-US" sz="1400" dirty="0"/>
              <a:t>                                                         </a:t>
            </a:r>
            <a:r>
              <a:rPr lang="en-US" sz="1400" i="1" dirty="0"/>
              <a:t>Friedrich, et al. BMC Pharm </a:t>
            </a:r>
            <a:r>
              <a:rPr lang="en-US" sz="1400" i="1" dirty="0" err="1"/>
              <a:t>Tox</a:t>
            </a:r>
            <a:r>
              <a:rPr lang="en-US" sz="1400" i="1" dirty="0"/>
              <a:t>, 2016    </a:t>
            </a:r>
          </a:p>
        </p:txBody>
      </p:sp>
    </p:spTree>
    <p:extLst>
      <p:ext uri="{BB962C8B-B14F-4D97-AF65-F5344CB8AC3E}">
        <p14:creationId xmlns:p14="http://schemas.microsoft.com/office/powerpoint/2010/main" val="3175150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CDC 2016 &amp; ACOG 2012</a:t>
            </a:r>
          </a:p>
        </p:txBody>
      </p:sp>
      <p:sp>
        <p:nvSpPr>
          <p:cNvPr id="3" name="Content Placeholder 2"/>
          <p:cNvSpPr>
            <a:spLocks noGrp="1"/>
          </p:cNvSpPr>
          <p:nvPr>
            <p:ph idx="1"/>
          </p:nvPr>
        </p:nvSpPr>
        <p:spPr/>
        <p:txBody>
          <a:bodyPr>
            <a:normAutofit fontScale="92500" lnSpcReduction="10000"/>
          </a:bodyPr>
          <a:lstStyle/>
          <a:p>
            <a:pPr marL="68580" indent="0">
              <a:buNone/>
            </a:pPr>
            <a:endParaRPr lang="en-US" b="1" dirty="0"/>
          </a:p>
          <a:p>
            <a:r>
              <a:rPr lang="en-US" dirty="0"/>
              <a:t>emphasized that healthcare professionals should conduct </a:t>
            </a:r>
            <a:r>
              <a:rPr lang="en-US" b="1" dirty="0"/>
              <a:t>verbal screening </a:t>
            </a:r>
            <a:r>
              <a:rPr lang="en-US" dirty="0"/>
              <a:t>for substance abuse at the first prenatal visit &amp; continue screening throughout for women at higher risk.</a:t>
            </a:r>
          </a:p>
          <a:p>
            <a:r>
              <a:rPr lang="en-US" dirty="0"/>
              <a:t>encourages providers to use </a:t>
            </a:r>
            <a:r>
              <a:rPr lang="en-US" b="1" dirty="0"/>
              <a:t>open-ended and nonjudgmental questions</a:t>
            </a:r>
            <a:r>
              <a:rPr lang="en-US" dirty="0"/>
              <a:t>.</a:t>
            </a:r>
          </a:p>
          <a:p>
            <a:r>
              <a:rPr lang="en-US" b="1" dirty="0"/>
              <a:t>Maternal urine testing </a:t>
            </a:r>
            <a:r>
              <a:rPr lang="en-US" dirty="0"/>
              <a:t>is the most accurate method of testing  </a:t>
            </a:r>
            <a:r>
              <a:rPr lang="en-US" sz="1400" dirty="0"/>
              <a:t>(J Psych 2012)</a:t>
            </a:r>
            <a:endParaRPr lang="en-US" dirty="0"/>
          </a:p>
          <a:p>
            <a:endParaRPr lang="en-US" dirty="0"/>
          </a:p>
        </p:txBody>
      </p:sp>
    </p:spTree>
    <p:extLst>
      <p:ext uri="{BB962C8B-B14F-4D97-AF65-F5344CB8AC3E}">
        <p14:creationId xmlns:p14="http://schemas.microsoft.com/office/powerpoint/2010/main" val="1517075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endParaRPr lang="en-US" dirty="0"/>
          </a:p>
          <a:p>
            <a:pPr marL="68580" indent="0">
              <a:buNone/>
            </a:pPr>
            <a:r>
              <a:rPr lang="en-US" dirty="0"/>
              <a:t>             </a:t>
            </a:r>
            <a:r>
              <a:rPr lang="en-US" b="1" dirty="0"/>
              <a:t>I have nothing to disclose.</a:t>
            </a:r>
          </a:p>
        </p:txBody>
      </p:sp>
    </p:spTree>
    <p:extLst>
      <p:ext uri="{BB962C8B-B14F-4D97-AF65-F5344CB8AC3E}">
        <p14:creationId xmlns:p14="http://schemas.microsoft.com/office/powerpoint/2010/main" val="1418994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Pregnancy Risk Assessment Monitoring System (PRAMS)</a:t>
            </a:r>
          </a:p>
        </p:txBody>
      </p:sp>
      <p:sp>
        <p:nvSpPr>
          <p:cNvPr id="3" name="Content Placeholder 2"/>
          <p:cNvSpPr>
            <a:spLocks noGrp="1"/>
          </p:cNvSpPr>
          <p:nvPr>
            <p:ph idx="1"/>
          </p:nvPr>
        </p:nvSpPr>
        <p:spPr/>
        <p:txBody>
          <a:bodyPr>
            <a:normAutofit/>
          </a:bodyPr>
          <a:lstStyle/>
          <a:p>
            <a:r>
              <a:rPr lang="en-US" sz="2000" dirty="0"/>
              <a:t>Surveillance project of the CDC &amp; state health departments</a:t>
            </a:r>
          </a:p>
          <a:p>
            <a:r>
              <a:rPr lang="en-US" sz="2000" dirty="0"/>
              <a:t>Pregnant women who reported MJ use:</a:t>
            </a:r>
          </a:p>
          <a:p>
            <a:pPr>
              <a:buFontTx/>
              <a:buChar char="-"/>
            </a:pPr>
            <a:r>
              <a:rPr lang="en-US" sz="2000" dirty="0"/>
              <a:t>Younger (&lt; 25 </a:t>
            </a:r>
            <a:r>
              <a:rPr lang="en-US" sz="2000" dirty="0" err="1"/>
              <a:t>y.o</a:t>
            </a:r>
            <a:r>
              <a:rPr lang="en-US" sz="2000" dirty="0"/>
              <a:t>.)</a:t>
            </a:r>
          </a:p>
          <a:p>
            <a:pPr>
              <a:buFontTx/>
              <a:buChar char="-"/>
            </a:pPr>
            <a:r>
              <a:rPr lang="en-US" sz="2000" dirty="0"/>
              <a:t>Lower income households</a:t>
            </a:r>
          </a:p>
          <a:p>
            <a:pPr>
              <a:buFontTx/>
              <a:buChar char="-"/>
            </a:pPr>
            <a:r>
              <a:rPr lang="en-US" sz="2000" dirty="0"/>
              <a:t>Smoke cigarettes</a:t>
            </a:r>
          </a:p>
          <a:p>
            <a:pPr>
              <a:buFontTx/>
              <a:buChar char="-"/>
            </a:pPr>
            <a:r>
              <a:rPr lang="en-US" sz="2000" dirty="0"/>
              <a:t>Experienced significant emotional stressor (traumatic, financial, or partner related)</a:t>
            </a:r>
          </a:p>
        </p:txBody>
      </p:sp>
    </p:spTree>
    <p:extLst>
      <p:ext uri="{BB962C8B-B14F-4D97-AF65-F5344CB8AC3E}">
        <p14:creationId xmlns:p14="http://schemas.microsoft.com/office/powerpoint/2010/main" val="202099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Cohort studies:</a:t>
            </a:r>
          </a:p>
        </p:txBody>
      </p:sp>
      <p:sp>
        <p:nvSpPr>
          <p:cNvPr id="3" name="Content Placeholder 2"/>
          <p:cNvSpPr>
            <a:spLocks noGrp="1"/>
          </p:cNvSpPr>
          <p:nvPr>
            <p:ph idx="1"/>
          </p:nvPr>
        </p:nvSpPr>
        <p:spPr/>
        <p:txBody>
          <a:bodyPr>
            <a:normAutofit fontScale="92500" lnSpcReduction="20000"/>
          </a:bodyPr>
          <a:lstStyle/>
          <a:p>
            <a:r>
              <a:rPr lang="en-US" sz="1800" b="1" dirty="0"/>
              <a:t>Ottawa Prenatal Prospective Study </a:t>
            </a:r>
            <a:r>
              <a:rPr lang="en-US" sz="1800" dirty="0"/>
              <a:t>(OPPS)</a:t>
            </a:r>
          </a:p>
          <a:p>
            <a:r>
              <a:rPr lang="en-US" sz="1800" b="1" dirty="0"/>
              <a:t>Maternal Health Practices &amp; child development Study </a:t>
            </a:r>
            <a:r>
              <a:rPr lang="en-US" sz="1800" dirty="0"/>
              <a:t>(MHPCD)</a:t>
            </a:r>
          </a:p>
          <a:p>
            <a:pPr>
              <a:buFontTx/>
              <a:buChar char="-"/>
            </a:pPr>
            <a:r>
              <a:rPr lang="en-US" sz="1800" dirty="0"/>
              <a:t>OPPS &amp; MHPCD </a:t>
            </a:r>
            <a:r>
              <a:rPr lang="en-US" sz="1800" u="sng" dirty="0"/>
              <a:t>found no relationship  </a:t>
            </a:r>
            <a:r>
              <a:rPr lang="en-US" sz="1800" dirty="0"/>
              <a:t>between prenatal MJ use and preterm births, miscarriages, pregnancy complications, Apgar score, or physical anomalies in the neonates</a:t>
            </a:r>
          </a:p>
          <a:p>
            <a:pPr marL="68580" indent="0">
              <a:buNone/>
            </a:pPr>
            <a:endParaRPr lang="en-US" sz="1800" dirty="0"/>
          </a:p>
          <a:p>
            <a:r>
              <a:rPr lang="en-US" sz="1800" b="1" dirty="0"/>
              <a:t>Generation R study</a:t>
            </a:r>
          </a:p>
          <a:p>
            <a:pPr>
              <a:buFontTx/>
              <a:buChar char="-"/>
            </a:pPr>
            <a:r>
              <a:rPr lang="en-US" sz="1800" dirty="0"/>
              <a:t>↓ fetal growth beginning in the 2</a:t>
            </a:r>
            <a:r>
              <a:rPr lang="en-US" sz="1800" baseline="30000" dirty="0"/>
              <a:t>nd</a:t>
            </a:r>
            <a:r>
              <a:rPr lang="en-US" sz="1800" dirty="0"/>
              <a:t> trimester </a:t>
            </a:r>
            <a:r>
              <a:rPr lang="en-US" sz="1800" dirty="0">
                <a:sym typeface="Wingdings" panose="05000000000000000000" pitchFamily="2" charset="2"/>
              </a:rPr>
              <a:t> LBW</a:t>
            </a:r>
            <a:endParaRPr lang="en-US" sz="1800" dirty="0"/>
          </a:p>
          <a:p>
            <a:pPr>
              <a:buFontTx/>
              <a:buChar char="-"/>
            </a:pPr>
            <a:r>
              <a:rPr lang="en-US" sz="1800" dirty="0"/>
              <a:t>Role of paternal marijuana use: no association</a:t>
            </a:r>
          </a:p>
          <a:p>
            <a:pPr marL="68580" indent="0">
              <a:buNone/>
            </a:pPr>
            <a:endParaRPr lang="en-US" sz="1800" dirty="0"/>
          </a:p>
          <a:p>
            <a:r>
              <a:rPr lang="en-US" sz="1800" b="1" dirty="0"/>
              <a:t>Avon Longitudinal Study of Pregnancy &amp; Childhood </a:t>
            </a:r>
          </a:p>
          <a:p>
            <a:pPr>
              <a:buFontTx/>
              <a:buChar char="-"/>
            </a:pPr>
            <a:r>
              <a:rPr lang="en-US" sz="1800" dirty="0"/>
              <a:t>Smaller birth lengths, smaller HC, &amp; LBW</a:t>
            </a:r>
          </a:p>
          <a:p>
            <a:pPr>
              <a:buFontTx/>
              <a:buChar char="-"/>
            </a:pPr>
            <a:endParaRPr lang="en-US" sz="1800" dirty="0"/>
          </a:p>
        </p:txBody>
      </p:sp>
    </p:spTree>
    <p:extLst>
      <p:ext uri="{BB962C8B-B14F-4D97-AF65-F5344CB8AC3E}">
        <p14:creationId xmlns:p14="http://schemas.microsoft.com/office/powerpoint/2010/main" val="2704476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is power!</a:t>
            </a:r>
          </a:p>
        </p:txBody>
      </p:sp>
      <p:sp>
        <p:nvSpPr>
          <p:cNvPr id="3" name="Content Placeholder 2"/>
          <p:cNvSpPr>
            <a:spLocks noGrp="1"/>
          </p:cNvSpPr>
          <p:nvPr>
            <p:ph idx="1"/>
          </p:nvPr>
        </p:nvSpPr>
        <p:spPr/>
        <p:txBody>
          <a:bodyPr/>
          <a:lstStyle/>
          <a:p>
            <a:r>
              <a:rPr lang="en-US" sz="1800" dirty="0"/>
              <a:t>Retrospective cohort study of urban (AA)</a:t>
            </a:r>
          </a:p>
          <a:p>
            <a:r>
              <a:rPr lang="en-US" sz="1800" dirty="0"/>
              <a:t>21.8% initially (+) MJ use</a:t>
            </a:r>
          </a:p>
          <a:p>
            <a:r>
              <a:rPr lang="en-US" sz="1800" dirty="0"/>
              <a:t>Only 1.9% (+) MJ urine screen at delivery</a:t>
            </a:r>
          </a:p>
          <a:p>
            <a:r>
              <a:rPr lang="en-US" sz="1800" dirty="0"/>
              <a:t>High rate of cessation-&gt; education about adverse effects of drug use, including tobacco &amp; MJ, during prenatal visits</a:t>
            </a:r>
          </a:p>
          <a:p>
            <a:pPr marL="68580" indent="0">
              <a:buNone/>
            </a:pPr>
            <a:r>
              <a:rPr lang="en-US" sz="1600" dirty="0"/>
              <a:t>                                      (Mark, et al; </a:t>
            </a:r>
            <a:r>
              <a:rPr lang="en-US" sz="1600" i="1" dirty="0"/>
              <a:t>Arch Women </a:t>
            </a:r>
            <a:r>
              <a:rPr lang="en-US" sz="1600" i="1" dirty="0" err="1"/>
              <a:t>Ment</a:t>
            </a:r>
            <a:r>
              <a:rPr lang="en-US" sz="1600" i="1" dirty="0"/>
              <a:t> Health 2016)</a:t>
            </a:r>
          </a:p>
        </p:txBody>
      </p:sp>
    </p:spTree>
    <p:extLst>
      <p:ext uri="{BB962C8B-B14F-4D97-AF65-F5344CB8AC3E}">
        <p14:creationId xmlns:p14="http://schemas.microsoft.com/office/powerpoint/2010/main" val="2877625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Cannabinoid hyperemesis syndrome (CHS)</a:t>
            </a:r>
          </a:p>
        </p:txBody>
      </p:sp>
      <p:sp>
        <p:nvSpPr>
          <p:cNvPr id="3" name="Content Placeholder 2"/>
          <p:cNvSpPr>
            <a:spLocks noGrp="1"/>
          </p:cNvSpPr>
          <p:nvPr>
            <p:ph idx="1"/>
          </p:nvPr>
        </p:nvSpPr>
        <p:spPr/>
        <p:txBody>
          <a:bodyPr/>
          <a:lstStyle/>
          <a:p>
            <a:r>
              <a:rPr lang="en-US" dirty="0"/>
              <a:t>Chronic marijuana use </a:t>
            </a:r>
          </a:p>
          <a:p>
            <a:r>
              <a:rPr lang="en-US" dirty="0"/>
              <a:t>Acute onset nausea, vomiting, &amp; abdominal pain</a:t>
            </a:r>
          </a:p>
          <a:p>
            <a:r>
              <a:rPr lang="en-US" dirty="0"/>
              <a:t>Symptoms alleviated by hot showers</a:t>
            </a:r>
          </a:p>
          <a:p>
            <a:r>
              <a:rPr lang="en-US" dirty="0"/>
              <a:t>Episodes typically last 24 to 48 </a:t>
            </a:r>
            <a:r>
              <a:rPr lang="en-US"/>
              <a:t>hrs</a:t>
            </a:r>
            <a:endParaRPr lang="en-US" dirty="0"/>
          </a:p>
        </p:txBody>
      </p:sp>
    </p:spTree>
    <p:extLst>
      <p:ext uri="{BB962C8B-B14F-4D97-AF65-F5344CB8AC3E}">
        <p14:creationId xmlns:p14="http://schemas.microsoft.com/office/powerpoint/2010/main" val="764951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Given the potential for neurodevelopmental effects, cannabis is </a:t>
            </a:r>
            <a:r>
              <a:rPr lang="en-US" u="sng" dirty="0"/>
              <a:t>not</a:t>
            </a:r>
            <a:r>
              <a:rPr lang="en-US" dirty="0"/>
              <a:t> recommended for the treatment of nausea &amp; vomiting in pregnancy.</a:t>
            </a:r>
          </a:p>
          <a:p>
            <a:r>
              <a:rPr lang="en-US" dirty="0"/>
              <a:t>Pregnant women should be encouraged to </a:t>
            </a:r>
            <a:r>
              <a:rPr lang="en-US" u="sng" dirty="0"/>
              <a:t>abstain</a:t>
            </a:r>
            <a:r>
              <a:rPr lang="en-US" dirty="0"/>
              <a:t> from cannabis use</a:t>
            </a:r>
          </a:p>
        </p:txBody>
      </p:sp>
    </p:spTree>
    <p:extLst>
      <p:ext uri="{BB962C8B-B14F-4D97-AF65-F5344CB8AC3E}">
        <p14:creationId xmlns:p14="http://schemas.microsoft.com/office/powerpoint/2010/main" val="25894637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istraught Wom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57200"/>
            <a:ext cx="7200900" cy="607645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572000" y="1295400"/>
            <a:ext cx="3599062" cy="923330"/>
          </a:xfrm>
          <a:prstGeom prst="rect">
            <a:avLst/>
          </a:prstGeom>
          <a:noFill/>
        </p:spPr>
        <p:txBody>
          <a:bodyPr wrap="none" rtlCol="0">
            <a:spAutoFit/>
          </a:bodyPr>
          <a:lstStyle/>
          <a:p>
            <a:r>
              <a:rPr lang="en-US" i="1" dirty="0"/>
              <a:t>I tested positive to marijuana </a:t>
            </a:r>
          </a:p>
          <a:p>
            <a:r>
              <a:rPr lang="en-US" i="1" dirty="0"/>
              <a:t>because I was around people </a:t>
            </a:r>
          </a:p>
          <a:p>
            <a:r>
              <a:rPr lang="en-US" i="1" dirty="0"/>
              <a:t>smoking pot!</a:t>
            </a:r>
          </a:p>
        </p:txBody>
      </p:sp>
    </p:spTree>
    <p:extLst>
      <p:ext uri="{BB962C8B-B14F-4D97-AF65-F5344CB8AC3E}">
        <p14:creationId xmlns:p14="http://schemas.microsoft.com/office/powerpoint/2010/main" val="220472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What are the effects of secondhand exposure to marijuana smoke?</a:t>
            </a:r>
          </a:p>
        </p:txBody>
      </p:sp>
      <p:sp>
        <p:nvSpPr>
          <p:cNvPr id="3" name="Content Placeholder 2"/>
          <p:cNvSpPr>
            <a:spLocks noGrp="1"/>
          </p:cNvSpPr>
          <p:nvPr>
            <p:ph idx="1"/>
          </p:nvPr>
        </p:nvSpPr>
        <p:spPr/>
        <p:txBody>
          <a:bodyPr>
            <a:normAutofit/>
          </a:bodyPr>
          <a:lstStyle/>
          <a:p>
            <a:r>
              <a:rPr lang="en-US" sz="1800" dirty="0"/>
              <a:t>Researchers measured the amount of THC in the blood of non MJ smokers who spent 3 hrs. in a well-ventilated space with people casually smoking MJ; THC was present in the blood of the non-smoking participants, but the amount was well below the level needed to fail a drug test.</a:t>
            </a:r>
          </a:p>
          <a:p>
            <a:r>
              <a:rPr lang="en-US" sz="1800" dirty="0"/>
              <a:t>Another study varied the ventilation &amp; the potency of the marijuana: non-smokers exposed for an hour to high THC (11.3% THC conc.) in an unventilated room showed (+) urine assays in the hours directly following exposure</a:t>
            </a:r>
          </a:p>
          <a:p>
            <a:pPr marL="68580" indent="0">
              <a:buNone/>
            </a:pPr>
            <a:r>
              <a:rPr lang="en-US" sz="1800" dirty="0"/>
              <a:t>                                                                            </a:t>
            </a:r>
            <a:r>
              <a:rPr lang="en-US" sz="1400" i="1" dirty="0"/>
              <a:t>(www.drugabuse.gov/publications/research-reports/marijuana)</a:t>
            </a:r>
          </a:p>
        </p:txBody>
      </p:sp>
    </p:spTree>
    <p:extLst>
      <p:ext uri="{BB962C8B-B14F-4D97-AF65-F5344CB8AC3E}">
        <p14:creationId xmlns:p14="http://schemas.microsoft.com/office/powerpoint/2010/main" val="15997582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Second- hand cannabis exposure</a:t>
            </a:r>
          </a:p>
        </p:txBody>
      </p:sp>
      <p:sp>
        <p:nvSpPr>
          <p:cNvPr id="3" name="Content Placeholder 2"/>
          <p:cNvSpPr>
            <a:spLocks noGrp="1"/>
          </p:cNvSpPr>
          <p:nvPr>
            <p:ph idx="1"/>
          </p:nvPr>
        </p:nvSpPr>
        <p:spPr/>
        <p:txBody>
          <a:bodyPr/>
          <a:lstStyle/>
          <a:p>
            <a:r>
              <a:rPr lang="en-US" dirty="0"/>
              <a:t>Independent risk for sudden infant death syndrome</a:t>
            </a:r>
          </a:p>
          <a:p>
            <a:r>
              <a:rPr lang="en-US" dirty="0"/>
              <a:t>Counsel lactating mothers to smoke outside of the home &amp; change their clothing before caring for their infant</a:t>
            </a:r>
          </a:p>
          <a:p>
            <a:r>
              <a:rPr lang="en-US" dirty="0"/>
              <a:t>mother’s ability to care for her child while she is impaired, owing to cannabis’ effect on mood &amp; judgement</a:t>
            </a:r>
          </a:p>
        </p:txBody>
      </p:sp>
    </p:spTree>
    <p:extLst>
      <p:ext uri="{BB962C8B-B14F-4D97-AF65-F5344CB8AC3E}">
        <p14:creationId xmlns:p14="http://schemas.microsoft.com/office/powerpoint/2010/main" val="236524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Mainstays of intervention</a:t>
            </a:r>
          </a:p>
        </p:txBody>
      </p:sp>
      <p:sp>
        <p:nvSpPr>
          <p:cNvPr id="3" name="Content Placeholder 2"/>
          <p:cNvSpPr>
            <a:spLocks noGrp="1"/>
          </p:cNvSpPr>
          <p:nvPr>
            <p:ph idx="1"/>
          </p:nvPr>
        </p:nvSpPr>
        <p:spPr/>
        <p:txBody>
          <a:bodyPr/>
          <a:lstStyle/>
          <a:p>
            <a:r>
              <a:rPr lang="en-US" dirty="0"/>
              <a:t>Education on the risks of marijuana use</a:t>
            </a:r>
          </a:p>
          <a:p>
            <a:r>
              <a:rPr lang="en-US" dirty="0"/>
              <a:t>Assessment of willingness to quit</a:t>
            </a:r>
          </a:p>
          <a:p>
            <a:r>
              <a:rPr lang="en-US" dirty="0"/>
              <a:t>Discussion of harm reduction options</a:t>
            </a:r>
          </a:p>
        </p:txBody>
      </p:sp>
    </p:spTree>
    <p:extLst>
      <p:ext uri="{BB962C8B-B14F-4D97-AF65-F5344CB8AC3E}">
        <p14:creationId xmlns:p14="http://schemas.microsoft.com/office/powerpoint/2010/main" val="22749971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68580" indent="0">
              <a:buNone/>
            </a:pPr>
            <a:endParaRPr lang="en-US" dirty="0"/>
          </a:p>
          <a:p>
            <a:pPr marL="68580" indent="0">
              <a:buNone/>
            </a:pPr>
            <a:endParaRPr lang="en-US" dirty="0"/>
          </a:p>
          <a:p>
            <a:pPr marL="68580" indent="0">
              <a:buNone/>
            </a:pPr>
            <a:r>
              <a:rPr lang="en-US" dirty="0"/>
              <a:t>       </a:t>
            </a:r>
            <a:r>
              <a:rPr lang="en-US" b="1" dirty="0"/>
              <a:t>Effects of Marijuana use on the Fetus </a:t>
            </a:r>
          </a:p>
        </p:txBody>
      </p:sp>
    </p:spTree>
    <p:extLst>
      <p:ext uri="{BB962C8B-B14F-4D97-AF65-F5344CB8AC3E}">
        <p14:creationId xmlns:p14="http://schemas.microsoft.com/office/powerpoint/2010/main" val="452580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Objectives</a:t>
            </a:r>
          </a:p>
        </p:txBody>
      </p:sp>
      <p:sp>
        <p:nvSpPr>
          <p:cNvPr id="3" name="Content Placeholder 2"/>
          <p:cNvSpPr>
            <a:spLocks noGrp="1"/>
          </p:cNvSpPr>
          <p:nvPr>
            <p:ph idx="1"/>
          </p:nvPr>
        </p:nvSpPr>
        <p:spPr/>
        <p:txBody>
          <a:bodyPr>
            <a:normAutofit/>
          </a:bodyPr>
          <a:lstStyle/>
          <a:p>
            <a:r>
              <a:rPr lang="en-US" dirty="0"/>
              <a:t>To discuss the mechanism of action of cannabinoids</a:t>
            </a:r>
          </a:p>
          <a:p>
            <a:r>
              <a:rPr lang="en-US" dirty="0"/>
              <a:t>To discuss the effects of Tetrahydrocannabinol (THC) during pregnancy</a:t>
            </a:r>
          </a:p>
          <a:p>
            <a:r>
              <a:rPr lang="en-US" dirty="0"/>
              <a:t>To discuss the effects of THC in the fetus &amp; the newborn</a:t>
            </a:r>
          </a:p>
        </p:txBody>
      </p:sp>
    </p:spTree>
    <p:extLst>
      <p:ext uri="{BB962C8B-B14F-4D97-AF65-F5344CB8AC3E}">
        <p14:creationId xmlns:p14="http://schemas.microsoft.com/office/powerpoint/2010/main" val="32919055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2200" b="1" dirty="0"/>
            </a:br>
            <a:br>
              <a:rPr lang="en-US" sz="2200" b="1" dirty="0"/>
            </a:br>
            <a:br>
              <a:rPr lang="en-US" dirty="0"/>
            </a:br>
            <a:r>
              <a:rPr lang="en-US" sz="2200" b="1" dirty="0"/>
              <a:t>Study: Marijuana use while pregnant more likely to lead to premature birth, early infant death</a:t>
            </a:r>
            <a:br>
              <a:rPr lang="en-US" sz="2200" b="1" dirty="0"/>
            </a:br>
            <a:r>
              <a:rPr lang="en-US" sz="1300" b="1" cap="all" dirty="0"/>
              <a:t>BY </a:t>
            </a:r>
            <a:r>
              <a:rPr lang="en-US" sz="1300" b="1" cap="all" dirty="0">
                <a:hlinkClick r:id="rId2"/>
              </a:rPr>
              <a:t>LEXI LONAS</a:t>
            </a:r>
            <a:r>
              <a:rPr lang="en-US" sz="1300" b="1" cap="all" dirty="0"/>
              <a:t> - 04/23/21</a:t>
            </a:r>
            <a:endParaRPr lang="en-US" sz="1300" dirty="0"/>
          </a:p>
        </p:txBody>
      </p:sp>
      <p:sp>
        <p:nvSpPr>
          <p:cNvPr id="3" name="Content Placeholder 2"/>
          <p:cNvSpPr>
            <a:spLocks noGrp="1"/>
          </p:cNvSpPr>
          <p:nvPr>
            <p:ph idx="1"/>
          </p:nvPr>
        </p:nvSpPr>
        <p:spPr/>
        <p:txBody>
          <a:bodyPr>
            <a:normAutofit/>
          </a:bodyPr>
          <a:lstStyle/>
          <a:p>
            <a:r>
              <a:rPr lang="en-US" sz="2000" dirty="0"/>
              <a:t>The journal analyzed the medical records of nearly 5 million women in California who gave birth between 2001 and 2012</a:t>
            </a:r>
          </a:p>
          <a:p>
            <a:r>
              <a:rPr lang="en-US" sz="2000" dirty="0"/>
              <a:t>The data included more than 20,000 women whose delivery records noted that they were cannabis dependent or used cannabis more recreationally during pregnancy</a:t>
            </a:r>
          </a:p>
          <a:p>
            <a:r>
              <a:rPr lang="en-US" sz="2000" dirty="0"/>
              <a:t> 6 % more likely to be born prematurely.</a:t>
            </a:r>
          </a:p>
          <a:p>
            <a:r>
              <a:rPr lang="en-US" sz="2000" dirty="0"/>
              <a:t>13 % more likely to be born underweight</a:t>
            </a:r>
          </a:p>
          <a:p>
            <a:r>
              <a:rPr lang="en-US" sz="2000" dirty="0"/>
              <a:t> </a:t>
            </a:r>
            <a:r>
              <a:rPr lang="en-US" sz="2000"/>
              <a:t>35 % more </a:t>
            </a:r>
            <a:r>
              <a:rPr lang="en-US" sz="2000" dirty="0"/>
              <a:t>likely to die in their first year of life.</a:t>
            </a:r>
          </a:p>
          <a:p>
            <a:endParaRPr lang="en-US" sz="2000" dirty="0"/>
          </a:p>
        </p:txBody>
      </p:sp>
    </p:spTree>
    <p:extLst>
      <p:ext uri="{BB962C8B-B14F-4D97-AF65-F5344CB8AC3E}">
        <p14:creationId xmlns:p14="http://schemas.microsoft.com/office/powerpoint/2010/main" val="2193720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 </a:t>
            </a:r>
            <a:r>
              <a:rPr lang="en-US" sz="2400" dirty="0"/>
              <a:t>Mechanism of action of Cannabinoids on the Developing Fetus</a:t>
            </a:r>
          </a:p>
        </p:txBody>
      </p:sp>
      <p:sp>
        <p:nvSpPr>
          <p:cNvPr id="3" name="Content Placeholder 2"/>
          <p:cNvSpPr>
            <a:spLocks noGrp="1"/>
          </p:cNvSpPr>
          <p:nvPr>
            <p:ph idx="1"/>
          </p:nvPr>
        </p:nvSpPr>
        <p:spPr/>
        <p:txBody>
          <a:bodyPr>
            <a:normAutofit/>
          </a:bodyPr>
          <a:lstStyle/>
          <a:p>
            <a:pPr marL="68580" indent="0">
              <a:buNone/>
            </a:pPr>
            <a:endParaRPr lang="en-US" sz="2000" dirty="0"/>
          </a:p>
          <a:p>
            <a:r>
              <a:rPr lang="en-US" sz="2000" dirty="0"/>
              <a:t>Fetus: CB1 receptors acts on brain development, regulating neural progenitor differentiation into neurons &amp; glia &amp; guiding axonal migration &amp; synaptogenesis.</a:t>
            </a:r>
          </a:p>
          <a:p>
            <a:pPr marL="68580" indent="0">
              <a:buNone/>
            </a:pPr>
            <a:endParaRPr lang="en-US" sz="2000" dirty="0"/>
          </a:p>
          <a:p>
            <a:r>
              <a:rPr lang="en-US" sz="2000" dirty="0"/>
              <a:t>Postnatal: CB1 receptor blockade induces oral motor weakness</a:t>
            </a:r>
          </a:p>
          <a:p>
            <a:pPr marL="68580" indent="0">
              <a:buNone/>
            </a:pPr>
            <a:r>
              <a:rPr lang="en-US" sz="2000" dirty="0"/>
              <a:t>                                              </a:t>
            </a:r>
            <a:r>
              <a:rPr lang="en-US" sz="1400" i="1" dirty="0"/>
              <a:t>Journal of neuroendocrinology, 2008</a:t>
            </a:r>
          </a:p>
        </p:txBody>
      </p:sp>
    </p:spTree>
    <p:extLst>
      <p:ext uri="{BB962C8B-B14F-4D97-AF65-F5344CB8AC3E}">
        <p14:creationId xmlns:p14="http://schemas.microsoft.com/office/powerpoint/2010/main" val="1830042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90600"/>
            <a:ext cx="7024744" cy="1143000"/>
          </a:xfrm>
        </p:spPr>
        <p:txBody>
          <a:bodyPr>
            <a:normAutofit/>
          </a:bodyPr>
          <a:lstStyle/>
          <a:p>
            <a:r>
              <a:rPr lang="en-US" sz="2400" dirty="0"/>
              <a:t>Mechanism of action of MJ on the Developing Fetus</a:t>
            </a:r>
          </a:p>
        </p:txBody>
      </p:sp>
      <p:sp>
        <p:nvSpPr>
          <p:cNvPr id="3" name="Content Placeholder 2"/>
          <p:cNvSpPr>
            <a:spLocks noGrp="1"/>
          </p:cNvSpPr>
          <p:nvPr>
            <p:ph idx="1"/>
          </p:nvPr>
        </p:nvSpPr>
        <p:spPr/>
        <p:txBody>
          <a:bodyPr>
            <a:normAutofit/>
          </a:bodyPr>
          <a:lstStyle/>
          <a:p>
            <a:r>
              <a:rPr lang="en-US" sz="2000" dirty="0"/>
              <a:t>In the fetus, CB1 receptors are found primarily in the mesolimbic structures such as the </a:t>
            </a:r>
            <a:r>
              <a:rPr lang="en-US" sz="2000" dirty="0" err="1"/>
              <a:t>amygdaloid</a:t>
            </a:r>
            <a:r>
              <a:rPr lang="en-US" sz="2000" dirty="0"/>
              <a:t> complex, the hippocampus, &amp; the ventral striatum, all areas that are important for emotional regulation, cognition, &amp; memory.</a:t>
            </a:r>
          </a:p>
          <a:p>
            <a:pPr marL="68580" indent="0">
              <a:buNone/>
            </a:pPr>
            <a:r>
              <a:rPr lang="en-US" sz="1600" i="1" dirty="0"/>
              <a:t>                                                                               (</a:t>
            </a:r>
            <a:r>
              <a:rPr lang="en-US" sz="1600" i="1" dirty="0" err="1"/>
              <a:t>Biol</a:t>
            </a:r>
            <a:r>
              <a:rPr lang="en-US" sz="1600" i="1" dirty="0"/>
              <a:t> Psychiatry 2004)</a:t>
            </a:r>
          </a:p>
          <a:p>
            <a:pPr marL="68580" indent="0">
              <a:buNone/>
            </a:pPr>
            <a:r>
              <a:rPr lang="en-US" sz="2000" i="1" dirty="0"/>
              <a:t> </a:t>
            </a:r>
          </a:p>
          <a:p>
            <a:r>
              <a:rPr lang="en-US" sz="2000" dirty="0"/>
              <a:t>Epigenetic mechanism, proposed as an explanation for vulnerability to later addiction &amp; psychiatric disorders.</a:t>
            </a:r>
          </a:p>
          <a:p>
            <a:pPr marL="68580" indent="0">
              <a:buNone/>
            </a:pPr>
            <a:r>
              <a:rPr lang="en-US" sz="1400" i="1" dirty="0"/>
              <a:t>                                                                                               (</a:t>
            </a:r>
            <a:r>
              <a:rPr lang="en-US" sz="1400" i="1" dirty="0" err="1"/>
              <a:t>Eur</a:t>
            </a:r>
            <a:r>
              <a:rPr lang="en-US" sz="1400" i="1" dirty="0"/>
              <a:t> J </a:t>
            </a:r>
            <a:r>
              <a:rPr lang="en-US" sz="1400" i="1" dirty="0" err="1"/>
              <a:t>Neurosci</a:t>
            </a:r>
            <a:r>
              <a:rPr lang="en-US" sz="1400" i="1" dirty="0"/>
              <a:t> 2011)</a:t>
            </a:r>
          </a:p>
        </p:txBody>
      </p:sp>
    </p:spTree>
    <p:extLst>
      <p:ext uri="{BB962C8B-B14F-4D97-AF65-F5344CB8AC3E}">
        <p14:creationId xmlns:p14="http://schemas.microsoft.com/office/powerpoint/2010/main" val="40253337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endParaRPr lang="en-US" dirty="0"/>
          </a:p>
          <a:p>
            <a:pPr marL="68580" indent="0">
              <a:buNone/>
            </a:pPr>
            <a:r>
              <a:rPr lang="en-US" b="1" dirty="0"/>
              <a:t>           </a:t>
            </a:r>
          </a:p>
          <a:p>
            <a:pPr marL="68580" indent="0">
              <a:buNone/>
            </a:pPr>
            <a:r>
              <a:rPr lang="en-US" b="1" dirty="0"/>
              <a:t>     Effects of Marijuana Use on Lactation</a:t>
            </a:r>
          </a:p>
        </p:txBody>
      </p:sp>
    </p:spTree>
    <p:extLst>
      <p:ext uri="{BB962C8B-B14F-4D97-AF65-F5344CB8AC3E}">
        <p14:creationId xmlns:p14="http://schemas.microsoft.com/office/powerpoint/2010/main" val="31637786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cartoon of breastfeeding m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387959"/>
            <a:ext cx="3124200" cy="501284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105400" y="1905000"/>
            <a:ext cx="3174267" cy="707886"/>
          </a:xfrm>
          <a:prstGeom prst="rect">
            <a:avLst/>
          </a:prstGeom>
          <a:noFill/>
        </p:spPr>
        <p:txBody>
          <a:bodyPr wrap="none" rtlCol="0">
            <a:spAutoFit/>
          </a:bodyPr>
          <a:lstStyle/>
          <a:p>
            <a:r>
              <a:rPr lang="en-US" sz="2000" b="1" i="1" dirty="0"/>
              <a:t>Can I pump &amp; dump my</a:t>
            </a:r>
          </a:p>
          <a:p>
            <a:r>
              <a:rPr lang="en-US" sz="2000" b="1" i="1" dirty="0" err="1"/>
              <a:t>breastmilk</a:t>
            </a:r>
            <a:r>
              <a:rPr lang="en-US" sz="2000" b="1" i="1" dirty="0"/>
              <a:t>?</a:t>
            </a:r>
          </a:p>
        </p:txBody>
      </p:sp>
    </p:spTree>
    <p:extLst>
      <p:ext uri="{BB962C8B-B14F-4D97-AF65-F5344CB8AC3E}">
        <p14:creationId xmlns:p14="http://schemas.microsoft.com/office/powerpoint/2010/main" val="19950127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Because THC is stored in body fat it stays in the body for a long time.  This means that “pumping &amp; dumping” </a:t>
            </a:r>
            <a:r>
              <a:rPr lang="en-US" dirty="0" err="1"/>
              <a:t>breastmilk</a:t>
            </a:r>
            <a:r>
              <a:rPr lang="en-US" dirty="0"/>
              <a:t> will not work the same way it does with alcohol.</a:t>
            </a:r>
          </a:p>
        </p:txBody>
      </p:sp>
    </p:spTree>
    <p:extLst>
      <p:ext uri="{BB962C8B-B14F-4D97-AF65-F5344CB8AC3E}">
        <p14:creationId xmlns:p14="http://schemas.microsoft.com/office/powerpoint/2010/main" val="14886485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Cannabis &amp; breastfeeding</a:t>
            </a:r>
          </a:p>
        </p:txBody>
      </p:sp>
      <p:sp>
        <p:nvSpPr>
          <p:cNvPr id="3" name="Content Placeholder 2"/>
          <p:cNvSpPr>
            <a:spLocks noGrp="1"/>
          </p:cNvSpPr>
          <p:nvPr>
            <p:ph idx="1"/>
          </p:nvPr>
        </p:nvSpPr>
        <p:spPr/>
        <p:txBody>
          <a:bodyPr>
            <a:normAutofit fontScale="77500" lnSpcReduction="20000"/>
          </a:bodyPr>
          <a:lstStyle/>
          <a:p>
            <a:r>
              <a:rPr lang="en-US" sz="2100" dirty="0"/>
              <a:t>THC in marijuana is a very lipophilic compound &amp; has a low molecular weight.  Both these properties combine to cause transfer of THC into human milk.             </a:t>
            </a:r>
          </a:p>
          <a:p>
            <a:pPr marL="68580" indent="0">
              <a:buNone/>
            </a:pPr>
            <a:r>
              <a:rPr lang="en-US" sz="2100" i="1" dirty="0"/>
              <a:t>                                                   </a:t>
            </a:r>
            <a:r>
              <a:rPr lang="en-US" sz="1400" i="1" dirty="0"/>
              <a:t>(S. </a:t>
            </a:r>
            <a:r>
              <a:rPr lang="en-US" sz="1400" i="1" dirty="0" err="1"/>
              <a:t>Verma</a:t>
            </a:r>
            <a:r>
              <a:rPr lang="en-US" sz="1400" i="1" dirty="0"/>
              <a:t>, MD; </a:t>
            </a:r>
            <a:r>
              <a:rPr lang="en-US" sz="1400" i="1" dirty="0" err="1"/>
              <a:t>Hassenfeld</a:t>
            </a:r>
            <a:r>
              <a:rPr lang="en-US" sz="1400" i="1" dirty="0"/>
              <a:t> Children’s Hospital)</a:t>
            </a:r>
          </a:p>
          <a:p>
            <a:pPr marL="68580" indent="0">
              <a:buNone/>
            </a:pPr>
            <a:endParaRPr lang="en-US" sz="1900" i="1" dirty="0"/>
          </a:p>
          <a:p>
            <a:r>
              <a:rPr lang="en-US" sz="2100" dirty="0"/>
              <a:t>In one feeding, the infant would ingest 0.8% of the weight adjusted maternal intake of one joint.</a:t>
            </a:r>
          </a:p>
          <a:p>
            <a:pPr marL="68580" indent="0">
              <a:buNone/>
            </a:pPr>
            <a:r>
              <a:rPr lang="en-US" sz="1400" i="1" dirty="0"/>
              <a:t>                                                      (Drugs &amp; Human Lactation, 2</a:t>
            </a:r>
            <a:r>
              <a:rPr lang="en-US" sz="1400" i="1" baseline="30000" dirty="0"/>
              <a:t>nd</a:t>
            </a:r>
            <a:r>
              <a:rPr lang="en-US" sz="1400" i="1" dirty="0"/>
              <a:t> </a:t>
            </a:r>
            <a:r>
              <a:rPr lang="en-US" sz="1400" i="1" dirty="0" err="1"/>
              <a:t>ed</a:t>
            </a:r>
            <a:r>
              <a:rPr lang="en-US" sz="1400" i="1" dirty="0"/>
              <a:t>, Netherlands; 1997)</a:t>
            </a:r>
          </a:p>
          <a:p>
            <a:pPr marL="68580" indent="0">
              <a:buNone/>
            </a:pPr>
            <a:endParaRPr lang="en-US" sz="2100" i="1" dirty="0"/>
          </a:p>
          <a:p>
            <a:r>
              <a:rPr lang="en-US" sz="2100" i="1" dirty="0"/>
              <a:t> </a:t>
            </a:r>
            <a:r>
              <a:rPr lang="en-US" sz="2100" b="1" dirty="0"/>
              <a:t>THC traceable in </a:t>
            </a:r>
            <a:r>
              <a:rPr lang="en-US" sz="2100" b="1" dirty="0" err="1"/>
              <a:t>breastmilk</a:t>
            </a:r>
            <a:r>
              <a:rPr lang="en-US" sz="2100" b="1" dirty="0"/>
              <a:t> approximately 6 days after MJ use</a:t>
            </a:r>
          </a:p>
          <a:p>
            <a:pPr marL="68580" indent="0">
              <a:buNone/>
            </a:pPr>
            <a:r>
              <a:rPr lang="en-US" sz="1400" i="1" dirty="0"/>
              <a:t>                                                                                           (Bertrand, et al, Pediatrics 2018)</a:t>
            </a:r>
          </a:p>
          <a:p>
            <a:pPr marL="68580" indent="0">
              <a:buNone/>
            </a:pPr>
            <a:endParaRPr lang="en-US" sz="2100" i="1" dirty="0"/>
          </a:p>
          <a:p>
            <a:r>
              <a:rPr lang="en-US" sz="2100" dirty="0"/>
              <a:t>THC excreted in baby’s urine during 2 – 3 weeks  </a:t>
            </a:r>
          </a:p>
          <a:p>
            <a:pPr marL="68580" indent="0">
              <a:buNone/>
            </a:pPr>
            <a:r>
              <a:rPr lang="en-US" sz="1700" dirty="0"/>
              <a:t>                                                                                      </a:t>
            </a:r>
            <a:r>
              <a:rPr lang="en-US" sz="1600" i="1" dirty="0"/>
              <a:t> </a:t>
            </a:r>
            <a:r>
              <a:rPr lang="en-US" sz="1400" i="1" dirty="0"/>
              <a:t>(Breastfeeding Review, 1998)</a:t>
            </a:r>
            <a:r>
              <a:rPr lang="en-US" sz="1400" dirty="0"/>
              <a:t>     </a:t>
            </a:r>
          </a:p>
          <a:p>
            <a:r>
              <a:rPr lang="en-US" sz="2100" dirty="0"/>
              <a:t>In animals: ↓ prolactin &amp; direct action on mammary glands</a:t>
            </a:r>
            <a:endParaRPr lang="en-US" sz="2100" i="1" dirty="0"/>
          </a:p>
          <a:p>
            <a:pPr marL="68580" indent="0">
              <a:buNone/>
            </a:pPr>
            <a:r>
              <a:rPr lang="en-US" sz="1400" i="1" dirty="0"/>
              <a:t>                                                                                                                                (Hale, 2006)</a:t>
            </a:r>
          </a:p>
          <a:p>
            <a:pPr marL="68580" indent="0">
              <a:buNone/>
            </a:pPr>
            <a:endParaRPr lang="en-US" sz="1400" i="1" dirty="0"/>
          </a:p>
          <a:p>
            <a:pPr marL="68580" indent="0">
              <a:buNone/>
            </a:pPr>
            <a:endParaRPr lang="en-US" sz="1400" i="1" dirty="0"/>
          </a:p>
          <a:p>
            <a:pPr marL="68580" indent="0">
              <a:buNone/>
            </a:pPr>
            <a:endParaRPr lang="en-US" sz="1400" i="1" dirty="0"/>
          </a:p>
          <a:p>
            <a:endParaRPr lang="en-US" sz="1400" i="1" dirty="0"/>
          </a:p>
          <a:p>
            <a:endParaRPr lang="en-US" sz="1400" i="1" dirty="0"/>
          </a:p>
          <a:p>
            <a:endParaRPr lang="en-US" sz="1400" i="1" dirty="0"/>
          </a:p>
        </p:txBody>
      </p:sp>
    </p:spTree>
    <p:extLst>
      <p:ext uri="{BB962C8B-B14F-4D97-AF65-F5344CB8AC3E}">
        <p14:creationId xmlns:p14="http://schemas.microsoft.com/office/powerpoint/2010/main" val="25478647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Effects of Marijuana on Breastfed Infants</a:t>
            </a:r>
          </a:p>
        </p:txBody>
      </p:sp>
      <p:sp>
        <p:nvSpPr>
          <p:cNvPr id="3" name="Content Placeholder 2"/>
          <p:cNvSpPr>
            <a:spLocks noGrp="1"/>
          </p:cNvSpPr>
          <p:nvPr>
            <p:ph idx="1"/>
          </p:nvPr>
        </p:nvSpPr>
        <p:spPr/>
        <p:txBody>
          <a:bodyPr>
            <a:normAutofit/>
          </a:bodyPr>
          <a:lstStyle/>
          <a:p>
            <a:r>
              <a:rPr lang="en-US" sz="1800" b="1" dirty="0" err="1"/>
              <a:t>Tennes</a:t>
            </a:r>
            <a:r>
              <a:rPr lang="en-US" sz="1800" dirty="0"/>
              <a:t> et al (1985)</a:t>
            </a:r>
          </a:p>
          <a:p>
            <a:pPr marL="68580" indent="0">
              <a:buNone/>
            </a:pPr>
            <a:r>
              <a:rPr lang="en-US" sz="1800" dirty="0"/>
              <a:t>- 258 mothers using MJ &amp; compared them to mothers who did not use MJ</a:t>
            </a:r>
          </a:p>
          <a:p>
            <a:pPr>
              <a:buFontTx/>
              <a:buChar char="-"/>
            </a:pPr>
            <a:endParaRPr lang="en-US" sz="1800" dirty="0"/>
          </a:p>
          <a:p>
            <a:pPr marL="68580" indent="0">
              <a:buNone/>
            </a:pPr>
            <a:r>
              <a:rPr lang="en-US" sz="1800" u="sng" dirty="0"/>
              <a:t>Results:</a:t>
            </a:r>
          </a:p>
          <a:p>
            <a:pPr marL="68580" indent="0">
              <a:buNone/>
            </a:pPr>
            <a:r>
              <a:rPr lang="en-US" sz="1800" dirty="0"/>
              <a:t>1. MJ users were more likely to use illicit drugs &amp; alcohol</a:t>
            </a:r>
          </a:p>
          <a:p>
            <a:pPr marL="68580" indent="0">
              <a:buNone/>
            </a:pPr>
            <a:r>
              <a:rPr lang="en-US" sz="1800" dirty="0"/>
              <a:t>2. Infants exposed to MJ are slightly shorter</a:t>
            </a:r>
          </a:p>
          <a:p>
            <a:pPr marL="68580" indent="0">
              <a:buNone/>
            </a:pPr>
            <a:r>
              <a:rPr lang="en-US" sz="1800" dirty="0"/>
              <a:t>3. Most mothers decreased use of MJ during pregnancy</a:t>
            </a:r>
          </a:p>
          <a:p>
            <a:pPr marL="68580" indent="0">
              <a:buNone/>
            </a:pPr>
            <a:r>
              <a:rPr lang="en-US" sz="1800" dirty="0"/>
              <a:t>4. No differences were noted in 1 year growth &amp; scores on the Bayley Scales of Infant Development</a:t>
            </a:r>
          </a:p>
          <a:p>
            <a:pPr marL="68580" indent="0">
              <a:buNone/>
            </a:pPr>
            <a:endParaRPr lang="en-US" dirty="0"/>
          </a:p>
        </p:txBody>
      </p:sp>
    </p:spTree>
    <p:extLst>
      <p:ext uri="{BB962C8B-B14F-4D97-AF65-F5344CB8AC3E}">
        <p14:creationId xmlns:p14="http://schemas.microsoft.com/office/powerpoint/2010/main" val="28857640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Effects of Marijuana on Breastfed Infants</a:t>
            </a:r>
          </a:p>
        </p:txBody>
      </p:sp>
      <p:sp>
        <p:nvSpPr>
          <p:cNvPr id="3" name="Content Placeholder 2"/>
          <p:cNvSpPr>
            <a:spLocks noGrp="1"/>
          </p:cNvSpPr>
          <p:nvPr>
            <p:ph idx="1"/>
          </p:nvPr>
        </p:nvSpPr>
        <p:spPr/>
        <p:txBody>
          <a:bodyPr>
            <a:normAutofit/>
          </a:bodyPr>
          <a:lstStyle/>
          <a:p>
            <a:pPr marL="68580" indent="0">
              <a:buNone/>
            </a:pPr>
            <a:r>
              <a:rPr lang="en-US" sz="1800" b="1" dirty="0"/>
              <a:t>Astley &amp; Little (1990)</a:t>
            </a:r>
          </a:p>
          <a:p>
            <a:r>
              <a:rPr lang="en-US" sz="1800" dirty="0"/>
              <a:t>68 infants had developmental evaluation at 1 year</a:t>
            </a:r>
          </a:p>
          <a:p>
            <a:r>
              <a:rPr lang="en-US" sz="1800" dirty="0"/>
              <a:t>Mothers who used MJ while breastfeeding were matched with mothers with similar alcohol &amp; tobacco use who did not use MJ</a:t>
            </a:r>
          </a:p>
          <a:p>
            <a:pPr marL="68580" indent="0">
              <a:buNone/>
            </a:pPr>
            <a:r>
              <a:rPr lang="en-US" sz="1800" dirty="0"/>
              <a:t>Results:</a:t>
            </a:r>
          </a:p>
          <a:p>
            <a:pPr marL="411480" indent="-342900">
              <a:buAutoNum type="arabicPeriod"/>
            </a:pPr>
            <a:r>
              <a:rPr lang="en-US" sz="1800" dirty="0"/>
              <a:t>Exposure to MJ during the first month was associated with 14+/- 5 points decrease in motor scores</a:t>
            </a:r>
          </a:p>
          <a:p>
            <a:pPr marL="411480" indent="-342900">
              <a:buAutoNum type="arabicPeriod"/>
            </a:pPr>
            <a:r>
              <a:rPr lang="en-US" sz="1800" dirty="0"/>
              <a:t>No effect of MJ use in the third month of life</a:t>
            </a:r>
          </a:p>
          <a:p>
            <a:pPr marL="68580" indent="0">
              <a:buNone/>
            </a:pPr>
            <a:endParaRPr lang="en-US" sz="1800" dirty="0"/>
          </a:p>
          <a:p>
            <a:endParaRPr lang="en-US" dirty="0"/>
          </a:p>
          <a:p>
            <a:endParaRPr lang="en-US" dirty="0"/>
          </a:p>
        </p:txBody>
      </p:sp>
    </p:spTree>
    <p:extLst>
      <p:ext uri="{BB962C8B-B14F-4D97-AF65-F5344CB8AC3E}">
        <p14:creationId xmlns:p14="http://schemas.microsoft.com/office/powerpoint/2010/main" val="9881891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endParaRPr lang="en-US" dirty="0"/>
          </a:p>
          <a:p>
            <a:pPr marL="68580" indent="0">
              <a:buNone/>
            </a:pPr>
            <a:r>
              <a:rPr lang="en-US" b="1" dirty="0"/>
              <a:t>       Effects of Marijuana in the Newborn  </a:t>
            </a:r>
          </a:p>
        </p:txBody>
      </p:sp>
    </p:spTree>
    <p:extLst>
      <p:ext uri="{BB962C8B-B14F-4D97-AF65-F5344CB8AC3E}">
        <p14:creationId xmlns:p14="http://schemas.microsoft.com/office/powerpoint/2010/main" val="587122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Marijuana              </a:t>
            </a:r>
          </a:p>
        </p:txBody>
      </p:sp>
      <p:sp>
        <p:nvSpPr>
          <p:cNvPr id="3" name="Content Placeholder 2"/>
          <p:cNvSpPr>
            <a:spLocks noGrp="1"/>
          </p:cNvSpPr>
          <p:nvPr>
            <p:ph idx="1"/>
          </p:nvPr>
        </p:nvSpPr>
        <p:spPr/>
        <p:txBody>
          <a:bodyPr>
            <a:normAutofit/>
          </a:bodyPr>
          <a:lstStyle/>
          <a:p>
            <a:r>
              <a:rPr lang="en-US" sz="1800" dirty="0"/>
              <a:t>Cannabis sativa (marijuana) is the illicit drug most commonly used during pregnancy</a:t>
            </a:r>
          </a:p>
          <a:p>
            <a:r>
              <a:rPr lang="en-US" sz="1800" dirty="0"/>
              <a:t>Self-reported prevalence of MJ use during pregnancy ranges from 2 % to 5 %, ↑ to 15 – 28% among young, urban, socioeconomically disadvantaged women.</a:t>
            </a:r>
          </a:p>
          <a:p>
            <a:pPr marL="68580" indent="0">
              <a:buNone/>
            </a:pPr>
            <a:r>
              <a:rPr lang="en-US" sz="1800" i="1" dirty="0"/>
              <a:t>    </a:t>
            </a:r>
            <a:r>
              <a:rPr lang="en-US" i="1" dirty="0"/>
              <a:t>  </a:t>
            </a:r>
            <a:r>
              <a:rPr lang="en-US" sz="1200" i="1" dirty="0"/>
              <a:t>(El </a:t>
            </a:r>
            <a:r>
              <a:rPr lang="en-US" sz="1200" i="1" dirty="0" err="1"/>
              <a:t>Marroun</a:t>
            </a:r>
            <a:r>
              <a:rPr lang="en-US" sz="1200" i="1" dirty="0"/>
              <a:t>, 2011; van </a:t>
            </a:r>
            <a:r>
              <a:rPr lang="en-US" sz="1200" i="1" dirty="0" err="1"/>
              <a:t>Gelder</a:t>
            </a:r>
            <a:r>
              <a:rPr lang="en-US" sz="1200" i="1" dirty="0"/>
              <a:t>, 2010; </a:t>
            </a:r>
            <a:r>
              <a:rPr lang="en-US" sz="1200" i="1" dirty="0" err="1"/>
              <a:t>Passey</a:t>
            </a:r>
            <a:r>
              <a:rPr lang="en-US" sz="1200" i="1" dirty="0"/>
              <a:t> 2014; Beatty, 2012; </a:t>
            </a:r>
            <a:r>
              <a:rPr lang="en-US" sz="1200" i="1" dirty="0" err="1"/>
              <a:t>Schempf</a:t>
            </a:r>
            <a:r>
              <a:rPr lang="en-US" sz="1200" i="1" dirty="0"/>
              <a:t>, 2008)</a:t>
            </a:r>
          </a:p>
          <a:p>
            <a:r>
              <a:rPr lang="en-US" sz="1800" dirty="0"/>
              <a:t>“The fact that marijuana is legal in many states may give the impression the drug is harmless during pregnancy, especially with stories swirling on social media about using it for nausea with morning sickness.”</a:t>
            </a:r>
          </a:p>
          <a:p>
            <a:pPr marL="68580" indent="0">
              <a:buNone/>
            </a:pPr>
            <a:r>
              <a:rPr lang="en-US" sz="1800" dirty="0"/>
              <a:t>   </a:t>
            </a:r>
            <a:r>
              <a:rPr lang="en-US" sz="1100" dirty="0"/>
              <a:t>  (Ryan, MD, Chair of AAP Committee on Substance Use &amp; Prevention)</a:t>
            </a:r>
          </a:p>
          <a:p>
            <a:endParaRPr lang="en-US" sz="1800" dirty="0"/>
          </a:p>
          <a:p>
            <a:endParaRPr lang="en-US" sz="1800" dirty="0"/>
          </a:p>
        </p:txBody>
      </p:sp>
      <p:pic>
        <p:nvPicPr>
          <p:cNvPr id="4" name="Picture 2" descr="Image result for picture of marijuana pla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758174"/>
            <a:ext cx="1295400" cy="1582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434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Clinical signs &amp; symptoms in the newborn period</a:t>
            </a:r>
          </a:p>
        </p:txBody>
      </p:sp>
      <p:sp>
        <p:nvSpPr>
          <p:cNvPr id="3" name="Content Placeholder 2"/>
          <p:cNvSpPr>
            <a:spLocks noGrp="1"/>
          </p:cNvSpPr>
          <p:nvPr>
            <p:ph idx="1"/>
          </p:nvPr>
        </p:nvSpPr>
        <p:spPr/>
        <p:txBody>
          <a:bodyPr>
            <a:normAutofit fontScale="92500" lnSpcReduction="10000"/>
          </a:bodyPr>
          <a:lstStyle/>
          <a:p>
            <a:r>
              <a:rPr lang="en-US" sz="1800" dirty="0"/>
              <a:t>Increased Moro reflex (startle response)</a:t>
            </a:r>
          </a:p>
          <a:p>
            <a:r>
              <a:rPr lang="en-US" sz="1800" dirty="0"/>
              <a:t>Tremors</a:t>
            </a:r>
          </a:p>
          <a:p>
            <a:r>
              <a:rPr lang="en-US" sz="1800" dirty="0"/>
              <a:t>High pitched cry</a:t>
            </a:r>
          </a:p>
          <a:p>
            <a:r>
              <a:rPr lang="en-US" sz="1800" dirty="0"/>
              <a:t>Abnormal sleep pattern</a:t>
            </a:r>
          </a:p>
          <a:p>
            <a:r>
              <a:rPr lang="en-US" sz="1800" dirty="0"/>
              <a:t>increased muscle tone</a:t>
            </a:r>
          </a:p>
          <a:p>
            <a:r>
              <a:rPr lang="en-US" sz="1800" dirty="0"/>
              <a:t>Uncoordinated suck-swallow reflex</a:t>
            </a:r>
          </a:p>
          <a:p>
            <a:r>
              <a:rPr lang="en-US" sz="1800" dirty="0"/>
              <a:t>Increased irritability</a:t>
            </a:r>
          </a:p>
          <a:p>
            <a:r>
              <a:rPr lang="en-US" sz="1800" dirty="0"/>
              <a:t>Tachycardia</a:t>
            </a:r>
          </a:p>
          <a:p>
            <a:r>
              <a:rPr lang="en-US" sz="1800" dirty="0"/>
              <a:t>Increased blood pressure</a:t>
            </a:r>
          </a:p>
          <a:p>
            <a:r>
              <a:rPr lang="en-US" sz="1800" dirty="0"/>
              <a:t>Seizures</a:t>
            </a:r>
          </a:p>
          <a:p>
            <a:r>
              <a:rPr lang="en-US" sz="1800" dirty="0"/>
              <a:t>Thermoregulation instability</a:t>
            </a:r>
          </a:p>
          <a:p>
            <a:r>
              <a:rPr lang="en-US" sz="1800" dirty="0"/>
              <a:t>EEG – sleep disturbance</a:t>
            </a:r>
          </a:p>
          <a:p>
            <a:endParaRPr lang="en-US" dirty="0"/>
          </a:p>
        </p:txBody>
      </p:sp>
    </p:spTree>
    <p:extLst>
      <p:ext uri="{BB962C8B-B14F-4D97-AF65-F5344CB8AC3E}">
        <p14:creationId xmlns:p14="http://schemas.microsoft.com/office/powerpoint/2010/main" val="18251725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Environmental &amp; non-pharmacologic interventions</a:t>
            </a:r>
          </a:p>
        </p:txBody>
      </p:sp>
      <p:sp>
        <p:nvSpPr>
          <p:cNvPr id="3" name="Content Placeholder 2"/>
          <p:cNvSpPr>
            <a:spLocks noGrp="1"/>
          </p:cNvSpPr>
          <p:nvPr>
            <p:ph idx="1"/>
          </p:nvPr>
        </p:nvSpPr>
        <p:spPr/>
        <p:txBody>
          <a:bodyPr>
            <a:normAutofit lnSpcReduction="10000"/>
          </a:bodyPr>
          <a:lstStyle/>
          <a:p>
            <a:r>
              <a:rPr lang="en-US" sz="1600" dirty="0"/>
              <a:t>A dimly lit room environment</a:t>
            </a:r>
          </a:p>
          <a:p>
            <a:r>
              <a:rPr lang="en-US" sz="1600" dirty="0"/>
              <a:t>Minimal sensory or environmental stimulation (noise reduction)</a:t>
            </a:r>
          </a:p>
          <a:p>
            <a:r>
              <a:rPr lang="en-US" sz="1600" dirty="0"/>
              <a:t>Positional support</a:t>
            </a:r>
          </a:p>
          <a:p>
            <a:r>
              <a:rPr lang="en-US" sz="1600" dirty="0"/>
              <a:t>Swaddling</a:t>
            </a:r>
          </a:p>
          <a:p>
            <a:r>
              <a:rPr lang="en-US" sz="1600" dirty="0"/>
              <a:t>Gentle handling</a:t>
            </a:r>
          </a:p>
          <a:p>
            <a:r>
              <a:rPr lang="en-US" sz="1600" dirty="0"/>
              <a:t>Skin-to-skin contact (kangaroo care)</a:t>
            </a:r>
          </a:p>
          <a:p>
            <a:r>
              <a:rPr lang="en-US" sz="1600" dirty="0"/>
              <a:t>Gentle vertical rocking </a:t>
            </a:r>
          </a:p>
          <a:p>
            <a:r>
              <a:rPr lang="en-US" sz="1600" dirty="0"/>
              <a:t>Frequent small volume feedings with higher calories</a:t>
            </a:r>
          </a:p>
          <a:p>
            <a:r>
              <a:rPr lang="en-US" sz="1600" dirty="0"/>
              <a:t>Non-nutritive sucking</a:t>
            </a:r>
          </a:p>
          <a:p>
            <a:r>
              <a:rPr lang="en-US" sz="1600" dirty="0"/>
              <a:t>Maintaining temperature stability</a:t>
            </a:r>
          </a:p>
          <a:p>
            <a:r>
              <a:rPr lang="en-US" sz="1600" dirty="0"/>
              <a:t>Protective sleep, clustered care</a:t>
            </a:r>
          </a:p>
          <a:p>
            <a:r>
              <a:rPr lang="en-US" sz="1600" dirty="0"/>
              <a:t>Use of family-integrated neonatal care </a:t>
            </a:r>
          </a:p>
        </p:txBody>
      </p:sp>
    </p:spTree>
    <p:extLst>
      <p:ext uri="{BB962C8B-B14F-4D97-AF65-F5344CB8AC3E}">
        <p14:creationId xmlns:p14="http://schemas.microsoft.com/office/powerpoint/2010/main" val="10378422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Immediate Newborn behaviors in those exposed to marijuana in utero</a:t>
            </a:r>
          </a:p>
        </p:txBody>
      </p:sp>
      <p:sp>
        <p:nvSpPr>
          <p:cNvPr id="3" name="Content Placeholder 2"/>
          <p:cNvSpPr>
            <a:spLocks noGrp="1"/>
          </p:cNvSpPr>
          <p:nvPr>
            <p:ph idx="1"/>
          </p:nvPr>
        </p:nvSpPr>
        <p:spPr>
          <a:xfrm>
            <a:off x="990600" y="2438400"/>
            <a:ext cx="7158317" cy="3661377"/>
          </a:xfrm>
        </p:spPr>
        <p:txBody>
          <a:bodyPr>
            <a:normAutofit fontScale="25000" lnSpcReduction="20000"/>
          </a:bodyPr>
          <a:lstStyle/>
          <a:p>
            <a:r>
              <a:rPr lang="en-US" sz="7200" dirty="0"/>
              <a:t>Altered arousal patterns, regulation, excitability      </a:t>
            </a:r>
          </a:p>
          <a:p>
            <a:pPr marL="68580" indent="0">
              <a:buNone/>
            </a:pPr>
            <a:r>
              <a:rPr lang="en-US" sz="7200" dirty="0"/>
              <a:t>      </a:t>
            </a:r>
            <a:r>
              <a:rPr lang="en-US" sz="7200" i="1" dirty="0"/>
              <a:t>(NICU Neurobehavioral Scale)</a:t>
            </a:r>
          </a:p>
          <a:p>
            <a:pPr marL="68580" indent="0">
              <a:buNone/>
            </a:pPr>
            <a:r>
              <a:rPr lang="en-US" sz="6400" i="1" dirty="0"/>
              <a:t>                                                                                                   J </a:t>
            </a:r>
            <a:r>
              <a:rPr lang="en-US" sz="6400" i="1" dirty="0" err="1"/>
              <a:t>Pediatr</a:t>
            </a:r>
            <a:r>
              <a:rPr lang="en-US" sz="6400" i="1" dirty="0"/>
              <a:t> 2006</a:t>
            </a:r>
          </a:p>
          <a:p>
            <a:r>
              <a:rPr lang="en-US" sz="7200" dirty="0"/>
              <a:t>increased tremors &amp; prolonged exaggerated startle reflexes (Neonatal Behavioral Assessment Scale) – observed in the first week of life &amp; persisted at 9 &amp; 30 days of life. </a:t>
            </a:r>
          </a:p>
          <a:p>
            <a:pPr marL="68580" indent="0">
              <a:buNone/>
            </a:pPr>
            <a:r>
              <a:rPr lang="en-US" sz="7200" dirty="0"/>
              <a:t>                     </a:t>
            </a:r>
          </a:p>
          <a:p>
            <a:pPr marL="68580" indent="0">
              <a:buNone/>
            </a:pPr>
            <a:r>
              <a:rPr lang="en-US" sz="6400" dirty="0"/>
              <a:t>                                                                              </a:t>
            </a:r>
            <a:r>
              <a:rPr lang="en-US" sz="6400" i="1" dirty="0"/>
              <a:t>J Dev </a:t>
            </a:r>
            <a:r>
              <a:rPr lang="en-US" sz="6400" i="1" dirty="0" err="1"/>
              <a:t>Behav</a:t>
            </a:r>
            <a:r>
              <a:rPr lang="en-US" sz="6400" i="1" dirty="0"/>
              <a:t> </a:t>
            </a:r>
            <a:r>
              <a:rPr lang="en-US" sz="6400" i="1" dirty="0" err="1"/>
              <a:t>Pediatr</a:t>
            </a:r>
            <a:r>
              <a:rPr lang="en-US" sz="6400" i="1" dirty="0"/>
              <a:t> 1987</a:t>
            </a:r>
          </a:p>
          <a:p>
            <a:r>
              <a:rPr lang="en-US" sz="7200" dirty="0"/>
              <a:t>Poor habituation and responses to visual but not auditory stimuli, abnormal pitched cries, &amp; abnormal sleep patterns &amp; increased sleep motility in the first week of life.</a:t>
            </a:r>
          </a:p>
          <a:p>
            <a:pPr marL="68580" indent="0">
              <a:buNone/>
            </a:pPr>
            <a:r>
              <a:rPr lang="en-US" sz="7200" dirty="0"/>
              <a:t>                 </a:t>
            </a:r>
            <a:r>
              <a:rPr lang="en-US" sz="7200" i="1" dirty="0"/>
              <a:t>   </a:t>
            </a:r>
          </a:p>
          <a:p>
            <a:pPr marL="68580" indent="0">
              <a:buNone/>
            </a:pPr>
            <a:r>
              <a:rPr lang="en-US" sz="7200" i="1" dirty="0"/>
              <a:t>                             </a:t>
            </a:r>
          </a:p>
          <a:p>
            <a:endParaRPr lang="en-US" dirty="0"/>
          </a:p>
        </p:txBody>
      </p:sp>
    </p:spTree>
    <p:extLst>
      <p:ext uri="{BB962C8B-B14F-4D97-AF65-F5344CB8AC3E}">
        <p14:creationId xmlns:p14="http://schemas.microsoft.com/office/powerpoint/2010/main" val="11970412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Colorado experience</a:t>
            </a:r>
          </a:p>
        </p:txBody>
      </p:sp>
      <p:sp>
        <p:nvSpPr>
          <p:cNvPr id="3" name="Content Placeholder 2"/>
          <p:cNvSpPr>
            <a:spLocks noGrp="1"/>
          </p:cNvSpPr>
          <p:nvPr>
            <p:ph idx="1"/>
          </p:nvPr>
        </p:nvSpPr>
        <p:spPr/>
        <p:txBody>
          <a:bodyPr>
            <a:normAutofit fontScale="85000" lnSpcReduction="10000"/>
          </a:bodyPr>
          <a:lstStyle/>
          <a:p>
            <a:r>
              <a:rPr lang="en-US" sz="1900" dirty="0"/>
              <a:t>2000: legalized medical marijuana</a:t>
            </a:r>
          </a:p>
          <a:p>
            <a:r>
              <a:rPr lang="en-US" sz="1900" dirty="0"/>
              <a:t>2009:  US Attorney General issued a statement passing the jurisdiction of MJ law enforcement to state governments → sharp increase in the number of medical MJ users in the state.</a:t>
            </a:r>
          </a:p>
          <a:p>
            <a:r>
              <a:rPr lang="en-US" sz="1900" dirty="0"/>
              <a:t>2012: legalized recreational MJ</a:t>
            </a:r>
          </a:p>
          <a:p>
            <a:r>
              <a:rPr lang="en-US" sz="1900" dirty="0"/>
              <a:t>There is no stipulation in the law stating that pregnant women cannot purchase or possess MJ.</a:t>
            </a:r>
          </a:p>
          <a:p>
            <a:r>
              <a:rPr lang="en-US" sz="1900" dirty="0"/>
              <a:t>Jan. 2014:  revenue was $ 3.5 million </a:t>
            </a:r>
          </a:p>
          <a:p>
            <a:r>
              <a:rPr lang="en-US" sz="1900" dirty="0"/>
              <a:t>Oct. 2014: monthly revenue was $ 7.6 million</a:t>
            </a:r>
          </a:p>
          <a:p>
            <a:pPr marL="68580" indent="0">
              <a:buNone/>
            </a:pPr>
            <a:endParaRPr lang="en-US" sz="1800" u="sng" dirty="0"/>
          </a:p>
          <a:p>
            <a:pPr marL="68580" indent="0">
              <a:buNone/>
            </a:pPr>
            <a:r>
              <a:rPr lang="en-US" sz="1900" u="sng" dirty="0"/>
              <a:t>Following legalization of MJ:</a:t>
            </a:r>
          </a:p>
          <a:p>
            <a:r>
              <a:rPr lang="en-US" sz="1900" dirty="0"/>
              <a:t>↑ pediatric overdoses</a:t>
            </a:r>
          </a:p>
          <a:p>
            <a:r>
              <a:rPr lang="en-US" sz="1900" dirty="0"/>
              <a:t>↑ Emergency visits for MJ toxicity</a:t>
            </a:r>
            <a:r>
              <a:rPr lang="en-US" sz="1900" i="1" dirty="0"/>
              <a:t>                   </a:t>
            </a:r>
            <a:r>
              <a:rPr lang="en-US" sz="1400" i="1" dirty="0"/>
              <a:t>(</a:t>
            </a:r>
            <a:r>
              <a:rPr lang="en-US" sz="1400" i="1" dirty="0" err="1"/>
              <a:t>Monte,et</a:t>
            </a:r>
            <a:r>
              <a:rPr lang="en-US" sz="1400" i="1" dirty="0"/>
              <a:t> al, JAMA 2015)</a:t>
            </a:r>
          </a:p>
          <a:p>
            <a:endParaRPr lang="en-US" sz="1800" dirty="0"/>
          </a:p>
          <a:p>
            <a:endParaRPr lang="en-US" sz="2000" dirty="0"/>
          </a:p>
        </p:txBody>
      </p:sp>
    </p:spTree>
    <p:extLst>
      <p:ext uri="{BB962C8B-B14F-4D97-AF65-F5344CB8AC3E}">
        <p14:creationId xmlns:p14="http://schemas.microsoft.com/office/powerpoint/2010/main" val="39058141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Colorado experience during transition to recreational MJ use:</a:t>
            </a:r>
          </a:p>
        </p:txBody>
      </p:sp>
      <p:sp>
        <p:nvSpPr>
          <p:cNvPr id="3" name="Content Placeholder 2"/>
          <p:cNvSpPr>
            <a:spLocks noGrp="1"/>
          </p:cNvSpPr>
          <p:nvPr>
            <p:ph idx="1"/>
          </p:nvPr>
        </p:nvSpPr>
        <p:spPr>
          <a:xfrm>
            <a:off x="838200" y="2362200"/>
            <a:ext cx="6777317" cy="3508977"/>
          </a:xfrm>
        </p:spPr>
        <p:txBody>
          <a:bodyPr>
            <a:normAutofit/>
          </a:bodyPr>
          <a:lstStyle/>
          <a:p>
            <a:r>
              <a:rPr lang="en-US" sz="1800" dirty="0"/>
              <a:t>Colorado Children’s, ↑ burns</a:t>
            </a:r>
          </a:p>
          <a:p>
            <a:pPr>
              <a:buFontTx/>
              <a:buChar char="-"/>
            </a:pPr>
            <a:r>
              <a:rPr lang="en-US" sz="1800" dirty="0"/>
              <a:t>Prior years = 0</a:t>
            </a:r>
          </a:p>
          <a:p>
            <a:pPr>
              <a:buFontTx/>
              <a:buChar char="-"/>
            </a:pPr>
            <a:r>
              <a:rPr lang="en-US" sz="1800" dirty="0"/>
              <a:t>2 years after = 31 hospitalizations for MJ related burns, some involved 70% of body surface area &amp; 31 required skin grafting.</a:t>
            </a:r>
          </a:p>
          <a:p>
            <a:r>
              <a:rPr lang="en-US" sz="1800" dirty="0"/>
              <a:t>Majority of these flash burns occurred during home based THC extraction from MJ plants using butane as solvent.</a:t>
            </a:r>
          </a:p>
          <a:p>
            <a:r>
              <a:rPr lang="en-US" sz="1800" dirty="0"/>
              <a:t>ED at CHC, ↑ unintentional MJ ingestion </a:t>
            </a:r>
          </a:p>
          <a:p>
            <a:pPr>
              <a:buFontTx/>
              <a:buChar char="-"/>
            </a:pPr>
            <a:r>
              <a:rPr lang="en-US" sz="1800" dirty="0"/>
              <a:t>5 years prior = 0</a:t>
            </a:r>
          </a:p>
          <a:p>
            <a:pPr>
              <a:buFontTx/>
              <a:buChar char="-"/>
            </a:pPr>
            <a:r>
              <a:rPr lang="en-US" sz="1800" dirty="0"/>
              <a:t>2 years after = 14</a:t>
            </a:r>
          </a:p>
        </p:txBody>
      </p:sp>
      <p:sp>
        <p:nvSpPr>
          <p:cNvPr id="4" name="TextBox 3"/>
          <p:cNvSpPr txBox="1"/>
          <p:nvPr/>
        </p:nvSpPr>
        <p:spPr>
          <a:xfrm>
            <a:off x="4800600" y="5871177"/>
            <a:ext cx="2404826" cy="369332"/>
          </a:xfrm>
          <a:prstGeom prst="rect">
            <a:avLst/>
          </a:prstGeom>
          <a:noFill/>
        </p:spPr>
        <p:txBody>
          <a:bodyPr wrap="none" rtlCol="0">
            <a:spAutoFit/>
          </a:bodyPr>
          <a:lstStyle/>
          <a:p>
            <a:r>
              <a:rPr lang="en-US" i="1" dirty="0"/>
              <a:t>(</a:t>
            </a:r>
            <a:r>
              <a:rPr lang="en-US" sz="1400" dirty="0" err="1"/>
              <a:t>Monte,et</a:t>
            </a:r>
            <a:r>
              <a:rPr lang="en-US" sz="1400" dirty="0"/>
              <a:t> al, JAMA 2015)</a:t>
            </a:r>
          </a:p>
        </p:txBody>
      </p:sp>
    </p:spTree>
    <p:extLst>
      <p:ext uri="{BB962C8B-B14F-4D97-AF65-F5344CB8AC3E}">
        <p14:creationId xmlns:p14="http://schemas.microsoft.com/office/powerpoint/2010/main" val="7469427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endParaRPr lang="en-US" dirty="0"/>
          </a:p>
          <a:p>
            <a:pPr marL="68580" indent="0">
              <a:buNone/>
            </a:pPr>
            <a:r>
              <a:rPr lang="en-US" b="1" dirty="0"/>
              <a:t>                    Policy Statements</a:t>
            </a:r>
          </a:p>
        </p:txBody>
      </p:sp>
    </p:spTree>
    <p:extLst>
      <p:ext uri="{BB962C8B-B14F-4D97-AF65-F5344CB8AC3E}">
        <p14:creationId xmlns:p14="http://schemas.microsoft.com/office/powerpoint/2010/main" val="34072443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points:</a:t>
            </a:r>
          </a:p>
        </p:txBody>
      </p:sp>
      <p:sp>
        <p:nvSpPr>
          <p:cNvPr id="3" name="Content Placeholder 2"/>
          <p:cNvSpPr>
            <a:spLocks noGrp="1"/>
          </p:cNvSpPr>
          <p:nvPr>
            <p:ph idx="1"/>
          </p:nvPr>
        </p:nvSpPr>
        <p:spPr/>
        <p:txBody>
          <a:bodyPr/>
          <a:lstStyle/>
          <a:p>
            <a:r>
              <a:rPr lang="en-US" dirty="0"/>
              <a:t>ACOG discourages the use of marijuana during pregnancy.   </a:t>
            </a:r>
          </a:p>
          <a:p>
            <a:pPr marL="68580" indent="0">
              <a:buNone/>
            </a:pPr>
            <a:r>
              <a:rPr lang="en-US" dirty="0"/>
              <a:t>                                             </a:t>
            </a:r>
            <a:r>
              <a:rPr lang="en-US" sz="1600" i="1" dirty="0"/>
              <a:t>Committee opinion 2017</a:t>
            </a:r>
          </a:p>
          <a:p>
            <a:pPr marL="68580" indent="0">
              <a:buNone/>
            </a:pPr>
            <a:endParaRPr lang="en-US" dirty="0"/>
          </a:p>
          <a:p>
            <a:r>
              <a:rPr lang="en-US" dirty="0"/>
              <a:t>AAP recommends encouraging mothers not to breastfeed while using marijuana.</a:t>
            </a:r>
          </a:p>
          <a:p>
            <a:pPr marL="68580" indent="0">
              <a:buNone/>
            </a:pPr>
            <a:r>
              <a:rPr lang="en-US" dirty="0"/>
              <a:t>                                                       </a:t>
            </a:r>
            <a:r>
              <a:rPr lang="en-US" sz="1600" i="1" dirty="0"/>
              <a:t>Pediatrics 2018</a:t>
            </a:r>
          </a:p>
        </p:txBody>
      </p:sp>
    </p:spTree>
    <p:extLst>
      <p:ext uri="{BB962C8B-B14F-4D97-AF65-F5344CB8AC3E}">
        <p14:creationId xmlns:p14="http://schemas.microsoft.com/office/powerpoint/2010/main" val="22876135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points</a:t>
            </a:r>
          </a:p>
        </p:txBody>
      </p:sp>
      <p:sp>
        <p:nvSpPr>
          <p:cNvPr id="3" name="Content Placeholder 2"/>
          <p:cNvSpPr>
            <a:spLocks noGrp="1"/>
          </p:cNvSpPr>
          <p:nvPr>
            <p:ph idx="1"/>
          </p:nvPr>
        </p:nvSpPr>
        <p:spPr/>
        <p:txBody>
          <a:bodyPr/>
          <a:lstStyle/>
          <a:p>
            <a:r>
              <a:rPr lang="en-US" dirty="0"/>
              <a:t>“As more states continue to legalize marijuana, parents &amp; health care providers should treat it like any other medication</a:t>
            </a:r>
            <a:r>
              <a:rPr lang="en-US" b="1" dirty="0"/>
              <a:t>: locked up, away, &amp; out of sight of children</a:t>
            </a:r>
            <a:r>
              <a:rPr lang="en-US" dirty="0"/>
              <a:t>.”</a:t>
            </a:r>
          </a:p>
        </p:txBody>
      </p:sp>
    </p:spTree>
    <p:extLst>
      <p:ext uri="{BB962C8B-B14F-4D97-AF65-F5344CB8AC3E}">
        <p14:creationId xmlns:p14="http://schemas.microsoft.com/office/powerpoint/2010/main" val="22666352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points</a:t>
            </a:r>
          </a:p>
        </p:txBody>
      </p:sp>
      <p:sp>
        <p:nvSpPr>
          <p:cNvPr id="3" name="Content Placeholder 2"/>
          <p:cNvSpPr>
            <a:spLocks noGrp="1"/>
          </p:cNvSpPr>
          <p:nvPr>
            <p:ph idx="1"/>
          </p:nvPr>
        </p:nvSpPr>
        <p:spPr/>
        <p:txBody>
          <a:bodyPr/>
          <a:lstStyle/>
          <a:p>
            <a:pPr marL="0" indent="0">
              <a:buNone/>
            </a:pPr>
            <a:r>
              <a:rPr lang="en-US" dirty="0"/>
              <a:t>“THC is stored in body fat.  A baby’s brain &amp; body are made with a lot of fat.  Since your baby’s brain &amp; body may store THC for a long time, you should </a:t>
            </a:r>
            <a:r>
              <a:rPr lang="en-US" b="1" dirty="0"/>
              <a:t>not use marijuana while you are breastfeeding</a:t>
            </a:r>
            <a:r>
              <a:rPr lang="en-US" dirty="0"/>
              <a:t>.”</a:t>
            </a:r>
          </a:p>
          <a:p>
            <a:pPr marL="0" indent="0">
              <a:buNone/>
            </a:pPr>
            <a:endParaRPr lang="en-US" dirty="0"/>
          </a:p>
          <a:p>
            <a:pPr marL="0" indent="0">
              <a:buNone/>
            </a:pPr>
            <a:r>
              <a:rPr lang="en-US" sz="1600" dirty="0"/>
              <a:t>                       Colorado Dept. of Public Health &amp; Environment 2017 </a:t>
            </a:r>
          </a:p>
          <a:p>
            <a:pPr marL="0" indent="0">
              <a:buNone/>
            </a:pPr>
            <a:endParaRPr lang="en-US" dirty="0"/>
          </a:p>
        </p:txBody>
      </p:sp>
    </p:spTree>
    <p:extLst>
      <p:ext uri="{BB962C8B-B14F-4D97-AF65-F5344CB8AC3E}">
        <p14:creationId xmlns:p14="http://schemas.microsoft.com/office/powerpoint/2010/main" val="32473796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poster discouraging marijuana use in pregnant wom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04800"/>
            <a:ext cx="4837609" cy="62461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171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Pharmacology of Cannabis</a:t>
            </a:r>
          </a:p>
        </p:txBody>
      </p:sp>
      <p:sp>
        <p:nvSpPr>
          <p:cNvPr id="3" name="Content Placeholder 2"/>
          <p:cNvSpPr>
            <a:spLocks noGrp="1"/>
          </p:cNvSpPr>
          <p:nvPr>
            <p:ph idx="1"/>
          </p:nvPr>
        </p:nvSpPr>
        <p:spPr/>
        <p:txBody>
          <a:bodyPr/>
          <a:lstStyle/>
          <a:p>
            <a:r>
              <a:rPr lang="en-US" sz="2000" dirty="0"/>
              <a:t>Tetrahydrocannabinol (THC) is the major </a:t>
            </a:r>
            <a:r>
              <a:rPr lang="en-US" sz="2000" b="1" dirty="0"/>
              <a:t>psychoactive</a:t>
            </a:r>
            <a:r>
              <a:rPr lang="en-US" sz="2000" dirty="0"/>
              <a:t> cannabinoid of marijuana</a:t>
            </a:r>
          </a:p>
          <a:p>
            <a:r>
              <a:rPr lang="en-US" sz="2000" dirty="0"/>
              <a:t>Small &amp; </a:t>
            </a:r>
            <a:r>
              <a:rPr lang="en-US" sz="2000" b="1" dirty="0"/>
              <a:t>lipophilic</a:t>
            </a:r>
            <a:r>
              <a:rPr lang="en-US" sz="2000" dirty="0"/>
              <a:t> molecule, rapidly distributed to the brain &amp; fat</a:t>
            </a:r>
          </a:p>
          <a:p>
            <a:r>
              <a:rPr lang="en-US" sz="2000" dirty="0"/>
              <a:t>Metabolized by the liver</a:t>
            </a:r>
          </a:p>
          <a:p>
            <a:r>
              <a:rPr lang="en-US" sz="2000" dirty="0"/>
              <a:t>Half life of THC varies :</a:t>
            </a:r>
          </a:p>
          <a:p>
            <a:pPr marL="68580" indent="0">
              <a:buNone/>
            </a:pPr>
            <a:r>
              <a:rPr lang="en-US" sz="2000" dirty="0"/>
              <a:t>- occasional users = 20-30 hrs.</a:t>
            </a:r>
          </a:p>
          <a:p>
            <a:pPr marL="68580" indent="0">
              <a:buNone/>
            </a:pPr>
            <a:r>
              <a:rPr lang="en-US" sz="2000" dirty="0"/>
              <a:t>- heavy users = 4-5 days &amp; may require 30 days to complete excretion.</a:t>
            </a:r>
          </a:p>
          <a:p>
            <a:endParaRPr lang="en-US" sz="1400" dirty="0"/>
          </a:p>
          <a:p>
            <a:pPr marL="68580" indent="0">
              <a:buNone/>
            </a:pPr>
            <a:endParaRPr lang="en-US" sz="2000" dirty="0"/>
          </a:p>
          <a:p>
            <a:endParaRPr lang="en-US" dirty="0"/>
          </a:p>
        </p:txBody>
      </p:sp>
    </p:spTree>
    <p:extLst>
      <p:ext uri="{BB962C8B-B14F-4D97-AF65-F5344CB8AC3E}">
        <p14:creationId xmlns:p14="http://schemas.microsoft.com/office/powerpoint/2010/main" val="2283286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Marijuana potency over the years</a:t>
            </a:r>
          </a:p>
        </p:txBody>
      </p:sp>
      <p:sp>
        <p:nvSpPr>
          <p:cNvPr id="3" name="Content Placeholder 2"/>
          <p:cNvSpPr>
            <a:spLocks noGrp="1"/>
          </p:cNvSpPr>
          <p:nvPr>
            <p:ph idx="1"/>
          </p:nvPr>
        </p:nvSpPr>
        <p:spPr/>
        <p:txBody>
          <a:bodyPr>
            <a:noAutofit/>
          </a:bodyPr>
          <a:lstStyle/>
          <a:p>
            <a:r>
              <a:rPr lang="en-US" sz="2000" dirty="0"/>
              <a:t>1983 – averaged   3.2 %</a:t>
            </a:r>
          </a:p>
          <a:p>
            <a:r>
              <a:rPr lang="en-US" sz="2000" dirty="0"/>
              <a:t>2008 – averaged 13.2 %</a:t>
            </a:r>
          </a:p>
          <a:p>
            <a:r>
              <a:rPr lang="en-US" sz="2000" dirty="0"/>
              <a:t>Isolated samples – 27.3 % &amp; 37.2 %</a:t>
            </a:r>
          </a:p>
          <a:p>
            <a:r>
              <a:rPr lang="en-US" sz="2000" dirty="0"/>
              <a:t>Dabbing &amp; vaping ↑ ↑ ↑  THC concentration</a:t>
            </a:r>
          </a:p>
          <a:p>
            <a:r>
              <a:rPr lang="en-US" sz="2000" dirty="0"/>
              <a:t>↑ THC conc. ↓ </a:t>
            </a:r>
            <a:r>
              <a:rPr lang="en-US" sz="2000" dirty="0" err="1"/>
              <a:t>cannabidiol</a:t>
            </a:r>
            <a:r>
              <a:rPr lang="en-US" sz="2000" dirty="0"/>
              <a:t> (↓ medicinal benefits)</a:t>
            </a:r>
          </a:p>
          <a:p>
            <a:r>
              <a:rPr lang="en-US" sz="2000" dirty="0"/>
              <a:t>Marijuana is often grown with the use of pesticides, herbicides, rodenticides, &amp; fertilizers, many of which are toxic.</a:t>
            </a:r>
          </a:p>
          <a:p>
            <a:pPr marL="68580" indent="0">
              <a:buNone/>
            </a:pPr>
            <a:r>
              <a:rPr lang="en-US" sz="2000" dirty="0"/>
              <a:t>                        </a:t>
            </a:r>
            <a:r>
              <a:rPr lang="en-US" sz="1600" i="1" dirty="0"/>
              <a:t>National Criminal Justice Reference Service 2009  </a:t>
            </a:r>
          </a:p>
          <a:p>
            <a:pPr marL="68580" indent="0">
              <a:buNone/>
            </a:pPr>
            <a:r>
              <a:rPr lang="en-US" sz="1600" i="1" dirty="0"/>
              <a:t>                                                                                       Denver Post 2015</a:t>
            </a:r>
          </a:p>
        </p:txBody>
      </p:sp>
    </p:spTree>
    <p:extLst>
      <p:ext uri="{BB962C8B-B14F-4D97-AF65-F5344CB8AC3E}">
        <p14:creationId xmlns:p14="http://schemas.microsoft.com/office/powerpoint/2010/main" val="118068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Synthetic marijuana  </a:t>
            </a:r>
          </a:p>
        </p:txBody>
      </p:sp>
      <p:sp>
        <p:nvSpPr>
          <p:cNvPr id="3" name="Content Placeholder 2"/>
          <p:cNvSpPr>
            <a:spLocks noGrp="1"/>
          </p:cNvSpPr>
          <p:nvPr>
            <p:ph idx="1"/>
          </p:nvPr>
        </p:nvSpPr>
        <p:spPr/>
        <p:txBody>
          <a:bodyPr>
            <a:normAutofit/>
          </a:bodyPr>
          <a:lstStyle/>
          <a:p>
            <a:r>
              <a:rPr lang="en-US" sz="1900" dirty="0"/>
              <a:t>Man made, chemically different </a:t>
            </a:r>
          </a:p>
          <a:p>
            <a:r>
              <a:rPr lang="en-US" sz="1900" dirty="0"/>
              <a:t>“fake weed”, imitates the effects of marijuana</a:t>
            </a:r>
          </a:p>
          <a:p>
            <a:r>
              <a:rPr lang="en-US" sz="1900" dirty="0"/>
              <a:t>Effects on the brain are much stronger, include paranoid delusions, anxiety, severe agitation, hallucination, &amp; even total memory loss.</a:t>
            </a:r>
          </a:p>
          <a:p>
            <a:r>
              <a:rPr lang="en-US" sz="1900" dirty="0"/>
              <a:t>Common names: K2, Spice, Spike, Mr. Happy, Scooby </a:t>
            </a:r>
            <a:r>
              <a:rPr lang="en-US" sz="1900" dirty="0" err="1"/>
              <a:t>Snax</a:t>
            </a:r>
            <a:r>
              <a:rPr lang="en-US" sz="1900" dirty="0"/>
              <a:t>, Kush</a:t>
            </a:r>
          </a:p>
          <a:p>
            <a:r>
              <a:rPr lang="en-US" sz="1900" dirty="0"/>
              <a:t>March 2018 – 1</a:t>
            </a:r>
            <a:r>
              <a:rPr lang="en-US" sz="1900" baseline="30000" dirty="0"/>
              <a:t>st</a:t>
            </a:r>
            <a:r>
              <a:rPr lang="en-US" sz="1900" dirty="0"/>
              <a:t> case of </a:t>
            </a:r>
            <a:r>
              <a:rPr lang="en-US" sz="1900" dirty="0" err="1"/>
              <a:t>hypocoagulopathy</a:t>
            </a:r>
            <a:r>
              <a:rPr lang="en-US" sz="1900" dirty="0"/>
              <a:t> in IL</a:t>
            </a:r>
          </a:p>
          <a:p>
            <a:r>
              <a:rPr lang="en-US" sz="1900" dirty="0"/>
              <a:t>Illegal to sell, possess, or distribute </a:t>
            </a:r>
          </a:p>
          <a:p>
            <a:pPr marL="68580" indent="0">
              <a:buNone/>
            </a:pPr>
            <a:endParaRPr lang="en-US" sz="2200" dirty="0"/>
          </a:p>
          <a:p>
            <a:pPr marL="68580" indent="0">
              <a:buNone/>
            </a:pPr>
            <a:endParaRPr lang="en-US" dirty="0"/>
          </a:p>
        </p:txBody>
      </p:sp>
    </p:spTree>
    <p:extLst>
      <p:ext uri="{BB962C8B-B14F-4D97-AF65-F5344CB8AC3E}">
        <p14:creationId xmlns:p14="http://schemas.microsoft.com/office/powerpoint/2010/main" val="3185675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40264" y="384781"/>
            <a:ext cx="7024744" cy="1143000"/>
          </a:xfrm>
        </p:spPr>
        <p:txBody>
          <a:bodyPr>
            <a:normAutofit/>
          </a:bodyPr>
          <a:lstStyle/>
          <a:p>
            <a:r>
              <a:rPr lang="en-US" sz="3200" dirty="0" err="1"/>
              <a:t>Endocannabinoid</a:t>
            </a:r>
            <a:r>
              <a:rPr lang="en-US" sz="3200" dirty="0"/>
              <a:t> system</a:t>
            </a:r>
          </a:p>
        </p:txBody>
      </p:sp>
      <p:sp>
        <p:nvSpPr>
          <p:cNvPr id="4" name="Content Placeholder 3"/>
          <p:cNvSpPr>
            <a:spLocks noGrp="1"/>
          </p:cNvSpPr>
          <p:nvPr>
            <p:ph sz="quarter" idx="14"/>
          </p:nvPr>
        </p:nvSpPr>
        <p:spPr/>
        <p:txBody>
          <a:bodyPr>
            <a:normAutofit fontScale="70000" lnSpcReduction="20000"/>
          </a:bodyPr>
          <a:lstStyle/>
          <a:p>
            <a:pPr marL="68580" indent="0">
              <a:buNone/>
            </a:pPr>
            <a:endParaRPr lang="en-US" sz="1800" dirty="0"/>
          </a:p>
          <a:p>
            <a:r>
              <a:rPr lang="en-US" sz="1800" b="1" dirty="0" err="1"/>
              <a:t>Endocannabinoid</a:t>
            </a:r>
            <a:r>
              <a:rPr lang="en-US" sz="1800" b="1" dirty="0"/>
              <a:t> system (ECS)</a:t>
            </a:r>
            <a:r>
              <a:rPr lang="en-US" sz="1800" dirty="0"/>
              <a:t> is detectable as early as 5 weeks gestational age; play an essential role in neuronal development &amp; cell survival</a:t>
            </a:r>
          </a:p>
          <a:p>
            <a:pPr marL="68580" indent="0">
              <a:buNone/>
            </a:pPr>
            <a:endParaRPr lang="en-US" sz="1800" dirty="0"/>
          </a:p>
          <a:p>
            <a:r>
              <a:rPr lang="en-US" sz="1800" b="1" dirty="0">
                <a:sym typeface="Wingdings" panose="05000000000000000000" pitchFamily="2" charset="2"/>
              </a:rPr>
              <a:t>CB1 receptors </a:t>
            </a:r>
            <a:r>
              <a:rPr lang="en-US" sz="1800" dirty="0">
                <a:sym typeface="Wingdings" panose="05000000000000000000" pitchFamily="2" charset="2"/>
              </a:rPr>
              <a:t>↓ dopamine &amp; glutamate release &amp; ↑ GABA activity in the synapse </a:t>
            </a:r>
            <a:r>
              <a:rPr lang="en-US" sz="1800" dirty="0" err="1">
                <a:sym typeface="Wingdings" panose="05000000000000000000" pitchFamily="2" charset="2"/>
              </a:rPr>
              <a:t>locomotor</a:t>
            </a:r>
            <a:r>
              <a:rPr lang="en-US" sz="1800" dirty="0">
                <a:sym typeface="Wingdings" panose="05000000000000000000" pitchFamily="2" charset="2"/>
              </a:rPr>
              <a:t> activity slowdown</a:t>
            </a:r>
          </a:p>
          <a:p>
            <a:endParaRPr lang="en-US" sz="1800" dirty="0">
              <a:sym typeface="Wingdings" panose="05000000000000000000" pitchFamily="2" charset="2"/>
            </a:endParaRPr>
          </a:p>
          <a:p>
            <a:r>
              <a:rPr lang="en-US" sz="2100" b="1" dirty="0">
                <a:sym typeface="Wingdings" panose="05000000000000000000" pitchFamily="2" charset="2"/>
              </a:rPr>
              <a:t>CB2 receptors </a:t>
            </a:r>
            <a:r>
              <a:rPr lang="en-US" sz="2100" dirty="0">
                <a:sym typeface="Wingdings" panose="05000000000000000000" pitchFamily="2" charset="2"/>
              </a:rPr>
              <a:t>are responsible for anti-inflammatory effects, &amp; other therapeutic effects like analgesia, antiemetic effects, &amp; ↓ intraocular pressure</a:t>
            </a:r>
          </a:p>
          <a:p>
            <a:endParaRPr lang="en-US" dirty="0"/>
          </a:p>
        </p:txBody>
      </p:sp>
      <p:pic>
        <p:nvPicPr>
          <p:cNvPr id="4098" name="Picture 2" descr="Image result for endocannabinoid system"/>
          <p:cNvPicPr>
            <a:picLocks noGrp="1" noChangeAspect="1" noChangeArrowheads="1"/>
          </p:cNvPicPr>
          <p:nvPr>
            <p:ph sz="quarter" idx="13"/>
          </p:nvPr>
        </p:nvPicPr>
        <p:blipFill>
          <a:blip r:embed="rId4">
            <a:extLst>
              <a:ext uri="{28A0092B-C50C-407E-A947-70E740481C1C}">
                <a14:useLocalDpi xmlns:a14="http://schemas.microsoft.com/office/drawing/2010/main" val="0"/>
              </a:ext>
            </a:extLst>
          </a:blip>
          <a:srcRect/>
          <a:stretch>
            <a:fillRect/>
          </a:stretch>
        </p:blipFill>
        <p:spPr bwMode="auto">
          <a:xfrm>
            <a:off x="1143000" y="1527781"/>
            <a:ext cx="3429000" cy="5025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774172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CB1 receptors</a:t>
            </a:r>
          </a:p>
        </p:txBody>
      </p:sp>
      <p:sp>
        <p:nvSpPr>
          <p:cNvPr id="3" name="Content Placeholder 2"/>
          <p:cNvSpPr>
            <a:spLocks noGrp="1"/>
          </p:cNvSpPr>
          <p:nvPr>
            <p:ph idx="1"/>
          </p:nvPr>
        </p:nvSpPr>
        <p:spPr/>
        <p:txBody>
          <a:bodyPr>
            <a:normAutofit fontScale="85000" lnSpcReduction="20000"/>
          </a:bodyPr>
          <a:lstStyle/>
          <a:p>
            <a:r>
              <a:rPr lang="en-US" dirty="0">
                <a:solidFill>
                  <a:schemeClr val="tx1"/>
                </a:solidFill>
              </a:rPr>
              <a:t>present in the placenta, brain, kidneys, lungs, &amp; liver.  </a:t>
            </a:r>
          </a:p>
          <a:p>
            <a:r>
              <a:rPr lang="en-US" dirty="0">
                <a:solidFill>
                  <a:schemeClr val="tx1"/>
                </a:solidFill>
              </a:rPr>
              <a:t>The CB1 receptors in the placenta is involved in the regulation of serotonin transporter activity.  Fetal brain requires serotonin in the </a:t>
            </a:r>
            <a:r>
              <a:rPr lang="en-US" dirty="0">
                <a:solidFill>
                  <a:schemeClr val="tx1"/>
                </a:solidFill>
                <a:sym typeface="Wingdings" panose="05000000000000000000" pitchFamily="2" charset="2"/>
              </a:rPr>
              <a:t> dev. of</a:t>
            </a:r>
            <a:r>
              <a:rPr lang="en-US" dirty="0">
                <a:solidFill>
                  <a:schemeClr val="tx1"/>
                </a:solidFill>
              </a:rPr>
              <a:t> critical neural circuits. </a:t>
            </a:r>
          </a:p>
          <a:p>
            <a:r>
              <a:rPr lang="en-US" dirty="0">
                <a:solidFill>
                  <a:schemeClr val="tx1"/>
                </a:solidFill>
              </a:rPr>
              <a:t>hippocampus contains a large amount of CB1 receptors, significant in the newborn sucking reflex</a:t>
            </a:r>
          </a:p>
          <a:p>
            <a:r>
              <a:rPr lang="en-US" dirty="0">
                <a:solidFill>
                  <a:schemeClr val="tx1"/>
                </a:solidFill>
              </a:rPr>
              <a:t>impair fetal growth by inhibiting </a:t>
            </a:r>
            <a:r>
              <a:rPr lang="en-US" dirty="0" err="1">
                <a:solidFill>
                  <a:schemeClr val="tx1"/>
                </a:solidFill>
              </a:rPr>
              <a:t>cytotrophoblastic</a:t>
            </a:r>
            <a:r>
              <a:rPr lang="en-US" dirty="0">
                <a:solidFill>
                  <a:schemeClr val="tx1"/>
                </a:solidFill>
              </a:rPr>
              <a:t> proliferation</a:t>
            </a:r>
          </a:p>
          <a:p>
            <a:r>
              <a:rPr lang="en-US" dirty="0">
                <a:solidFill>
                  <a:schemeClr val="tx1"/>
                </a:solidFill>
              </a:rPr>
              <a:t>Direct effect on cellular processes, influence embryogenesis &amp; fetal development  </a:t>
            </a:r>
            <a:endParaRPr lang="en-US" dirty="0"/>
          </a:p>
          <a:p>
            <a:endParaRPr lang="en-US" dirty="0"/>
          </a:p>
        </p:txBody>
      </p:sp>
    </p:spTree>
    <p:extLst>
      <p:ext uri="{BB962C8B-B14F-4D97-AF65-F5344CB8AC3E}">
        <p14:creationId xmlns:p14="http://schemas.microsoft.com/office/powerpoint/2010/main" val="317578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
  <TotalTime>4311</TotalTime>
  <Words>4028</Words>
  <Application>Microsoft Office PowerPoint</Application>
  <PresentationFormat>On-screen Show (4:3)</PresentationFormat>
  <Paragraphs>389</Paragraphs>
  <Slides>49</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Calibri</vt:lpstr>
      <vt:lpstr>Century Gothic</vt:lpstr>
      <vt:lpstr>Wingdings 2</vt:lpstr>
      <vt:lpstr>Austin</vt:lpstr>
      <vt:lpstr>Marijuana, breastfeeding, &amp; the newborn</vt:lpstr>
      <vt:lpstr>PowerPoint Presentation</vt:lpstr>
      <vt:lpstr>Objectives</vt:lpstr>
      <vt:lpstr>Marijuana              </vt:lpstr>
      <vt:lpstr>Pharmacology of Cannabis</vt:lpstr>
      <vt:lpstr>Marijuana potency over the years</vt:lpstr>
      <vt:lpstr>Synthetic marijuana  </vt:lpstr>
      <vt:lpstr>Endocannabinoid system</vt:lpstr>
      <vt:lpstr>CB1 receptors</vt:lpstr>
      <vt:lpstr>CB2 receptors</vt:lpstr>
      <vt:lpstr>PowerPoint Presentation</vt:lpstr>
      <vt:lpstr>Cannabinoids &amp; pregnancy: pharmacokinetics</vt:lpstr>
      <vt:lpstr>Pharmacokinetics of Cannabinoids During Pregnancy </vt:lpstr>
      <vt:lpstr>Pharmacokinetics of Cannabinoids During Pregnancy </vt:lpstr>
      <vt:lpstr>Pharmacokinetics of Cannabinoids During Pregnancy </vt:lpstr>
      <vt:lpstr>Effects of concomitant use of both marijuana &amp; tobacco </vt:lpstr>
      <vt:lpstr>Cannabinoids &amp; pregnancy: metabolism</vt:lpstr>
      <vt:lpstr>Cannabinoids &amp; pregnancy: </vt:lpstr>
      <vt:lpstr>CDC 2016 &amp; ACOG 2012</vt:lpstr>
      <vt:lpstr>Pregnancy Risk Assessment Monitoring System (PRAMS)</vt:lpstr>
      <vt:lpstr>Cohort studies:</vt:lpstr>
      <vt:lpstr>Knowledge is power!</vt:lpstr>
      <vt:lpstr>Cannabinoid hyperemesis syndrome (CHS)</vt:lpstr>
      <vt:lpstr>PowerPoint Presentation</vt:lpstr>
      <vt:lpstr>PowerPoint Presentation</vt:lpstr>
      <vt:lpstr>What are the effects of secondhand exposure to marijuana smoke?</vt:lpstr>
      <vt:lpstr>Second- hand cannabis exposure</vt:lpstr>
      <vt:lpstr>Mainstays of intervention</vt:lpstr>
      <vt:lpstr>PowerPoint Presentation</vt:lpstr>
      <vt:lpstr>   Study: Marijuana use while pregnant more likely to lead to premature birth, early infant death BY LEXI LONAS - 04/23/21</vt:lpstr>
      <vt:lpstr> Mechanism of action of Cannabinoids on the Developing Fetus</vt:lpstr>
      <vt:lpstr>Mechanism of action of MJ on the Developing Fetus</vt:lpstr>
      <vt:lpstr>PowerPoint Presentation</vt:lpstr>
      <vt:lpstr>PowerPoint Presentation</vt:lpstr>
      <vt:lpstr>PowerPoint Presentation</vt:lpstr>
      <vt:lpstr>Cannabis &amp; breastfeeding</vt:lpstr>
      <vt:lpstr>Effects of Marijuana on Breastfed Infants</vt:lpstr>
      <vt:lpstr>Effects of Marijuana on Breastfed Infants</vt:lpstr>
      <vt:lpstr>PowerPoint Presentation</vt:lpstr>
      <vt:lpstr>Clinical signs &amp; symptoms in the newborn period</vt:lpstr>
      <vt:lpstr>Environmental &amp; non-pharmacologic interventions</vt:lpstr>
      <vt:lpstr>Immediate Newborn behaviors in those exposed to marijuana in utero</vt:lpstr>
      <vt:lpstr>Colorado experience</vt:lpstr>
      <vt:lpstr>Colorado experience during transition to recreational MJ use:</vt:lpstr>
      <vt:lpstr>PowerPoint Presentation</vt:lpstr>
      <vt:lpstr>Take home points:</vt:lpstr>
      <vt:lpstr>Take home points</vt:lpstr>
      <vt:lpstr>Take home points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Marijuana, breastfeeding, &amp; the newborn</dc:title>
  <dc:creator>Aguila-Corrales, Juanita</dc:creator>
  <cp:lastModifiedBy>Teresa Rosenbohm</cp:lastModifiedBy>
  <cp:revision>252</cp:revision>
  <cp:lastPrinted>2019-03-07T17:40:18Z</cp:lastPrinted>
  <dcterms:created xsi:type="dcterms:W3CDTF">2019-02-18T01:57:13Z</dcterms:created>
  <dcterms:modified xsi:type="dcterms:W3CDTF">2021-04-29T16:35:45Z</dcterms:modified>
</cp:coreProperties>
</file>