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8" r:id="rId6"/>
    <p:sldId id="257" r:id="rId7"/>
    <p:sldId id="259" r:id="rId8"/>
    <p:sldId id="262" r:id="rId9"/>
    <p:sldId id="264" r:id="rId10"/>
    <p:sldId id="260" r:id="rId11"/>
    <p:sldId id="261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C07A9-EC91-456B-B61D-B1A5B7C1672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52C344-C0A9-4A9A-9B2A-3F9D2706C165}">
      <dgm:prSet/>
      <dgm:spPr/>
      <dgm:t>
        <a:bodyPr/>
        <a:lstStyle/>
        <a:p>
          <a:r>
            <a:rPr lang="en-US"/>
            <a:t>Audience: People whose role includes facilitation of simulation for their local hospital/department. May already be in an educator/charge-type role, or simply looking to become a content expert!</a:t>
          </a:r>
        </a:p>
      </dgm:t>
    </dgm:pt>
    <dgm:pt modelId="{3ABEDE85-6407-4B6E-B424-B3E6413CCDA6}" type="parTrans" cxnId="{20923224-2C02-4C5B-8370-BA6A3B703C7F}">
      <dgm:prSet/>
      <dgm:spPr/>
      <dgm:t>
        <a:bodyPr/>
        <a:lstStyle/>
        <a:p>
          <a:endParaRPr lang="en-US"/>
        </a:p>
      </dgm:t>
    </dgm:pt>
    <dgm:pt modelId="{A9215452-AE5F-46F6-8F0B-95304224FAA5}" type="sibTrans" cxnId="{20923224-2C02-4C5B-8370-BA6A3B703C7F}">
      <dgm:prSet/>
      <dgm:spPr/>
      <dgm:t>
        <a:bodyPr/>
        <a:lstStyle/>
        <a:p>
          <a:endParaRPr lang="en-US"/>
        </a:p>
      </dgm:t>
    </dgm:pt>
    <dgm:pt modelId="{AB48F326-4511-4491-9E29-4982108CDDD8}">
      <dgm:prSet/>
      <dgm:spPr/>
      <dgm:t>
        <a:bodyPr/>
        <a:lstStyle/>
        <a:p>
          <a:r>
            <a:rPr lang="en-US"/>
            <a:t>Time Commitment: ~4 hours for initial class, willingness to conduct simulations with local hospital</a:t>
          </a:r>
        </a:p>
      </dgm:t>
    </dgm:pt>
    <dgm:pt modelId="{1EDE2283-5CF0-4BC2-A48C-79178CE10A42}" type="parTrans" cxnId="{E3142A24-578A-40CB-B801-61B163691955}">
      <dgm:prSet/>
      <dgm:spPr/>
      <dgm:t>
        <a:bodyPr/>
        <a:lstStyle/>
        <a:p>
          <a:endParaRPr lang="en-US"/>
        </a:p>
      </dgm:t>
    </dgm:pt>
    <dgm:pt modelId="{DAD78C1C-63F2-45D0-98DC-EF78307E0F1E}" type="sibTrans" cxnId="{E3142A24-578A-40CB-B801-61B163691955}">
      <dgm:prSet/>
      <dgm:spPr/>
      <dgm:t>
        <a:bodyPr/>
        <a:lstStyle/>
        <a:p>
          <a:endParaRPr lang="en-US"/>
        </a:p>
      </dgm:t>
    </dgm:pt>
    <dgm:pt modelId="{982373AF-8735-4BBF-85C0-6E6621F19CDC}">
      <dgm:prSet/>
      <dgm:spPr/>
      <dgm:t>
        <a:bodyPr/>
        <a:lstStyle/>
        <a:p>
          <a:r>
            <a:rPr lang="en-US"/>
            <a:t>Content includes developing effective simulations, specific objectives/education to emphasize on maternal hemorrhage/hypertensive crises and neonatal resuscitation/management, and debriefing techniques.</a:t>
          </a:r>
        </a:p>
      </dgm:t>
    </dgm:pt>
    <dgm:pt modelId="{6053D9EF-CC5E-4F70-82A0-2AEA87466596}" type="parTrans" cxnId="{4BC7A9C7-6441-4CE7-999E-F9C8E5F861DC}">
      <dgm:prSet/>
      <dgm:spPr/>
      <dgm:t>
        <a:bodyPr/>
        <a:lstStyle/>
        <a:p>
          <a:endParaRPr lang="en-US"/>
        </a:p>
      </dgm:t>
    </dgm:pt>
    <dgm:pt modelId="{A60F446B-1337-48A8-BEBF-0F21242DAB4B}" type="sibTrans" cxnId="{4BC7A9C7-6441-4CE7-999E-F9C8E5F861DC}">
      <dgm:prSet/>
      <dgm:spPr/>
      <dgm:t>
        <a:bodyPr/>
        <a:lstStyle/>
        <a:p>
          <a:endParaRPr lang="en-US"/>
        </a:p>
      </dgm:t>
    </dgm:pt>
    <dgm:pt modelId="{42B996DE-ED47-4C6C-B126-7514EA635AF4}">
      <dgm:prSet/>
      <dgm:spPr/>
      <dgm:t>
        <a:bodyPr/>
        <a:lstStyle/>
        <a:p>
          <a:r>
            <a:rPr lang="en-US"/>
            <a:t>Initial 4 hour class virtual, plus on-going support for local simulations (may be in person). Anticipating second “touch-base” virtual meeting approximately 6 months after class for feedback, lessons learned and support.</a:t>
          </a:r>
        </a:p>
      </dgm:t>
    </dgm:pt>
    <dgm:pt modelId="{F5ECED59-C494-4948-B86D-7160E807DE4D}" type="parTrans" cxnId="{E4A52C18-3963-42E5-A9BD-FBCD57746252}">
      <dgm:prSet/>
      <dgm:spPr/>
      <dgm:t>
        <a:bodyPr/>
        <a:lstStyle/>
        <a:p>
          <a:endParaRPr lang="en-US"/>
        </a:p>
      </dgm:t>
    </dgm:pt>
    <dgm:pt modelId="{0799B5B6-2233-4064-BF7C-0BE56726446D}" type="sibTrans" cxnId="{E4A52C18-3963-42E5-A9BD-FBCD57746252}">
      <dgm:prSet/>
      <dgm:spPr/>
      <dgm:t>
        <a:bodyPr/>
        <a:lstStyle/>
        <a:p>
          <a:endParaRPr lang="en-US"/>
        </a:p>
      </dgm:t>
    </dgm:pt>
    <dgm:pt modelId="{A08FBC07-ED63-4E8B-B84F-876569FF2A6D}">
      <dgm:prSet/>
      <dgm:spPr/>
      <dgm:t>
        <a:bodyPr/>
        <a:lstStyle/>
        <a:p>
          <a:r>
            <a:rPr lang="en-US"/>
            <a:t>Next  class scheduled for July 28</a:t>
          </a:r>
          <a:r>
            <a:rPr lang="en-US" baseline="30000"/>
            <a:t>th</a:t>
          </a:r>
          <a:r>
            <a:rPr lang="en-US"/>
            <a:t> 0830-1300</a:t>
          </a:r>
        </a:p>
      </dgm:t>
    </dgm:pt>
    <dgm:pt modelId="{A72446CD-54A8-4CC8-94A5-3664AA5C9351}" type="parTrans" cxnId="{71630AC1-DD3A-459A-995A-D3861327A2D2}">
      <dgm:prSet/>
      <dgm:spPr/>
      <dgm:t>
        <a:bodyPr/>
        <a:lstStyle/>
        <a:p>
          <a:endParaRPr lang="en-US"/>
        </a:p>
      </dgm:t>
    </dgm:pt>
    <dgm:pt modelId="{07BD9E65-3B6C-4C74-83A5-6D7611BF345B}" type="sibTrans" cxnId="{71630AC1-DD3A-459A-995A-D3861327A2D2}">
      <dgm:prSet/>
      <dgm:spPr/>
      <dgm:t>
        <a:bodyPr/>
        <a:lstStyle/>
        <a:p>
          <a:endParaRPr lang="en-US"/>
        </a:p>
      </dgm:t>
    </dgm:pt>
    <dgm:pt modelId="{7D1A4B38-0483-43E8-AD48-C17A11A37E31}">
      <dgm:prSet/>
      <dgm:spPr/>
      <dgm:t>
        <a:bodyPr/>
        <a:lstStyle/>
        <a:p>
          <a:r>
            <a:rPr lang="en-US"/>
            <a:t>Sign up via website</a:t>
          </a:r>
        </a:p>
      </dgm:t>
    </dgm:pt>
    <dgm:pt modelId="{FC3CD9B5-83BF-4A93-BEC1-A12C9E519C83}" type="parTrans" cxnId="{3AE347B3-68F7-4671-A1DB-78D26FCEC185}">
      <dgm:prSet/>
      <dgm:spPr/>
      <dgm:t>
        <a:bodyPr/>
        <a:lstStyle/>
        <a:p>
          <a:endParaRPr lang="en-US"/>
        </a:p>
      </dgm:t>
    </dgm:pt>
    <dgm:pt modelId="{A79B47DB-5F93-4B62-AF49-ABADF8EF8657}" type="sibTrans" cxnId="{3AE347B3-68F7-4671-A1DB-78D26FCEC185}">
      <dgm:prSet/>
      <dgm:spPr/>
      <dgm:t>
        <a:bodyPr/>
        <a:lstStyle/>
        <a:p>
          <a:endParaRPr lang="en-US"/>
        </a:p>
      </dgm:t>
    </dgm:pt>
    <dgm:pt modelId="{25EA3D5E-1C81-4495-96D4-5C11FD2B7EB9}" type="pres">
      <dgm:prSet presAssocID="{404C07A9-EC91-456B-B61D-B1A5B7C167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A2AAF-A31C-4E71-8653-01CCBB3A9A1E}" type="pres">
      <dgm:prSet presAssocID="{4752C344-C0A9-4A9A-9B2A-3F9D2706C16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AB99E-6E72-41E2-A02C-2871A20128AC}" type="pres">
      <dgm:prSet presAssocID="{A9215452-AE5F-46F6-8F0B-95304224FAA5}" presName="sibTrans" presStyleCnt="0"/>
      <dgm:spPr/>
    </dgm:pt>
    <dgm:pt modelId="{86FB0824-CE2F-4DE6-985E-DEA1B1D000F2}" type="pres">
      <dgm:prSet presAssocID="{AB48F326-4511-4491-9E29-4982108CDD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2F07B-8458-4F65-A5A3-D9A2DA37CD46}" type="pres">
      <dgm:prSet presAssocID="{DAD78C1C-63F2-45D0-98DC-EF78307E0F1E}" presName="sibTrans" presStyleCnt="0"/>
      <dgm:spPr/>
    </dgm:pt>
    <dgm:pt modelId="{79FB03DF-2FDF-4EBB-AC70-FC64959D92A6}" type="pres">
      <dgm:prSet presAssocID="{982373AF-8735-4BBF-85C0-6E6621F19C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1A03D-33B7-46A1-90A2-49590E0DB665}" type="pres">
      <dgm:prSet presAssocID="{A60F446B-1337-48A8-BEBF-0F21242DAB4B}" presName="sibTrans" presStyleCnt="0"/>
      <dgm:spPr/>
    </dgm:pt>
    <dgm:pt modelId="{015FD73A-002A-4491-BDCB-06F298A756B1}" type="pres">
      <dgm:prSet presAssocID="{42B996DE-ED47-4C6C-B126-7514EA635A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1D07D-35B6-47E6-B163-D06FECC2A608}" type="pres">
      <dgm:prSet presAssocID="{0799B5B6-2233-4064-BF7C-0BE56726446D}" presName="sibTrans" presStyleCnt="0"/>
      <dgm:spPr/>
    </dgm:pt>
    <dgm:pt modelId="{38C46D7E-6216-48CF-A105-75EB285A96CC}" type="pres">
      <dgm:prSet presAssocID="{A08FBC07-ED63-4E8B-B84F-876569FF2A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0F115-8009-46BE-BD8E-B437F7C57318}" type="presOf" srcId="{4752C344-C0A9-4A9A-9B2A-3F9D2706C165}" destId="{602A2AAF-A31C-4E71-8653-01CCBB3A9A1E}" srcOrd="0" destOrd="0" presId="urn:microsoft.com/office/officeart/2005/8/layout/default"/>
    <dgm:cxn modelId="{20923224-2C02-4C5B-8370-BA6A3B703C7F}" srcId="{404C07A9-EC91-456B-B61D-B1A5B7C1672B}" destId="{4752C344-C0A9-4A9A-9B2A-3F9D2706C165}" srcOrd="0" destOrd="0" parTransId="{3ABEDE85-6407-4B6E-B424-B3E6413CCDA6}" sibTransId="{A9215452-AE5F-46F6-8F0B-95304224FAA5}"/>
    <dgm:cxn modelId="{3AE347B3-68F7-4671-A1DB-78D26FCEC185}" srcId="{A08FBC07-ED63-4E8B-B84F-876569FF2A6D}" destId="{7D1A4B38-0483-43E8-AD48-C17A11A37E31}" srcOrd="0" destOrd="0" parTransId="{FC3CD9B5-83BF-4A93-BEC1-A12C9E519C83}" sibTransId="{A79B47DB-5F93-4B62-AF49-ABADF8EF8657}"/>
    <dgm:cxn modelId="{71630AC1-DD3A-459A-995A-D3861327A2D2}" srcId="{404C07A9-EC91-456B-B61D-B1A5B7C1672B}" destId="{A08FBC07-ED63-4E8B-B84F-876569FF2A6D}" srcOrd="4" destOrd="0" parTransId="{A72446CD-54A8-4CC8-94A5-3664AA5C9351}" sibTransId="{07BD9E65-3B6C-4C74-83A5-6D7611BF345B}"/>
    <dgm:cxn modelId="{911CCAD7-20A5-4C9E-B0BE-1A6028C95012}" type="presOf" srcId="{404C07A9-EC91-456B-B61D-B1A5B7C1672B}" destId="{25EA3D5E-1C81-4495-96D4-5C11FD2B7EB9}" srcOrd="0" destOrd="0" presId="urn:microsoft.com/office/officeart/2005/8/layout/default"/>
    <dgm:cxn modelId="{4BC7A9C7-6441-4CE7-999E-F9C8E5F861DC}" srcId="{404C07A9-EC91-456B-B61D-B1A5B7C1672B}" destId="{982373AF-8735-4BBF-85C0-6E6621F19CDC}" srcOrd="2" destOrd="0" parTransId="{6053D9EF-CC5E-4F70-82A0-2AEA87466596}" sibTransId="{A60F446B-1337-48A8-BEBF-0F21242DAB4B}"/>
    <dgm:cxn modelId="{E4A52C18-3963-42E5-A9BD-FBCD57746252}" srcId="{404C07A9-EC91-456B-B61D-B1A5B7C1672B}" destId="{42B996DE-ED47-4C6C-B126-7514EA635AF4}" srcOrd="3" destOrd="0" parTransId="{F5ECED59-C494-4948-B86D-7160E807DE4D}" sibTransId="{0799B5B6-2233-4064-BF7C-0BE56726446D}"/>
    <dgm:cxn modelId="{E3142A24-578A-40CB-B801-61B163691955}" srcId="{404C07A9-EC91-456B-B61D-B1A5B7C1672B}" destId="{AB48F326-4511-4491-9E29-4982108CDDD8}" srcOrd="1" destOrd="0" parTransId="{1EDE2283-5CF0-4BC2-A48C-79178CE10A42}" sibTransId="{DAD78C1C-63F2-45D0-98DC-EF78307E0F1E}"/>
    <dgm:cxn modelId="{2AD68545-393D-41B5-9BF2-AF21760BAE93}" type="presOf" srcId="{982373AF-8735-4BBF-85C0-6E6621F19CDC}" destId="{79FB03DF-2FDF-4EBB-AC70-FC64959D92A6}" srcOrd="0" destOrd="0" presId="urn:microsoft.com/office/officeart/2005/8/layout/default"/>
    <dgm:cxn modelId="{FB337889-FAAA-4482-960C-BF075DBA2735}" type="presOf" srcId="{AB48F326-4511-4491-9E29-4982108CDDD8}" destId="{86FB0824-CE2F-4DE6-985E-DEA1B1D000F2}" srcOrd="0" destOrd="0" presId="urn:microsoft.com/office/officeart/2005/8/layout/default"/>
    <dgm:cxn modelId="{EA578568-0723-43AD-A218-03B47B6A9B7B}" type="presOf" srcId="{42B996DE-ED47-4C6C-B126-7514EA635AF4}" destId="{015FD73A-002A-4491-BDCB-06F298A756B1}" srcOrd="0" destOrd="0" presId="urn:microsoft.com/office/officeart/2005/8/layout/default"/>
    <dgm:cxn modelId="{2CAE2316-2C91-4224-80A4-6FFE8FDF2F02}" type="presOf" srcId="{A08FBC07-ED63-4E8B-B84F-876569FF2A6D}" destId="{38C46D7E-6216-48CF-A105-75EB285A96CC}" srcOrd="0" destOrd="0" presId="urn:microsoft.com/office/officeart/2005/8/layout/default"/>
    <dgm:cxn modelId="{8EE5BA72-63D2-4C1B-B7C4-3FA96BBE8112}" type="presOf" srcId="{7D1A4B38-0483-43E8-AD48-C17A11A37E31}" destId="{38C46D7E-6216-48CF-A105-75EB285A96CC}" srcOrd="0" destOrd="1" presId="urn:microsoft.com/office/officeart/2005/8/layout/default"/>
    <dgm:cxn modelId="{4BCC4C12-7065-495D-98D7-98C20653F866}" type="presParOf" srcId="{25EA3D5E-1C81-4495-96D4-5C11FD2B7EB9}" destId="{602A2AAF-A31C-4E71-8653-01CCBB3A9A1E}" srcOrd="0" destOrd="0" presId="urn:microsoft.com/office/officeart/2005/8/layout/default"/>
    <dgm:cxn modelId="{DDD48CAF-7948-4621-B231-A81F0839A1F4}" type="presParOf" srcId="{25EA3D5E-1C81-4495-96D4-5C11FD2B7EB9}" destId="{AD9AB99E-6E72-41E2-A02C-2871A20128AC}" srcOrd="1" destOrd="0" presId="urn:microsoft.com/office/officeart/2005/8/layout/default"/>
    <dgm:cxn modelId="{F75DD80D-9F6A-446E-9FF6-3A1C06515F95}" type="presParOf" srcId="{25EA3D5E-1C81-4495-96D4-5C11FD2B7EB9}" destId="{86FB0824-CE2F-4DE6-985E-DEA1B1D000F2}" srcOrd="2" destOrd="0" presId="urn:microsoft.com/office/officeart/2005/8/layout/default"/>
    <dgm:cxn modelId="{BAF7433C-A251-4F8E-BD7C-B2A8D0105194}" type="presParOf" srcId="{25EA3D5E-1C81-4495-96D4-5C11FD2B7EB9}" destId="{9B02F07B-8458-4F65-A5A3-D9A2DA37CD46}" srcOrd="3" destOrd="0" presId="urn:microsoft.com/office/officeart/2005/8/layout/default"/>
    <dgm:cxn modelId="{D6660307-6116-4D8B-8165-CA62A280020D}" type="presParOf" srcId="{25EA3D5E-1C81-4495-96D4-5C11FD2B7EB9}" destId="{79FB03DF-2FDF-4EBB-AC70-FC64959D92A6}" srcOrd="4" destOrd="0" presId="urn:microsoft.com/office/officeart/2005/8/layout/default"/>
    <dgm:cxn modelId="{B4C55941-FAA0-4CCA-908D-1F958B6A69E1}" type="presParOf" srcId="{25EA3D5E-1C81-4495-96D4-5C11FD2B7EB9}" destId="{A211A03D-33B7-46A1-90A2-49590E0DB665}" srcOrd="5" destOrd="0" presId="urn:microsoft.com/office/officeart/2005/8/layout/default"/>
    <dgm:cxn modelId="{11ACC5BA-BFEB-4404-833A-853E6EABE3B2}" type="presParOf" srcId="{25EA3D5E-1C81-4495-96D4-5C11FD2B7EB9}" destId="{015FD73A-002A-4491-BDCB-06F298A756B1}" srcOrd="6" destOrd="0" presId="urn:microsoft.com/office/officeart/2005/8/layout/default"/>
    <dgm:cxn modelId="{21AA2F11-17C5-441E-B682-E3A55BBC6914}" type="presParOf" srcId="{25EA3D5E-1C81-4495-96D4-5C11FD2B7EB9}" destId="{9131D07D-35B6-47E6-B163-D06FECC2A608}" srcOrd="7" destOrd="0" presId="urn:microsoft.com/office/officeart/2005/8/layout/default"/>
    <dgm:cxn modelId="{65FF1023-2917-43A9-8AA6-F1898E099714}" type="presParOf" srcId="{25EA3D5E-1C81-4495-96D4-5C11FD2B7EB9}" destId="{38C46D7E-6216-48CF-A105-75EB285A96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3AA27-6FB9-4304-B533-3F0A8A3BFFC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EEEE0B-5865-42EA-8AC9-B618A502A8FA}">
      <dgm:prSet/>
      <dgm:spPr/>
      <dgm:t>
        <a:bodyPr/>
        <a:lstStyle/>
        <a:p>
          <a:r>
            <a:rPr lang="en-US"/>
            <a:t>August 4				</a:t>
          </a:r>
        </a:p>
      </dgm:t>
    </dgm:pt>
    <dgm:pt modelId="{35285A1F-63D8-4AD4-9254-92B3A67FC5E0}" type="parTrans" cxnId="{B0C11CE9-D415-4076-BBD4-E663485C9D2D}">
      <dgm:prSet/>
      <dgm:spPr/>
      <dgm:t>
        <a:bodyPr/>
        <a:lstStyle/>
        <a:p>
          <a:endParaRPr lang="en-US"/>
        </a:p>
      </dgm:t>
    </dgm:pt>
    <dgm:pt modelId="{01683ED7-A043-4396-A7DA-D5770F45D5A3}" type="sibTrans" cxnId="{B0C11CE9-D415-4076-BBD4-E663485C9D2D}">
      <dgm:prSet/>
      <dgm:spPr/>
      <dgm:t>
        <a:bodyPr/>
        <a:lstStyle/>
        <a:p>
          <a:endParaRPr lang="en-US"/>
        </a:p>
      </dgm:t>
    </dgm:pt>
    <dgm:pt modelId="{A25E1A5F-3995-407B-A0B7-8508C6D91207}">
      <dgm:prSet/>
      <dgm:spPr/>
      <dgm:t>
        <a:bodyPr/>
        <a:lstStyle/>
        <a:p>
          <a:r>
            <a:rPr lang="en-US"/>
            <a:t>October 13</a:t>
          </a:r>
        </a:p>
      </dgm:t>
    </dgm:pt>
    <dgm:pt modelId="{30BEAD66-8682-4F03-B417-319DAA629C44}" type="parTrans" cxnId="{A75102EE-681E-46F2-AC9D-505A17EE9383}">
      <dgm:prSet/>
      <dgm:spPr/>
      <dgm:t>
        <a:bodyPr/>
        <a:lstStyle/>
        <a:p>
          <a:endParaRPr lang="en-US"/>
        </a:p>
      </dgm:t>
    </dgm:pt>
    <dgm:pt modelId="{9FA702B3-7056-4D4B-A3DE-D520E8EF6268}" type="sibTrans" cxnId="{A75102EE-681E-46F2-AC9D-505A17EE9383}">
      <dgm:prSet/>
      <dgm:spPr/>
      <dgm:t>
        <a:bodyPr/>
        <a:lstStyle/>
        <a:p>
          <a:endParaRPr lang="en-US"/>
        </a:p>
      </dgm:t>
    </dgm:pt>
    <dgm:pt modelId="{3FC24D5B-5E6F-4B81-80AE-74DF74EB1A00}">
      <dgm:prSet/>
      <dgm:spPr/>
      <dgm:t>
        <a:bodyPr/>
        <a:lstStyle/>
        <a:p>
          <a:r>
            <a:rPr lang="en-US"/>
            <a:t>December 8</a:t>
          </a:r>
        </a:p>
      </dgm:t>
    </dgm:pt>
    <dgm:pt modelId="{BE08C619-A037-4CB0-91BD-1249B3A213C6}" type="parTrans" cxnId="{8CAE071F-BA48-4B8B-9443-4C6A6D31B65C}">
      <dgm:prSet/>
      <dgm:spPr/>
      <dgm:t>
        <a:bodyPr/>
        <a:lstStyle/>
        <a:p>
          <a:endParaRPr lang="en-US"/>
        </a:p>
      </dgm:t>
    </dgm:pt>
    <dgm:pt modelId="{5D0E73D5-7F9C-4211-9D7E-5BC50C040709}" type="sibTrans" cxnId="{8CAE071F-BA48-4B8B-9443-4C6A6D31B65C}">
      <dgm:prSet/>
      <dgm:spPr/>
      <dgm:t>
        <a:bodyPr/>
        <a:lstStyle/>
        <a:p>
          <a:endParaRPr lang="en-US"/>
        </a:p>
      </dgm:t>
    </dgm:pt>
    <dgm:pt modelId="{AB4AA323-E9C2-41A7-8B5A-A1A84E9A9C2E}">
      <dgm:prSet/>
      <dgm:spPr/>
      <dgm:t>
        <a:bodyPr/>
        <a:lstStyle/>
        <a:p>
          <a:r>
            <a:rPr lang="en-US"/>
            <a:t>Will be held virtually until further notice.</a:t>
          </a:r>
        </a:p>
      </dgm:t>
    </dgm:pt>
    <dgm:pt modelId="{CC9BC42C-E362-4D31-9EE8-58D03F53D9F8}" type="parTrans" cxnId="{0DB5129A-5EB8-4B28-8810-CA3763CF4FD4}">
      <dgm:prSet/>
      <dgm:spPr/>
      <dgm:t>
        <a:bodyPr/>
        <a:lstStyle/>
        <a:p>
          <a:endParaRPr lang="en-US"/>
        </a:p>
      </dgm:t>
    </dgm:pt>
    <dgm:pt modelId="{803E7118-FCEC-4D7B-8F19-4C7A67427835}" type="sibTrans" cxnId="{0DB5129A-5EB8-4B28-8810-CA3763CF4FD4}">
      <dgm:prSet/>
      <dgm:spPr/>
      <dgm:t>
        <a:bodyPr/>
        <a:lstStyle/>
        <a:p>
          <a:endParaRPr lang="en-US"/>
        </a:p>
      </dgm:t>
    </dgm:pt>
    <dgm:pt modelId="{0C463923-8D55-43C3-9545-EDFD77AB1AA5}" type="pres">
      <dgm:prSet presAssocID="{BB23AA27-6FB9-4304-B533-3F0A8A3BFF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B88530-99BB-47B7-8AF5-D58CA720D88B}" type="pres">
      <dgm:prSet presAssocID="{B9EEEE0B-5865-42EA-8AC9-B618A502A8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58ECB-4F77-4C20-9E09-AE40B76274CD}" type="pres">
      <dgm:prSet presAssocID="{01683ED7-A043-4396-A7DA-D5770F45D5A3}" presName="spacer" presStyleCnt="0"/>
      <dgm:spPr/>
    </dgm:pt>
    <dgm:pt modelId="{8A63CE90-52C6-4432-A0BD-D3292CA632EC}" type="pres">
      <dgm:prSet presAssocID="{A25E1A5F-3995-407B-A0B7-8508C6D912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E501E-1B3A-47D0-81B4-1989D8B22BB6}" type="pres">
      <dgm:prSet presAssocID="{9FA702B3-7056-4D4B-A3DE-D520E8EF6268}" presName="spacer" presStyleCnt="0"/>
      <dgm:spPr/>
    </dgm:pt>
    <dgm:pt modelId="{F9000250-EEA9-4886-AF5F-2652C7C26C60}" type="pres">
      <dgm:prSet presAssocID="{3FC24D5B-5E6F-4B81-80AE-74DF74EB1A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8748E-F0A8-4E9F-B702-278E198E16AC}" type="pres">
      <dgm:prSet presAssocID="{5D0E73D5-7F9C-4211-9D7E-5BC50C040709}" presName="spacer" presStyleCnt="0"/>
      <dgm:spPr/>
    </dgm:pt>
    <dgm:pt modelId="{D235CE67-EB19-4D5D-AD2F-CBA375CEF0A7}" type="pres">
      <dgm:prSet presAssocID="{AB4AA323-E9C2-41A7-8B5A-A1A84E9A9C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5129A-5EB8-4B28-8810-CA3763CF4FD4}" srcId="{BB23AA27-6FB9-4304-B533-3F0A8A3BFFC0}" destId="{AB4AA323-E9C2-41A7-8B5A-A1A84E9A9C2E}" srcOrd="3" destOrd="0" parTransId="{CC9BC42C-E362-4D31-9EE8-58D03F53D9F8}" sibTransId="{803E7118-FCEC-4D7B-8F19-4C7A67427835}"/>
    <dgm:cxn modelId="{8CAE071F-BA48-4B8B-9443-4C6A6D31B65C}" srcId="{BB23AA27-6FB9-4304-B533-3F0A8A3BFFC0}" destId="{3FC24D5B-5E6F-4B81-80AE-74DF74EB1A00}" srcOrd="2" destOrd="0" parTransId="{BE08C619-A037-4CB0-91BD-1249B3A213C6}" sibTransId="{5D0E73D5-7F9C-4211-9D7E-5BC50C040709}"/>
    <dgm:cxn modelId="{07FE7E45-56C7-4AEE-A86B-348BA74DE5B6}" type="presOf" srcId="{AB4AA323-E9C2-41A7-8B5A-A1A84E9A9C2E}" destId="{D235CE67-EB19-4D5D-AD2F-CBA375CEF0A7}" srcOrd="0" destOrd="0" presId="urn:microsoft.com/office/officeart/2005/8/layout/vList2"/>
    <dgm:cxn modelId="{36AFEA17-DE3B-464F-9C27-3849A14BD7CA}" type="presOf" srcId="{3FC24D5B-5E6F-4B81-80AE-74DF74EB1A00}" destId="{F9000250-EEA9-4886-AF5F-2652C7C26C60}" srcOrd="0" destOrd="0" presId="urn:microsoft.com/office/officeart/2005/8/layout/vList2"/>
    <dgm:cxn modelId="{CE5079DE-F39C-414B-AE18-A3EA261D14FD}" type="presOf" srcId="{B9EEEE0B-5865-42EA-8AC9-B618A502A8FA}" destId="{A7B88530-99BB-47B7-8AF5-D58CA720D88B}" srcOrd="0" destOrd="0" presId="urn:microsoft.com/office/officeart/2005/8/layout/vList2"/>
    <dgm:cxn modelId="{A75102EE-681E-46F2-AC9D-505A17EE9383}" srcId="{BB23AA27-6FB9-4304-B533-3F0A8A3BFFC0}" destId="{A25E1A5F-3995-407B-A0B7-8508C6D91207}" srcOrd="1" destOrd="0" parTransId="{30BEAD66-8682-4F03-B417-319DAA629C44}" sibTransId="{9FA702B3-7056-4D4B-A3DE-D520E8EF6268}"/>
    <dgm:cxn modelId="{9880E2FC-706E-47AD-9A8F-73A3C56F0175}" type="presOf" srcId="{A25E1A5F-3995-407B-A0B7-8508C6D91207}" destId="{8A63CE90-52C6-4432-A0BD-D3292CA632EC}" srcOrd="0" destOrd="0" presId="urn:microsoft.com/office/officeart/2005/8/layout/vList2"/>
    <dgm:cxn modelId="{25A027B4-51C3-4F0C-9A6C-363190B95199}" type="presOf" srcId="{BB23AA27-6FB9-4304-B533-3F0A8A3BFFC0}" destId="{0C463923-8D55-43C3-9545-EDFD77AB1AA5}" srcOrd="0" destOrd="0" presId="urn:microsoft.com/office/officeart/2005/8/layout/vList2"/>
    <dgm:cxn modelId="{B0C11CE9-D415-4076-BBD4-E663485C9D2D}" srcId="{BB23AA27-6FB9-4304-B533-3F0A8A3BFFC0}" destId="{B9EEEE0B-5865-42EA-8AC9-B618A502A8FA}" srcOrd="0" destOrd="0" parTransId="{35285A1F-63D8-4AD4-9254-92B3A67FC5E0}" sibTransId="{01683ED7-A043-4396-A7DA-D5770F45D5A3}"/>
    <dgm:cxn modelId="{8297E223-5308-4C61-AB65-B6EAA933203A}" type="presParOf" srcId="{0C463923-8D55-43C3-9545-EDFD77AB1AA5}" destId="{A7B88530-99BB-47B7-8AF5-D58CA720D88B}" srcOrd="0" destOrd="0" presId="urn:microsoft.com/office/officeart/2005/8/layout/vList2"/>
    <dgm:cxn modelId="{6596C5BB-FC83-4143-A570-E16539DDC351}" type="presParOf" srcId="{0C463923-8D55-43C3-9545-EDFD77AB1AA5}" destId="{62D58ECB-4F77-4C20-9E09-AE40B76274CD}" srcOrd="1" destOrd="0" presId="urn:microsoft.com/office/officeart/2005/8/layout/vList2"/>
    <dgm:cxn modelId="{4EE3C2ED-4412-461C-B321-D9F8DF615BEF}" type="presParOf" srcId="{0C463923-8D55-43C3-9545-EDFD77AB1AA5}" destId="{8A63CE90-52C6-4432-A0BD-D3292CA632EC}" srcOrd="2" destOrd="0" presId="urn:microsoft.com/office/officeart/2005/8/layout/vList2"/>
    <dgm:cxn modelId="{61B9C8D8-C1F7-491A-9AA4-F02CAD3774E1}" type="presParOf" srcId="{0C463923-8D55-43C3-9545-EDFD77AB1AA5}" destId="{BE3E501E-1B3A-47D0-81B4-1989D8B22BB6}" srcOrd="3" destOrd="0" presId="urn:microsoft.com/office/officeart/2005/8/layout/vList2"/>
    <dgm:cxn modelId="{380F3766-53F1-4F26-84D4-0D2B8212772A}" type="presParOf" srcId="{0C463923-8D55-43C3-9545-EDFD77AB1AA5}" destId="{F9000250-EEA9-4886-AF5F-2652C7C26C60}" srcOrd="4" destOrd="0" presId="urn:microsoft.com/office/officeart/2005/8/layout/vList2"/>
    <dgm:cxn modelId="{5B508E02-1EE9-4B87-881E-4AD561C383D1}" type="presParOf" srcId="{0C463923-8D55-43C3-9545-EDFD77AB1AA5}" destId="{D148748E-F0A8-4E9F-B702-278E198E16AC}" srcOrd="5" destOrd="0" presId="urn:microsoft.com/office/officeart/2005/8/layout/vList2"/>
    <dgm:cxn modelId="{886E2F2F-4626-49A9-9055-2CC5AD419A5A}" type="presParOf" srcId="{0C463923-8D55-43C3-9545-EDFD77AB1AA5}" destId="{D235CE67-EB19-4D5D-AD2F-CBA375CEF0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E9E15-856D-4EFC-86E5-91A19E70BF6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C97791D-8FC8-42AF-A680-F9C0EA96A5D1}">
      <dgm:prSet/>
      <dgm:spPr/>
      <dgm:t>
        <a:bodyPr/>
        <a:lstStyle/>
        <a:p>
          <a:r>
            <a:rPr lang="en-US"/>
            <a:t>Thoughts and Ideas</a:t>
          </a:r>
        </a:p>
      </dgm:t>
    </dgm:pt>
    <dgm:pt modelId="{9FA7ECFB-AF51-4F26-8DF8-640C55BE0B30}" type="parTrans" cxnId="{012ABEDA-70A1-498D-9524-9412D104181B}">
      <dgm:prSet/>
      <dgm:spPr/>
      <dgm:t>
        <a:bodyPr/>
        <a:lstStyle/>
        <a:p>
          <a:endParaRPr lang="en-US"/>
        </a:p>
      </dgm:t>
    </dgm:pt>
    <dgm:pt modelId="{A71B7FE2-B0CF-4A3C-AE7A-EE7AEA1E1170}" type="sibTrans" cxnId="{012ABEDA-70A1-498D-9524-9412D104181B}">
      <dgm:prSet/>
      <dgm:spPr/>
      <dgm:t>
        <a:bodyPr/>
        <a:lstStyle/>
        <a:p>
          <a:endParaRPr lang="en-US"/>
        </a:p>
      </dgm:t>
    </dgm:pt>
    <dgm:pt modelId="{0803822D-1EEE-45B4-AECC-FFBD5F01CC02}">
      <dgm:prSet/>
      <dgm:spPr/>
      <dgm:t>
        <a:bodyPr/>
        <a:lstStyle/>
        <a:p>
          <a:r>
            <a:rPr lang="en-US"/>
            <a:t>Please use this space to offer any suggestions or ideas that you wish your perinatal center provided. </a:t>
          </a:r>
        </a:p>
      </dgm:t>
    </dgm:pt>
    <dgm:pt modelId="{B1140890-A3F5-4394-A99C-3B8A3B919AD0}" type="parTrans" cxnId="{CC4619EC-4568-44E6-BDFF-5FCDB6E5BF70}">
      <dgm:prSet/>
      <dgm:spPr/>
      <dgm:t>
        <a:bodyPr/>
        <a:lstStyle/>
        <a:p>
          <a:endParaRPr lang="en-US"/>
        </a:p>
      </dgm:t>
    </dgm:pt>
    <dgm:pt modelId="{0C521301-9278-4DC0-8707-AFB8C8E3B0F0}" type="sibTrans" cxnId="{CC4619EC-4568-44E6-BDFF-5FCDB6E5BF70}">
      <dgm:prSet/>
      <dgm:spPr/>
      <dgm:t>
        <a:bodyPr/>
        <a:lstStyle/>
        <a:p>
          <a:endParaRPr lang="en-US"/>
        </a:p>
      </dgm:t>
    </dgm:pt>
    <dgm:pt modelId="{855E1784-0580-49C8-90FF-9DD3C2B87A73}" type="pres">
      <dgm:prSet presAssocID="{6DBE9E15-856D-4EFC-86E5-91A19E70BF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72CC7-C98D-44FF-B803-F463FD345753}" type="pres">
      <dgm:prSet presAssocID="{6DBE9E15-856D-4EFC-86E5-91A19E70BF68}" presName="dummyMaxCanvas" presStyleCnt="0">
        <dgm:presLayoutVars/>
      </dgm:prSet>
      <dgm:spPr/>
    </dgm:pt>
    <dgm:pt modelId="{DD05EA7F-D90B-4F73-AFE2-BE00F34748EC}" type="pres">
      <dgm:prSet presAssocID="{6DBE9E15-856D-4EFC-86E5-91A19E70BF6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BCEE9-CF02-431E-91FF-EF75F169BCA4}" type="pres">
      <dgm:prSet presAssocID="{6DBE9E15-856D-4EFC-86E5-91A19E70BF6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2C456-FCA3-49DF-BEAE-55B51818E2D1}" type="pres">
      <dgm:prSet presAssocID="{6DBE9E15-856D-4EFC-86E5-91A19E70BF6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4B33F-F1F7-4C5B-83DF-4841986910A3}" type="pres">
      <dgm:prSet presAssocID="{6DBE9E15-856D-4EFC-86E5-91A19E70BF6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A68B6-BDF0-4BE6-9E3B-7BA379BF1937}" type="pres">
      <dgm:prSet presAssocID="{6DBE9E15-856D-4EFC-86E5-91A19E70BF6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130CD-4167-4417-8AD9-A3F567FA95FD}" type="presOf" srcId="{5C97791D-8FC8-42AF-A680-F9C0EA96A5D1}" destId="{DD05EA7F-D90B-4F73-AFE2-BE00F34748EC}" srcOrd="0" destOrd="0" presId="urn:microsoft.com/office/officeart/2005/8/layout/vProcess5"/>
    <dgm:cxn modelId="{9D7CF052-02BF-4576-A37D-97D9EF277D3D}" type="presOf" srcId="{A71B7FE2-B0CF-4A3C-AE7A-EE7AEA1E1170}" destId="{91F2C456-FCA3-49DF-BEAE-55B51818E2D1}" srcOrd="0" destOrd="0" presId="urn:microsoft.com/office/officeart/2005/8/layout/vProcess5"/>
    <dgm:cxn modelId="{012ABEDA-70A1-498D-9524-9412D104181B}" srcId="{6DBE9E15-856D-4EFC-86E5-91A19E70BF68}" destId="{5C97791D-8FC8-42AF-A680-F9C0EA96A5D1}" srcOrd="0" destOrd="0" parTransId="{9FA7ECFB-AF51-4F26-8DF8-640C55BE0B30}" sibTransId="{A71B7FE2-B0CF-4A3C-AE7A-EE7AEA1E1170}"/>
    <dgm:cxn modelId="{767FAE8C-691C-468A-8239-AC4E33040B75}" type="presOf" srcId="{5C97791D-8FC8-42AF-A680-F9C0EA96A5D1}" destId="{CCF4B33F-F1F7-4C5B-83DF-4841986910A3}" srcOrd="1" destOrd="0" presId="urn:microsoft.com/office/officeart/2005/8/layout/vProcess5"/>
    <dgm:cxn modelId="{5FA2BE29-206E-40DB-AB34-B44EC780C216}" type="presOf" srcId="{0803822D-1EEE-45B4-AECC-FFBD5F01CC02}" destId="{8B6BCEE9-CF02-431E-91FF-EF75F169BCA4}" srcOrd="0" destOrd="0" presId="urn:microsoft.com/office/officeart/2005/8/layout/vProcess5"/>
    <dgm:cxn modelId="{CC4619EC-4568-44E6-BDFF-5FCDB6E5BF70}" srcId="{6DBE9E15-856D-4EFC-86E5-91A19E70BF68}" destId="{0803822D-1EEE-45B4-AECC-FFBD5F01CC02}" srcOrd="1" destOrd="0" parTransId="{B1140890-A3F5-4394-A99C-3B8A3B919AD0}" sibTransId="{0C521301-9278-4DC0-8707-AFB8C8E3B0F0}"/>
    <dgm:cxn modelId="{C053D49F-EED9-4A66-A01A-6BB215BB9BE9}" type="presOf" srcId="{6DBE9E15-856D-4EFC-86E5-91A19E70BF68}" destId="{855E1784-0580-49C8-90FF-9DD3C2B87A73}" srcOrd="0" destOrd="0" presId="urn:microsoft.com/office/officeart/2005/8/layout/vProcess5"/>
    <dgm:cxn modelId="{B8981D1E-F505-4320-8CCD-BF35DC3CBABE}" type="presOf" srcId="{0803822D-1EEE-45B4-AECC-FFBD5F01CC02}" destId="{A19A68B6-BDF0-4BE6-9E3B-7BA379BF1937}" srcOrd="1" destOrd="0" presId="urn:microsoft.com/office/officeart/2005/8/layout/vProcess5"/>
    <dgm:cxn modelId="{BB3A8525-7A0E-4730-867F-8F12D4862C46}" type="presParOf" srcId="{855E1784-0580-49C8-90FF-9DD3C2B87A73}" destId="{9B472CC7-C98D-44FF-B803-F463FD345753}" srcOrd="0" destOrd="0" presId="urn:microsoft.com/office/officeart/2005/8/layout/vProcess5"/>
    <dgm:cxn modelId="{563DD761-9C51-4DBF-8C7E-7EB05BEB6546}" type="presParOf" srcId="{855E1784-0580-49C8-90FF-9DD3C2B87A73}" destId="{DD05EA7F-D90B-4F73-AFE2-BE00F34748EC}" srcOrd="1" destOrd="0" presId="urn:microsoft.com/office/officeart/2005/8/layout/vProcess5"/>
    <dgm:cxn modelId="{5F102490-1F10-403A-99DB-B5F92756D335}" type="presParOf" srcId="{855E1784-0580-49C8-90FF-9DD3C2B87A73}" destId="{8B6BCEE9-CF02-431E-91FF-EF75F169BCA4}" srcOrd="2" destOrd="0" presId="urn:microsoft.com/office/officeart/2005/8/layout/vProcess5"/>
    <dgm:cxn modelId="{BB172238-C7EF-470C-B92F-EFAA41F34FF2}" type="presParOf" srcId="{855E1784-0580-49C8-90FF-9DD3C2B87A73}" destId="{91F2C456-FCA3-49DF-BEAE-55B51818E2D1}" srcOrd="3" destOrd="0" presId="urn:microsoft.com/office/officeart/2005/8/layout/vProcess5"/>
    <dgm:cxn modelId="{3316402A-5BD7-4492-8791-5733553469DF}" type="presParOf" srcId="{855E1784-0580-49C8-90FF-9DD3C2B87A73}" destId="{CCF4B33F-F1F7-4C5B-83DF-4841986910A3}" srcOrd="4" destOrd="0" presId="urn:microsoft.com/office/officeart/2005/8/layout/vProcess5"/>
    <dgm:cxn modelId="{F645E5F5-761B-4C7F-B674-1560C8980B2F}" type="presParOf" srcId="{855E1784-0580-49C8-90FF-9DD3C2B87A73}" destId="{A19A68B6-BDF0-4BE6-9E3B-7BA379BF193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2AAF-A31C-4E71-8653-01CCBB3A9A1E}">
      <dsp:nvSpPr>
        <dsp:cNvPr id="0" name=""/>
        <dsp:cNvSpPr/>
      </dsp:nvSpPr>
      <dsp:spPr>
        <a:xfrm>
          <a:off x="687920" y="243"/>
          <a:ext cx="2627475" cy="15764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Audience: People whose role includes facilitation of simulation for their local hospital/department. May already be in an educator/charge-type role, or simply looking to become a content expert!</a:t>
          </a:r>
        </a:p>
      </dsp:txBody>
      <dsp:txXfrm>
        <a:off x="687920" y="243"/>
        <a:ext cx="2627475" cy="1576485"/>
      </dsp:txXfrm>
    </dsp:sp>
    <dsp:sp modelId="{86FB0824-CE2F-4DE6-985E-DEA1B1D000F2}">
      <dsp:nvSpPr>
        <dsp:cNvPr id="0" name=""/>
        <dsp:cNvSpPr/>
      </dsp:nvSpPr>
      <dsp:spPr>
        <a:xfrm>
          <a:off x="3578143" y="243"/>
          <a:ext cx="2627475" cy="1576485"/>
        </a:xfrm>
        <a:prstGeom prst="rect">
          <a:avLst/>
        </a:prstGeom>
        <a:solidFill>
          <a:schemeClr val="accent2">
            <a:hueOff val="1183900"/>
            <a:satOff val="5245"/>
            <a:lumOff val="-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Time Commitment: ~4 hours for initial class, willingness to conduct simulations with local hospital</a:t>
          </a:r>
        </a:p>
      </dsp:txBody>
      <dsp:txXfrm>
        <a:off x="3578143" y="243"/>
        <a:ext cx="2627475" cy="1576485"/>
      </dsp:txXfrm>
    </dsp:sp>
    <dsp:sp modelId="{79FB03DF-2FDF-4EBB-AC70-FC64959D92A6}">
      <dsp:nvSpPr>
        <dsp:cNvPr id="0" name=""/>
        <dsp:cNvSpPr/>
      </dsp:nvSpPr>
      <dsp:spPr>
        <a:xfrm>
          <a:off x="6468366" y="243"/>
          <a:ext cx="2627475" cy="1576485"/>
        </a:xfrm>
        <a:prstGeom prst="rect">
          <a:avLst/>
        </a:prstGeom>
        <a:solidFill>
          <a:schemeClr val="accent2">
            <a:hueOff val="2367801"/>
            <a:satOff val="10491"/>
            <a:lumOff val="-3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Content includes developing effective simulations, specific objectives/education to emphasize on maternal hemorrhage/hypertensive crises and neonatal resuscitation/management, and debriefing techniques.</a:t>
          </a:r>
        </a:p>
      </dsp:txBody>
      <dsp:txXfrm>
        <a:off x="6468366" y="243"/>
        <a:ext cx="2627475" cy="1576485"/>
      </dsp:txXfrm>
    </dsp:sp>
    <dsp:sp modelId="{015FD73A-002A-4491-BDCB-06F298A756B1}">
      <dsp:nvSpPr>
        <dsp:cNvPr id="0" name=""/>
        <dsp:cNvSpPr/>
      </dsp:nvSpPr>
      <dsp:spPr>
        <a:xfrm>
          <a:off x="2133032" y="1839476"/>
          <a:ext cx="2627475" cy="1576485"/>
        </a:xfrm>
        <a:prstGeom prst="rect">
          <a:avLst/>
        </a:prstGeom>
        <a:solidFill>
          <a:schemeClr val="accent2">
            <a:hueOff val="3551701"/>
            <a:satOff val="15736"/>
            <a:lumOff val="-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Initial 4 hour class virtual, plus on-going support for local simulations (may be in person). Anticipating second “touch-base” virtual meeting approximately 6 months after class for feedback, lessons learned and support.</a:t>
          </a:r>
        </a:p>
      </dsp:txBody>
      <dsp:txXfrm>
        <a:off x="2133032" y="1839476"/>
        <a:ext cx="2627475" cy="1576485"/>
      </dsp:txXfrm>
    </dsp:sp>
    <dsp:sp modelId="{38C46D7E-6216-48CF-A105-75EB285A96CC}">
      <dsp:nvSpPr>
        <dsp:cNvPr id="0" name=""/>
        <dsp:cNvSpPr/>
      </dsp:nvSpPr>
      <dsp:spPr>
        <a:xfrm>
          <a:off x="5023255" y="1839476"/>
          <a:ext cx="2627475" cy="1576485"/>
        </a:xfrm>
        <a:prstGeom prst="rect">
          <a:avLst/>
        </a:prstGeom>
        <a:solidFill>
          <a:schemeClr val="accent2">
            <a:hueOff val="4735602"/>
            <a:satOff val="20982"/>
            <a:lumOff val="-68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Next  class scheduled for July 28</a:t>
          </a:r>
          <a:r>
            <a:rPr lang="en-US" sz="1300" kern="1200" baseline="30000"/>
            <a:t>th</a:t>
          </a:r>
          <a:r>
            <a:rPr lang="en-US" sz="1300" kern="1200"/>
            <a:t> 0830-1300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Sign up via website</a:t>
          </a:r>
        </a:p>
      </dsp:txBody>
      <dsp:txXfrm>
        <a:off x="5023255" y="1839476"/>
        <a:ext cx="2627475" cy="1576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88530-99BB-47B7-8AF5-D58CA720D88B}">
      <dsp:nvSpPr>
        <dsp:cNvPr id="0" name=""/>
        <dsp:cNvSpPr/>
      </dsp:nvSpPr>
      <dsp:spPr>
        <a:xfrm>
          <a:off x="0" y="73140"/>
          <a:ext cx="5606327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August 4				</a:t>
          </a:r>
        </a:p>
      </dsp:txBody>
      <dsp:txXfrm>
        <a:off x="56315" y="129455"/>
        <a:ext cx="5493697" cy="1040990"/>
      </dsp:txXfrm>
    </dsp:sp>
    <dsp:sp modelId="{8A63CE90-52C6-4432-A0BD-D3292CA632EC}">
      <dsp:nvSpPr>
        <dsp:cNvPr id="0" name=""/>
        <dsp:cNvSpPr/>
      </dsp:nvSpPr>
      <dsp:spPr>
        <a:xfrm>
          <a:off x="0" y="1310280"/>
          <a:ext cx="5606327" cy="1153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October 13</a:t>
          </a:r>
        </a:p>
      </dsp:txBody>
      <dsp:txXfrm>
        <a:off x="56315" y="1366595"/>
        <a:ext cx="5493697" cy="1040990"/>
      </dsp:txXfrm>
    </dsp:sp>
    <dsp:sp modelId="{F9000250-EEA9-4886-AF5F-2652C7C26C60}">
      <dsp:nvSpPr>
        <dsp:cNvPr id="0" name=""/>
        <dsp:cNvSpPr/>
      </dsp:nvSpPr>
      <dsp:spPr>
        <a:xfrm>
          <a:off x="0" y="2547420"/>
          <a:ext cx="5606327" cy="1153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December 8</a:t>
          </a:r>
        </a:p>
      </dsp:txBody>
      <dsp:txXfrm>
        <a:off x="56315" y="2603735"/>
        <a:ext cx="5493697" cy="1040990"/>
      </dsp:txXfrm>
    </dsp:sp>
    <dsp:sp modelId="{D235CE67-EB19-4D5D-AD2F-CBA375CEF0A7}">
      <dsp:nvSpPr>
        <dsp:cNvPr id="0" name=""/>
        <dsp:cNvSpPr/>
      </dsp:nvSpPr>
      <dsp:spPr>
        <a:xfrm>
          <a:off x="0" y="3784560"/>
          <a:ext cx="5606327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Will be held virtually until further notice.</a:t>
          </a:r>
        </a:p>
      </dsp:txBody>
      <dsp:txXfrm>
        <a:off x="56315" y="3840875"/>
        <a:ext cx="5493697" cy="104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5EA7F-D90B-4F73-AFE2-BE00F34748EC}">
      <dsp:nvSpPr>
        <dsp:cNvPr id="0" name=""/>
        <dsp:cNvSpPr/>
      </dsp:nvSpPr>
      <dsp:spPr>
        <a:xfrm>
          <a:off x="0" y="0"/>
          <a:ext cx="8316198" cy="1484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Thoughts and Ideas</a:t>
          </a:r>
        </a:p>
      </dsp:txBody>
      <dsp:txXfrm>
        <a:off x="43476" y="43476"/>
        <a:ext cx="6781974" cy="1397429"/>
      </dsp:txXfrm>
    </dsp:sp>
    <dsp:sp modelId="{8B6BCEE9-CF02-431E-91FF-EF75F169BCA4}">
      <dsp:nvSpPr>
        <dsp:cNvPr id="0" name=""/>
        <dsp:cNvSpPr/>
      </dsp:nvSpPr>
      <dsp:spPr>
        <a:xfrm>
          <a:off x="1467564" y="1814244"/>
          <a:ext cx="8316198" cy="1484381"/>
        </a:xfrm>
        <a:prstGeom prst="roundRect">
          <a:avLst>
            <a:gd name="adj" fmla="val 10000"/>
          </a:avLst>
        </a:prstGeom>
        <a:solidFill>
          <a:schemeClr val="accent5">
            <a:hueOff val="-9322120"/>
            <a:satOff val="25378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Please use this space to offer any suggestions or ideas that you wish your perinatal center provided. </a:t>
          </a:r>
        </a:p>
      </dsp:txBody>
      <dsp:txXfrm>
        <a:off x="1511040" y="1857720"/>
        <a:ext cx="5796833" cy="1397429"/>
      </dsp:txXfrm>
    </dsp:sp>
    <dsp:sp modelId="{91F2C456-FCA3-49DF-BEAE-55B51818E2D1}">
      <dsp:nvSpPr>
        <dsp:cNvPr id="0" name=""/>
        <dsp:cNvSpPr/>
      </dsp:nvSpPr>
      <dsp:spPr>
        <a:xfrm>
          <a:off x="7351350" y="1166888"/>
          <a:ext cx="964848" cy="9648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568441" y="1166888"/>
        <a:ext cx="530666" cy="726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4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8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5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8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0BCE10D-7AED-4F82-A99C-5BFFE3BE8D2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423BE8F-0143-41DF-B9F2-0F8313FB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0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inataloutreachil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inataloutreachil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periantal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ncipernata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perinata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nessa.m.Jenkins@osfhealthcar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Upcoming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North Central Illinois Perinatal Network</a:t>
            </a:r>
          </a:p>
        </p:txBody>
      </p:sp>
    </p:spTree>
    <p:extLst>
      <p:ext uri="{BB962C8B-B14F-4D97-AF65-F5344CB8AC3E}">
        <p14:creationId xmlns:p14="http://schemas.microsoft.com/office/powerpoint/2010/main" val="309935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Fundamentals of Fetal Monitoring</a:t>
            </a:r>
          </a:p>
          <a:p>
            <a:pPr lvl="1"/>
            <a:r>
              <a:rPr lang="en-US" dirty="0"/>
              <a:t>Replaces Updates in Fetal Monitoring</a:t>
            </a:r>
          </a:p>
          <a:p>
            <a:pPr lvl="1"/>
            <a:r>
              <a:rPr lang="en-US" dirty="0"/>
              <a:t>Taught by Perinatal Outreach Educators of Illinois</a:t>
            </a:r>
          </a:p>
          <a:p>
            <a:pPr lvl="1"/>
            <a:r>
              <a:rPr lang="en-US" dirty="0"/>
              <a:t>Maximum of 25 participants</a:t>
            </a:r>
          </a:p>
          <a:p>
            <a:pPr lvl="1"/>
            <a:r>
              <a:rPr lang="en-US" dirty="0"/>
              <a:t>Register at:  </a:t>
            </a:r>
            <a:r>
              <a:rPr lang="en-US" dirty="0">
                <a:hlinkClick r:id="rId2"/>
              </a:rPr>
              <a:t>www.perinataloutreachil.org</a:t>
            </a:r>
            <a:endParaRPr lang="en-US" dirty="0"/>
          </a:p>
          <a:p>
            <a:pPr lvl="1"/>
            <a:r>
              <a:rPr lang="en-US" dirty="0"/>
              <a:t>The attendee MUST register themselves!</a:t>
            </a:r>
          </a:p>
          <a:p>
            <a:pPr lvl="1"/>
            <a:r>
              <a:rPr lang="en-US" dirty="0"/>
              <a:t>2021 Date: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11  FULL		November 16			September 15			December 9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1520" lvl="4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18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62" y="774550"/>
            <a:ext cx="2696285" cy="5443369"/>
          </a:xfrm>
        </p:spPr>
        <p:txBody>
          <a:bodyPr>
            <a:normAutofit/>
          </a:bodyPr>
          <a:lstStyle/>
          <a:p>
            <a:r>
              <a:rPr lang="en-US" sz="3600"/>
              <a:t>AWHONN Changes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523" y="774551"/>
            <a:ext cx="6287476" cy="54433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Updating materials in 2022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Intermediate AWHONN </a:t>
            </a:r>
            <a:r>
              <a:rPr lang="en-US" dirty="0"/>
              <a:t>will be a combination of online learning and 1 day, in person  class for skills and didactic. There will be a 3-4 hour pre-learning requirement.  Allow for 12 hours of time.  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Advanced AWHONN </a:t>
            </a:r>
            <a:r>
              <a:rPr lang="en-US" dirty="0"/>
              <a:t>will remain a 1 day, 8 hour class.  Hopefully will continue with virtual offerings as well as in person.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New AWHONN Principles and Practices book in 2022!</a:t>
            </a:r>
          </a:p>
          <a:p>
            <a:pPr marL="2286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8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US" sz="3600"/>
              <a:t>Intermediate AWHONN Class Dates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August 2 &amp; 3			November 9 &amp; 10</a:t>
            </a:r>
          </a:p>
          <a:p>
            <a:r>
              <a:rPr lang="en-US" sz="2000">
                <a:solidFill>
                  <a:schemeClr val="tx2"/>
                </a:solidFill>
              </a:rPr>
              <a:t>September 15 &amp;16		December 15 &amp; 16</a:t>
            </a:r>
          </a:p>
          <a:p>
            <a:pPr marL="0" indent="0">
              <a:buNone/>
            </a:pPr>
            <a:endParaRPr lang="en-US" sz="2000">
              <a:solidFill>
                <a:schemeClr val="tx2"/>
              </a:solidFill>
            </a:endParaRPr>
          </a:p>
          <a:p>
            <a:endParaRPr lang="en-US" sz="2000">
              <a:solidFill>
                <a:schemeClr val="tx2"/>
              </a:solidFill>
            </a:endParaRPr>
          </a:p>
          <a:p>
            <a:r>
              <a:rPr lang="en-US" sz="2000">
                <a:solidFill>
                  <a:schemeClr val="tx2"/>
                </a:solidFill>
              </a:rPr>
              <a:t>All held in Peoria at the Wozniak Learning Academy (formerly White School)</a:t>
            </a:r>
          </a:p>
          <a:p>
            <a:endParaRPr lang="en-US" sz="2000">
              <a:solidFill>
                <a:schemeClr val="tx2"/>
              </a:solidFill>
            </a:endParaRPr>
          </a:p>
          <a:p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3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CC89735-EFB7-4EA7-BE4C-78310EF2A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AF2C4F-C608-4E39-89D5-710AA1D72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0D7520-FE6C-4F33-9C2E-9B026B9BF9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en-US" dirty="0"/>
              <a:t>Advanced AWHONN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8FD342-04ED-4216-88C5-F21784609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479368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69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US" sz="3600"/>
              <a:t>RNC Prep Classes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For review classes for the NCC certification exams in Inpatient OB, Maternal – Newborn and EFM, please refer to:</a:t>
            </a:r>
          </a:p>
          <a:p>
            <a:r>
              <a:rPr lang="en-US" sz="2000">
                <a:solidFill>
                  <a:schemeClr val="tx2"/>
                </a:solidFill>
                <a:hlinkClick r:id="rId2"/>
              </a:rPr>
              <a:t>www.perinataloutreachil.org</a:t>
            </a:r>
            <a:endParaRPr lang="en-US" sz="2000">
              <a:solidFill>
                <a:schemeClr val="tx2"/>
              </a:solidFill>
            </a:endParaRPr>
          </a:p>
          <a:p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46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Needs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www.nciperinatal.com</a:t>
            </a:r>
          </a:p>
        </p:txBody>
      </p:sp>
    </p:spTree>
    <p:extLst>
      <p:ext uri="{BB962C8B-B14F-4D97-AF65-F5344CB8AC3E}">
        <p14:creationId xmlns:p14="http://schemas.microsoft.com/office/powerpoint/2010/main" val="215167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62" y="774550"/>
            <a:ext cx="2696285" cy="544336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Educational Needs Assessment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Please complete by </a:t>
            </a:r>
            <a:br>
              <a:rPr lang="en-US" sz="2000" dirty="0"/>
            </a:br>
            <a:r>
              <a:rPr lang="en-US" sz="2000" dirty="0"/>
              <a:t>August 30, 2021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Access at </a:t>
            </a:r>
            <a:r>
              <a:rPr lang="en-US" sz="2400" dirty="0">
                <a:hlinkClick r:id="rId2"/>
              </a:rPr>
              <a:t>www.nciperiantal.com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523" y="774551"/>
            <a:ext cx="6287476" cy="54433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B26F6D-B4AA-40F6-B1A1-24C117C5A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22036"/>
              </p:ext>
            </p:extLst>
          </p:nvPr>
        </p:nvGraphicFramePr>
        <p:xfrm>
          <a:off x="4377790" y="1994224"/>
          <a:ext cx="5937250" cy="782828"/>
        </p:xfrm>
        <a:graphic>
          <a:graphicData uri="http://schemas.openxmlformats.org/drawingml/2006/table">
            <a:tbl>
              <a:tblPr firstRow="1" firstCol="1" bandRow="1"/>
              <a:tblGrid>
                <a:gridCol w="1978660">
                  <a:extLst>
                    <a:ext uri="{9D8B030D-6E8A-4147-A177-3AD203B41FA5}">
                      <a16:colId xmlns:a16="http://schemas.microsoft.com/office/drawing/2014/main" val="399036032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913540836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8247482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Demographics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30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of Facility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      II         II+     III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453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Educator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701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in Nursing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506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40D2EA-CEBE-4B8D-B616-C12E7690C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38966"/>
              </p:ext>
            </p:extLst>
          </p:nvPr>
        </p:nvGraphicFramePr>
        <p:xfrm>
          <a:off x="4377790" y="2897739"/>
          <a:ext cx="5937250" cy="195707"/>
        </p:xfrm>
        <a:graphic>
          <a:graphicData uri="http://schemas.openxmlformats.org/drawingml/2006/table">
            <a:tbl>
              <a:tblPr firstRow="1" firstCol="1" bandRow="1"/>
              <a:tblGrid>
                <a:gridCol w="5937250">
                  <a:extLst>
                    <a:ext uri="{9D8B030D-6E8A-4147-A177-3AD203B41FA5}">
                      <a16:colId xmlns:a16="http://schemas.microsoft.com/office/drawing/2014/main" val="1998941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Content/Offerings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930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A6BFEA-501A-46B0-A4C2-45E7BD411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53513"/>
              </p:ext>
            </p:extLst>
          </p:nvPr>
        </p:nvGraphicFramePr>
        <p:xfrm>
          <a:off x="4377790" y="3169956"/>
          <a:ext cx="5213350" cy="3718433"/>
        </p:xfrm>
        <a:graphic>
          <a:graphicData uri="http://schemas.openxmlformats.org/drawingml/2006/table">
            <a:tbl>
              <a:tblPr firstRow="1" firstCol="1" bandRow="1"/>
              <a:tblGrid>
                <a:gridCol w="1504950">
                  <a:extLst>
                    <a:ext uri="{9D8B030D-6E8A-4147-A177-3AD203B41FA5}">
                      <a16:colId xmlns:a16="http://schemas.microsoft.com/office/drawing/2014/main" val="3869385535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110372725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99669777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591310319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681396895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43206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69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Updates in Newborn Care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403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II Cliff Notes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943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Fundamentals of Fetal Monitoring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854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Intermediate AWHONN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539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AWHONN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60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EFM Strip Review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124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Newborn Simulations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594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 Simulations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928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Quality Council Meetings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80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 the Trainer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78664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7649F58-848F-4978-B6BA-139423044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790" y="-2"/>
            <a:ext cx="722280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Needs Assessment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NCIPN ~ 2021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effort to serve the educational needs of the NCIPN most effectively and efficiently, we ask that you complete this education needs assessment by August 30, 2021.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thinking of the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each of the following classes, please rate each offering on a scale of 1-5. 1 = Completely dissatisfied, 2= Moderately dissatisfied, 3 = Neutral, 4 = Satisfied, 5 = Completely Satisfied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chosen a 2 or less, please offer feedback with thoughts of ways to improve below: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3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4394-A88E-43EF-B2D7-6F5F0868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Needs Assessment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F57501-5DC7-478E-B044-01A47F5F9B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2919" y="2011363"/>
            <a:ext cx="4612094" cy="42068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D8F8AC-CB8C-4288-BC6F-B0EE0A4108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0938" y="2011363"/>
            <a:ext cx="4754562" cy="40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1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D229A-BC17-4D90-8434-A702A677F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A5555-58D9-463F-9A52-99F8651FD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4585560"/>
            <a:ext cx="12188952" cy="1645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3EE7A-9E0A-4D37-A08F-86BDE454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674398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www.ncipernatal.com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Please offer suggestions and 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FDCC0E-F876-4B36-9E84-7A6EE82A0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06153"/>
              </p:ext>
            </p:extLst>
          </p:nvPr>
        </p:nvGraphicFramePr>
        <p:xfrm>
          <a:off x="1203325" y="643467"/>
          <a:ext cx="9783763" cy="32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745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Needs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will be posted on </a:t>
            </a:r>
            <a:r>
              <a:rPr lang="en-US" dirty="0" smtClean="0">
                <a:hlinkClick r:id="rId2"/>
              </a:rPr>
              <a:t>www.nciperinatal.com</a:t>
            </a:r>
            <a:endParaRPr lang="en-US" dirty="0" smtClean="0"/>
          </a:p>
          <a:p>
            <a:r>
              <a:rPr lang="en-US" dirty="0" smtClean="0"/>
              <a:t>An email will be sent to with further instructions on how to complete and return to us.</a:t>
            </a:r>
          </a:p>
          <a:p>
            <a:r>
              <a:rPr lang="en-US" dirty="0" smtClean="0"/>
              <a:t>Please have done </a:t>
            </a:r>
            <a:r>
              <a:rPr lang="en-US" smtClean="0"/>
              <a:t>by August 30,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6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in </a:t>
            </a:r>
            <a:r>
              <a:rPr lang="en-US" dirty="0" err="1"/>
              <a:t>NeONATAL</a:t>
            </a:r>
            <a:r>
              <a:rPr lang="en-US" dirty="0"/>
              <a:t>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Audience: RNs who provide care to newborns (nursery/Level 2, LDRP, postpartum), new graduates through senior staff. Helpful to already have NRP. Respiratory therapists, providers always welcome!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Time commitment: ~ 8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Content covers fetal to newborn transition, respiratory disorders and care, hemodynamic instability, stabilization of premature infants (&lt;32 weeks), opioid exposed newborns, sepsis and antibiotic stewardship, newborn “red flags”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Didactic presentations and hands on simulations/skills stations- PREFER to come to local facility in order to simulate “in situ”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schedule, please reach out to Janessa Jenkins (</a:t>
            </a:r>
            <a:r>
              <a:rPr lang="en-US" dirty="0">
                <a:hlinkClick r:id="rId2"/>
              </a:rPr>
              <a:t>Janessa.m.Jenkins@osfhealthcare.org</a:t>
            </a:r>
            <a:r>
              <a:rPr lang="en-US" dirty="0"/>
              <a:t>) or schedule via new website- will be listed as date and time “TBD”, make a request and I will reach out to schedule.</a:t>
            </a:r>
          </a:p>
        </p:txBody>
      </p:sp>
    </p:spTree>
    <p:extLst>
      <p:ext uri="{BB962C8B-B14F-4D97-AF65-F5344CB8AC3E}">
        <p14:creationId xmlns:p14="http://schemas.microsoft.com/office/powerpoint/2010/main" val="321273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Schedule Via Website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62" y="2011363"/>
            <a:ext cx="7478888" cy="4206875"/>
          </a:xfrm>
        </p:spPr>
      </p:pic>
    </p:spTree>
    <p:extLst>
      <p:ext uri="{BB962C8B-B14F-4D97-AF65-F5344CB8AC3E}">
        <p14:creationId xmlns:p14="http://schemas.microsoft.com/office/powerpoint/2010/main" val="56036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Cliff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Audience: RNs caring for newborns in nursery/Level 2 setting. Respiratory therapists and providers always welcome!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Time commitment: ~2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Content covers issues in the management of infants requiring Level 2 care: brief overview of respiratory conditions, use of respiratory modalities, </a:t>
            </a:r>
            <a:r>
              <a:rPr lang="en-US" dirty="0" err="1"/>
              <a:t>isolette</a:t>
            </a:r>
            <a:r>
              <a:rPr lang="en-US" dirty="0"/>
              <a:t> use, fluid management/feeding progression and techniques, septic evaluations and antibiotic stewardship, development of the late preterm infant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be presented virtually or in person. If in person, can include hands-on respiratory stabilization skills.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Schedule as per Updates in Newborn Care.</a:t>
            </a:r>
          </a:p>
        </p:txBody>
      </p:sp>
    </p:spTree>
    <p:extLst>
      <p:ext uri="{BB962C8B-B14F-4D97-AF65-F5344CB8AC3E}">
        <p14:creationId xmlns:p14="http://schemas.microsoft.com/office/powerpoint/2010/main" val="33927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Schedule Via Website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62" y="2011363"/>
            <a:ext cx="7478888" cy="4206875"/>
          </a:xfrm>
        </p:spPr>
      </p:pic>
    </p:spTree>
    <p:extLst>
      <p:ext uri="{BB962C8B-B14F-4D97-AF65-F5344CB8AC3E}">
        <p14:creationId xmlns:p14="http://schemas.microsoft.com/office/powerpoint/2010/main" val="371550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Documents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62" y="2011363"/>
            <a:ext cx="7478888" cy="4206875"/>
          </a:xfrm>
        </p:spPr>
      </p:pic>
    </p:spTree>
    <p:extLst>
      <p:ext uri="{BB962C8B-B14F-4D97-AF65-F5344CB8AC3E}">
        <p14:creationId xmlns:p14="http://schemas.microsoft.com/office/powerpoint/2010/main" val="71937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UPCOMING CHANGES TO NRP with 8</a:t>
            </a:r>
            <a:r>
              <a:rPr lang="en-US" baseline="30000" dirty="0"/>
              <a:t>th</a:t>
            </a:r>
            <a:r>
              <a:rPr lang="en-US" dirty="0"/>
              <a:t> edition!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isn’t changing- the algorithm! No significant changes to the care itself.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begin using 8</a:t>
            </a:r>
            <a:r>
              <a:rPr lang="en-US" baseline="30000" dirty="0"/>
              <a:t>th</a:t>
            </a:r>
            <a:r>
              <a:rPr lang="en-US" dirty="0"/>
              <a:t> edition in June, required to switch to 8</a:t>
            </a:r>
            <a:r>
              <a:rPr lang="en-US" baseline="30000" dirty="0"/>
              <a:t>th</a:t>
            </a:r>
            <a:r>
              <a:rPr lang="en-US" dirty="0"/>
              <a:t> edition as of 1/1/22.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TWO TRACKS- NRP Essentials and NRP Advanced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All labor/delivery/nursery </a:t>
            </a:r>
            <a:r>
              <a:rPr lang="en-US" dirty="0" err="1"/>
              <a:t>etc</a:t>
            </a:r>
            <a:r>
              <a:rPr lang="en-US" dirty="0"/>
              <a:t> staff will need NRP Advanced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NRP Essentials for locations where deliveries occur infrequently (ED, EMS,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RQI Component- frequent practice with PPV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Still recommending whole team practice (“</a:t>
            </a:r>
            <a:r>
              <a:rPr lang="en-US" dirty="0" err="1"/>
              <a:t>megacode</a:t>
            </a:r>
            <a:r>
              <a:rPr lang="en-US" dirty="0"/>
              <a:t>”) every 2 years to continue competencies with other skills, teamwork, communication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 am happy to partner with local NRP instructors to assist in hands-on sessions for staff or mentoring for new NRP instructors.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Please reach out via email with your institution’s particular need.</a:t>
            </a:r>
          </a:p>
        </p:txBody>
      </p:sp>
    </p:spTree>
    <p:extLst>
      <p:ext uri="{BB962C8B-B14F-4D97-AF65-F5344CB8AC3E}">
        <p14:creationId xmlns:p14="http://schemas.microsoft.com/office/powerpoint/2010/main" val="236510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POEI Newborn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CLASS IS CURRENTLY IN DEVELOPMENT, anticipating Summer 2021 roll-out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Audience anticipated to be RNs new to caring for newborns outside of NICUs ( first 2 weeks to 12 months)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Time commitment anticipated to ~8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Class content will focus on a system-based assessment of the newborn, and include integrative case studies to assist in synthesizing information.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Content will be presented virtually 3-4 times yearly at the state level, with flexibility for local educators to offer it more frequently if needed.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Watch for more information to come!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0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Train the Trainer (T3)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91B9C0-D749-420A-BFC1-BA7A19D8D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991725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489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8D1EA2CBA54469BCB12ECF77490A2" ma:contentTypeVersion="2" ma:contentTypeDescription="Create a new document." ma:contentTypeScope="" ma:versionID="0989a7857c204fcf5c56be698da5cbc8">
  <xsd:schema xmlns:xsd="http://www.w3.org/2001/XMLSchema" xmlns:xs="http://www.w3.org/2001/XMLSchema" xmlns:p="http://schemas.microsoft.com/office/2006/metadata/properties" xmlns:ns3="ed45c06a-14d5-4ea1-8fa4-ea003047821f" targetNamespace="http://schemas.microsoft.com/office/2006/metadata/properties" ma:root="true" ma:fieldsID="f018bfee8f07815e57400773173877d6" ns3:_="">
    <xsd:import namespace="ed45c06a-14d5-4ea1-8fa4-ea00304782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5c06a-14d5-4ea1-8fa4-ea0030478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6416A3-DF42-43F6-BA16-7F87F2D68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5c06a-14d5-4ea1-8fa4-ea00304782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137F1D-5E4C-4F25-9ED9-C4A2927DB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929518-5511-446F-BF35-C9DD63472F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d45c06a-14d5-4ea1-8fa4-ea003047821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</TotalTime>
  <Words>995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Verdana</vt:lpstr>
      <vt:lpstr>Wingdings</vt:lpstr>
      <vt:lpstr>Banded</vt:lpstr>
      <vt:lpstr>Upcoming Education</vt:lpstr>
      <vt:lpstr>Updates in NeONATAL Care</vt:lpstr>
      <vt:lpstr>How to Schedule Via Website</vt:lpstr>
      <vt:lpstr>Level II Cliff Notes</vt:lpstr>
      <vt:lpstr>How To Schedule Via Website</vt:lpstr>
      <vt:lpstr>Course Documents</vt:lpstr>
      <vt:lpstr>nrp</vt:lpstr>
      <vt:lpstr>POEI Newborn Assessment</vt:lpstr>
      <vt:lpstr>Train the Trainer (T3)</vt:lpstr>
      <vt:lpstr>Fetal Monitoring</vt:lpstr>
      <vt:lpstr>AWHONN Changes </vt:lpstr>
      <vt:lpstr>Intermediate AWHONN Class Dates</vt:lpstr>
      <vt:lpstr>Advanced AWHONN</vt:lpstr>
      <vt:lpstr>RNC Prep Classes</vt:lpstr>
      <vt:lpstr>Education Needs Assessment</vt:lpstr>
      <vt:lpstr>Educational Needs Assessment    Please complete by  August 30, 2021    Access at www.nciperiantal.com </vt:lpstr>
      <vt:lpstr>Educational Needs Assessment</vt:lpstr>
      <vt:lpstr>www.ncipernatal.com Please offer suggestions and feedback</vt:lpstr>
      <vt:lpstr>Educational Needs Assessment</vt:lpstr>
    </vt:vector>
  </TitlesOfParts>
  <Company>OSF Healthcare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Education</dc:title>
  <dc:creator>Jenkins, Janessa</dc:creator>
  <cp:lastModifiedBy>Swain, Carolyn S.</cp:lastModifiedBy>
  <cp:revision>15</cp:revision>
  <dcterms:created xsi:type="dcterms:W3CDTF">2021-04-20T18:34:38Z</dcterms:created>
  <dcterms:modified xsi:type="dcterms:W3CDTF">2021-07-14T17:51:41Z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0x0101001A88D1EA2CBA54469BCB12ECF77490A2</vt:lpwstr>
  </property>
</Properties>
</file>