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22"/>
  </p:notesMasterIdLst>
  <p:sldIdLst>
    <p:sldId id="256" r:id="rId2"/>
    <p:sldId id="301" r:id="rId3"/>
    <p:sldId id="302" r:id="rId4"/>
    <p:sldId id="305" r:id="rId5"/>
    <p:sldId id="304" r:id="rId6"/>
    <p:sldId id="303" r:id="rId7"/>
    <p:sldId id="306" r:id="rId8"/>
    <p:sldId id="307" r:id="rId9"/>
    <p:sldId id="308" r:id="rId10"/>
    <p:sldId id="309" r:id="rId11"/>
    <p:sldId id="321" r:id="rId12"/>
    <p:sldId id="311" r:id="rId13"/>
    <p:sldId id="314" r:id="rId14"/>
    <p:sldId id="315" r:id="rId15"/>
    <p:sldId id="317" r:id="rId16"/>
    <p:sldId id="316" r:id="rId17"/>
    <p:sldId id="318" r:id="rId18"/>
    <p:sldId id="320" r:id="rId19"/>
    <p:sldId id="322" r:id="rId20"/>
    <p:sldId id="26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wartz, Lesley" initials="SL" lastIdx="24" clrIdx="0">
    <p:extLst>
      <p:ext uri="{19B8F6BF-5375-455C-9EA6-DF929625EA0E}">
        <p15:presenceInfo xmlns:p15="http://schemas.microsoft.com/office/powerpoint/2012/main" userId="S-1-5-21-3305319392-3808807833-1907086840-127637" providerId="AD"/>
      </p:ext>
    </p:extLst>
  </p:cmAuthor>
  <p:cmAuthor id="2" name="Esquivel, Michelle" initials="EM" lastIdx="1" clrIdx="1">
    <p:extLst>
      <p:ext uri="{19B8F6BF-5375-455C-9EA6-DF929625EA0E}">
        <p15:presenceInfo xmlns:p15="http://schemas.microsoft.com/office/powerpoint/2012/main" userId="S-1-5-21-3305319392-3808807833-1907086840-3392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3A44A-D713-4548-9008-0FB1C54AD094}" v="156" dt="2022-02-22T20:55:44.7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horzBarState="maximized">
    <p:restoredLeft sz="33933" autoAdjust="0"/>
    <p:restoredTop sz="92430" autoAdjust="0"/>
  </p:normalViewPr>
  <p:slideViewPr>
    <p:cSldViewPr snapToGrid="0">
      <p:cViewPr varScale="1">
        <p:scale>
          <a:sx n="71" d="100"/>
          <a:sy n="71" d="100"/>
        </p:scale>
        <p:origin x="6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dean Burton" userId="e3c53a9565d21424" providerId="Windows Live" clId="Web-{5B33A44A-D713-4548-9008-0FB1C54AD094}"/>
    <pc:docChg chg="modSld">
      <pc:chgData name="Glendean Burton" userId="e3c53a9565d21424" providerId="Windows Live" clId="Web-{5B33A44A-D713-4548-9008-0FB1C54AD094}" dt="2022-02-22T20:55:44.790" v="153" actId="20577"/>
      <pc:docMkLst>
        <pc:docMk/>
      </pc:docMkLst>
      <pc:sldChg chg="modSp">
        <pc:chgData name="Glendean Burton" userId="e3c53a9565d21424" providerId="Windows Live" clId="Web-{5B33A44A-D713-4548-9008-0FB1C54AD094}" dt="2022-02-22T20:53:20.651" v="83" actId="20577"/>
        <pc:sldMkLst>
          <pc:docMk/>
          <pc:sldMk cId="1340220939" sldId="256"/>
        </pc:sldMkLst>
        <pc:spChg chg="mod">
          <ac:chgData name="Glendean Burton" userId="e3c53a9565d21424" providerId="Windows Live" clId="Web-{5B33A44A-D713-4548-9008-0FB1C54AD094}" dt="2022-02-22T20:53:20.651" v="83" actId="20577"/>
          <ac:spMkLst>
            <pc:docMk/>
            <pc:sldMk cId="1340220939" sldId="256"/>
            <ac:spMk id="2" creationId="{ABB003E3-5021-4ADE-A2E1-B5AF2FC378B2}"/>
          </ac:spMkLst>
        </pc:spChg>
      </pc:sldChg>
      <pc:sldChg chg="modSp">
        <pc:chgData name="Glendean Burton" userId="e3c53a9565d21424" providerId="Windows Live" clId="Web-{5B33A44A-D713-4548-9008-0FB1C54AD094}" dt="2022-02-22T20:55:44.790" v="153" actId="20577"/>
        <pc:sldMkLst>
          <pc:docMk/>
          <pc:sldMk cId="2154411646" sldId="302"/>
        </pc:sldMkLst>
        <pc:spChg chg="mod">
          <ac:chgData name="Glendean Burton" userId="e3c53a9565d21424" providerId="Windows Live" clId="Web-{5B33A44A-D713-4548-9008-0FB1C54AD094}" dt="2022-02-22T20:55:44.790" v="153" actId="20577"/>
          <ac:spMkLst>
            <pc:docMk/>
            <pc:sldMk cId="2154411646" sldId="302"/>
            <ac:spMk id="3" creationId="{D893304F-F111-4065-9609-DF16F369F31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D9B588-FB64-4871-BF6F-90672709DEF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4879DA3-8035-429F-A48B-5E70D6CF3921}">
      <dgm:prSet/>
      <dgm:spPr>
        <a:solidFill>
          <a:schemeClr val="accent2"/>
        </a:solidFill>
      </dgm:spPr>
      <dgm:t>
        <a:bodyPr/>
        <a:lstStyle/>
        <a:p>
          <a:r>
            <a:rPr lang="en-US" dirty="0"/>
            <a:t>What is home visiting?</a:t>
          </a:r>
        </a:p>
      </dgm:t>
    </dgm:pt>
    <dgm:pt modelId="{3657F683-8933-40D2-AAB1-7E69EB8FC84C}" type="parTrans" cxnId="{51541695-6EDA-4ED2-BA34-4F266B0EE173}">
      <dgm:prSet/>
      <dgm:spPr/>
      <dgm:t>
        <a:bodyPr/>
        <a:lstStyle/>
        <a:p>
          <a:endParaRPr lang="en-US"/>
        </a:p>
      </dgm:t>
    </dgm:pt>
    <dgm:pt modelId="{E7D1D7C3-5BE6-4C6A-9208-0E687DEDF4BF}" type="sibTrans" cxnId="{51541695-6EDA-4ED2-BA34-4F266B0EE173}">
      <dgm:prSet/>
      <dgm:spPr/>
      <dgm:t>
        <a:bodyPr/>
        <a:lstStyle/>
        <a:p>
          <a:endParaRPr lang="en-US"/>
        </a:p>
      </dgm:t>
    </dgm:pt>
    <dgm:pt modelId="{CC084199-7710-47CA-B1E5-59CDEC0BEEF4}">
      <dgm:prSet/>
      <dgm:spPr/>
      <dgm:t>
        <a:bodyPr/>
        <a:lstStyle/>
        <a:p>
          <a:r>
            <a:rPr lang="en-US"/>
            <a:t>Social determinants of health</a:t>
          </a:r>
        </a:p>
      </dgm:t>
    </dgm:pt>
    <dgm:pt modelId="{E62527E6-DBE9-4159-BDD8-7BC9D9DB621E}" type="parTrans" cxnId="{D61F7220-31D5-472E-B68D-559018AC1DF1}">
      <dgm:prSet/>
      <dgm:spPr/>
      <dgm:t>
        <a:bodyPr/>
        <a:lstStyle/>
        <a:p>
          <a:endParaRPr lang="en-US"/>
        </a:p>
      </dgm:t>
    </dgm:pt>
    <dgm:pt modelId="{0247AEBA-246D-45C4-946D-57F5B05F4658}" type="sibTrans" cxnId="{D61F7220-31D5-472E-B68D-559018AC1DF1}">
      <dgm:prSet/>
      <dgm:spPr/>
      <dgm:t>
        <a:bodyPr/>
        <a:lstStyle/>
        <a:p>
          <a:endParaRPr lang="en-US"/>
        </a:p>
      </dgm:t>
    </dgm:pt>
    <dgm:pt modelId="{DBF64C77-04F8-4F88-AB0E-9F248F2E4A44}">
      <dgm:prSet/>
      <dgm:spPr/>
      <dgm:t>
        <a:bodyPr/>
        <a:lstStyle/>
        <a:p>
          <a:r>
            <a:rPr lang="en-US"/>
            <a:t>Priority populations</a:t>
          </a:r>
        </a:p>
      </dgm:t>
    </dgm:pt>
    <dgm:pt modelId="{095C8DE0-8515-4C7E-AF87-47316E9C7240}" type="parTrans" cxnId="{52D9CAA6-3FA4-433E-A822-ABD73EAC36FF}">
      <dgm:prSet/>
      <dgm:spPr/>
      <dgm:t>
        <a:bodyPr/>
        <a:lstStyle/>
        <a:p>
          <a:endParaRPr lang="en-US"/>
        </a:p>
      </dgm:t>
    </dgm:pt>
    <dgm:pt modelId="{C05DBF9E-5710-468D-8E25-B949C7B717DA}" type="sibTrans" cxnId="{52D9CAA6-3FA4-433E-A822-ABD73EAC36FF}">
      <dgm:prSet/>
      <dgm:spPr/>
      <dgm:t>
        <a:bodyPr/>
        <a:lstStyle/>
        <a:p>
          <a:endParaRPr lang="en-US"/>
        </a:p>
      </dgm:t>
    </dgm:pt>
    <dgm:pt modelId="{3DF4BEF1-05D1-466C-B141-029EAF54FF53}">
      <dgm:prSet/>
      <dgm:spPr/>
      <dgm:t>
        <a:bodyPr/>
        <a:lstStyle/>
        <a:p>
          <a:r>
            <a:rPr lang="en-US"/>
            <a:t>Health benchmarks</a:t>
          </a:r>
        </a:p>
      </dgm:t>
    </dgm:pt>
    <dgm:pt modelId="{35213172-6903-45F5-9CE4-E4AC78203419}" type="parTrans" cxnId="{51973C6E-4299-456B-8A12-A74ADF737677}">
      <dgm:prSet/>
      <dgm:spPr/>
      <dgm:t>
        <a:bodyPr/>
        <a:lstStyle/>
        <a:p>
          <a:endParaRPr lang="en-US"/>
        </a:p>
      </dgm:t>
    </dgm:pt>
    <dgm:pt modelId="{A689AA82-BF92-466C-A9B7-F8D2C1CDA1A7}" type="sibTrans" cxnId="{51973C6E-4299-456B-8A12-A74ADF737677}">
      <dgm:prSet/>
      <dgm:spPr/>
      <dgm:t>
        <a:bodyPr/>
        <a:lstStyle/>
        <a:p>
          <a:endParaRPr lang="en-US"/>
        </a:p>
      </dgm:t>
    </dgm:pt>
    <dgm:pt modelId="{03D0322A-8B44-46EE-833C-E785C8397549}">
      <dgm:prSet/>
      <dgm:spPr/>
      <dgm:t>
        <a:bodyPr/>
        <a:lstStyle/>
        <a:p>
          <a:r>
            <a:rPr lang="en-US"/>
            <a:t>Evidence of effectiveness</a:t>
          </a:r>
        </a:p>
      </dgm:t>
    </dgm:pt>
    <dgm:pt modelId="{DFB381EC-AC7C-4FCD-853C-B4896E4E2C75}" type="parTrans" cxnId="{1F6E595F-91EC-4DD3-9792-F54E0A8FF9AB}">
      <dgm:prSet/>
      <dgm:spPr/>
      <dgm:t>
        <a:bodyPr/>
        <a:lstStyle/>
        <a:p>
          <a:endParaRPr lang="en-US"/>
        </a:p>
      </dgm:t>
    </dgm:pt>
    <dgm:pt modelId="{3004D4DA-19AF-4A28-B94B-3BA38ED19226}" type="sibTrans" cxnId="{1F6E595F-91EC-4DD3-9792-F54E0A8FF9AB}">
      <dgm:prSet/>
      <dgm:spPr/>
      <dgm:t>
        <a:bodyPr/>
        <a:lstStyle/>
        <a:p>
          <a:endParaRPr lang="en-US"/>
        </a:p>
      </dgm:t>
    </dgm:pt>
    <dgm:pt modelId="{E1E0AE35-21D9-4ED6-9A89-55E57E5452DC}">
      <dgm:prSet/>
      <dgm:spPr/>
      <dgm:t>
        <a:bodyPr/>
        <a:lstStyle/>
        <a:p>
          <a:r>
            <a:rPr lang="en-US"/>
            <a:t>HV models and training</a:t>
          </a:r>
        </a:p>
      </dgm:t>
    </dgm:pt>
    <dgm:pt modelId="{6D91CC56-337D-44A3-B5F7-3959905E5562}" type="parTrans" cxnId="{3C4724AD-6607-4991-ACC9-DDBFA4C17E7A}">
      <dgm:prSet/>
      <dgm:spPr/>
      <dgm:t>
        <a:bodyPr/>
        <a:lstStyle/>
        <a:p>
          <a:endParaRPr lang="en-US"/>
        </a:p>
      </dgm:t>
    </dgm:pt>
    <dgm:pt modelId="{0EAB7958-4DDC-4909-AA0E-3C236C2A6C70}" type="sibTrans" cxnId="{3C4724AD-6607-4991-ACC9-DDBFA4C17E7A}">
      <dgm:prSet/>
      <dgm:spPr/>
      <dgm:t>
        <a:bodyPr/>
        <a:lstStyle/>
        <a:p>
          <a:endParaRPr lang="en-US"/>
        </a:p>
      </dgm:t>
    </dgm:pt>
    <dgm:pt modelId="{59046DFB-F5A4-4FAF-964B-AD653B3D104E}">
      <dgm:prSet/>
      <dgm:spPr>
        <a:solidFill>
          <a:schemeClr val="accent2"/>
        </a:solidFill>
      </dgm:spPr>
      <dgm:t>
        <a:bodyPr/>
        <a:lstStyle/>
        <a:p>
          <a:r>
            <a:rPr lang="en-US"/>
            <a:t>Collaboration and referrals</a:t>
          </a:r>
        </a:p>
      </dgm:t>
    </dgm:pt>
    <dgm:pt modelId="{1B31F90C-1914-4938-9F2A-9940E817663F}" type="parTrans" cxnId="{63CEC5C0-FAD6-483E-90AF-299B91DFC064}">
      <dgm:prSet/>
      <dgm:spPr/>
      <dgm:t>
        <a:bodyPr/>
        <a:lstStyle/>
        <a:p>
          <a:endParaRPr lang="en-US"/>
        </a:p>
      </dgm:t>
    </dgm:pt>
    <dgm:pt modelId="{16AFE9DE-9E53-4917-BFE9-AE35D003A87B}" type="sibTrans" cxnId="{63CEC5C0-FAD6-483E-90AF-299B91DFC064}">
      <dgm:prSet/>
      <dgm:spPr/>
      <dgm:t>
        <a:bodyPr/>
        <a:lstStyle/>
        <a:p>
          <a:endParaRPr lang="en-US"/>
        </a:p>
      </dgm:t>
    </dgm:pt>
    <dgm:pt modelId="{E3FC65CA-8B56-4D9E-B009-7E0AE98F1E52}">
      <dgm:prSet/>
      <dgm:spPr>
        <a:solidFill>
          <a:schemeClr val="accent2"/>
        </a:solidFill>
      </dgm:spPr>
      <dgm:t>
        <a:bodyPr/>
        <a:lstStyle/>
        <a:p>
          <a:r>
            <a:rPr lang="en-US"/>
            <a:t>Questions and discussion</a:t>
          </a:r>
        </a:p>
      </dgm:t>
    </dgm:pt>
    <dgm:pt modelId="{B356A495-3530-410A-B691-4AE3EB561D68}" type="parTrans" cxnId="{400C3394-20CE-4912-A5A0-F671AE7F61E4}">
      <dgm:prSet/>
      <dgm:spPr/>
      <dgm:t>
        <a:bodyPr/>
        <a:lstStyle/>
        <a:p>
          <a:endParaRPr lang="en-US"/>
        </a:p>
      </dgm:t>
    </dgm:pt>
    <dgm:pt modelId="{DDBB2531-EC00-4A8B-8BB7-473C36F0248D}" type="sibTrans" cxnId="{400C3394-20CE-4912-A5A0-F671AE7F61E4}">
      <dgm:prSet/>
      <dgm:spPr/>
      <dgm:t>
        <a:bodyPr/>
        <a:lstStyle/>
        <a:p>
          <a:endParaRPr lang="en-US"/>
        </a:p>
      </dgm:t>
    </dgm:pt>
    <dgm:pt modelId="{55D9526C-7EF2-480E-AC3B-04B3AE4B357F}" type="pres">
      <dgm:prSet presAssocID="{9CD9B588-FB64-4871-BF6F-90672709DEF8}" presName="linear" presStyleCnt="0">
        <dgm:presLayoutVars>
          <dgm:dir/>
          <dgm:animLvl val="lvl"/>
          <dgm:resizeHandles val="exact"/>
        </dgm:presLayoutVars>
      </dgm:prSet>
      <dgm:spPr/>
      <dgm:t>
        <a:bodyPr/>
        <a:lstStyle/>
        <a:p>
          <a:endParaRPr lang="en-US"/>
        </a:p>
      </dgm:t>
    </dgm:pt>
    <dgm:pt modelId="{84AFBA98-1E9A-4BCD-BEED-F3A6DDBEE978}" type="pres">
      <dgm:prSet presAssocID="{D4879DA3-8035-429F-A48B-5E70D6CF3921}" presName="parentLin" presStyleCnt="0"/>
      <dgm:spPr/>
    </dgm:pt>
    <dgm:pt modelId="{908812D6-4788-4CD5-B579-86C87994595A}" type="pres">
      <dgm:prSet presAssocID="{D4879DA3-8035-429F-A48B-5E70D6CF3921}" presName="parentLeftMargin" presStyleLbl="node1" presStyleIdx="0" presStyleCnt="3"/>
      <dgm:spPr/>
      <dgm:t>
        <a:bodyPr/>
        <a:lstStyle/>
        <a:p>
          <a:endParaRPr lang="en-US"/>
        </a:p>
      </dgm:t>
    </dgm:pt>
    <dgm:pt modelId="{3AC2BF33-7104-42A4-84DA-D9B987ED8076}" type="pres">
      <dgm:prSet presAssocID="{D4879DA3-8035-429F-A48B-5E70D6CF3921}" presName="parentText" presStyleLbl="node1" presStyleIdx="0" presStyleCnt="3">
        <dgm:presLayoutVars>
          <dgm:chMax val="0"/>
          <dgm:bulletEnabled val="1"/>
        </dgm:presLayoutVars>
      </dgm:prSet>
      <dgm:spPr/>
      <dgm:t>
        <a:bodyPr/>
        <a:lstStyle/>
        <a:p>
          <a:endParaRPr lang="en-US"/>
        </a:p>
      </dgm:t>
    </dgm:pt>
    <dgm:pt modelId="{8D813645-85DF-4BAC-A3F8-5DB646C7094D}" type="pres">
      <dgm:prSet presAssocID="{D4879DA3-8035-429F-A48B-5E70D6CF3921}" presName="negativeSpace" presStyleCnt="0"/>
      <dgm:spPr/>
    </dgm:pt>
    <dgm:pt modelId="{F5394F99-C980-43D1-A192-6D475830E064}" type="pres">
      <dgm:prSet presAssocID="{D4879DA3-8035-429F-A48B-5E70D6CF3921}" presName="childText" presStyleLbl="conFgAcc1" presStyleIdx="0" presStyleCnt="3">
        <dgm:presLayoutVars>
          <dgm:bulletEnabled val="1"/>
        </dgm:presLayoutVars>
      </dgm:prSet>
      <dgm:spPr/>
      <dgm:t>
        <a:bodyPr/>
        <a:lstStyle/>
        <a:p>
          <a:endParaRPr lang="en-US"/>
        </a:p>
      </dgm:t>
    </dgm:pt>
    <dgm:pt modelId="{C58047A8-7743-4AD6-8DE8-6A30E1E0DF30}" type="pres">
      <dgm:prSet presAssocID="{E7D1D7C3-5BE6-4C6A-9208-0E687DEDF4BF}" presName="spaceBetweenRectangles" presStyleCnt="0"/>
      <dgm:spPr/>
    </dgm:pt>
    <dgm:pt modelId="{A84575DA-D50F-4FDC-9824-F54984AF37C3}" type="pres">
      <dgm:prSet presAssocID="{59046DFB-F5A4-4FAF-964B-AD653B3D104E}" presName="parentLin" presStyleCnt="0"/>
      <dgm:spPr/>
    </dgm:pt>
    <dgm:pt modelId="{1A692D7B-27E9-43D0-9132-7B90C3F64315}" type="pres">
      <dgm:prSet presAssocID="{59046DFB-F5A4-4FAF-964B-AD653B3D104E}" presName="parentLeftMargin" presStyleLbl="node1" presStyleIdx="0" presStyleCnt="3"/>
      <dgm:spPr/>
      <dgm:t>
        <a:bodyPr/>
        <a:lstStyle/>
        <a:p>
          <a:endParaRPr lang="en-US"/>
        </a:p>
      </dgm:t>
    </dgm:pt>
    <dgm:pt modelId="{DDDF36D3-45BA-4066-8508-64A5C431C1CD}" type="pres">
      <dgm:prSet presAssocID="{59046DFB-F5A4-4FAF-964B-AD653B3D104E}" presName="parentText" presStyleLbl="node1" presStyleIdx="1" presStyleCnt="3">
        <dgm:presLayoutVars>
          <dgm:chMax val="0"/>
          <dgm:bulletEnabled val="1"/>
        </dgm:presLayoutVars>
      </dgm:prSet>
      <dgm:spPr/>
      <dgm:t>
        <a:bodyPr/>
        <a:lstStyle/>
        <a:p>
          <a:endParaRPr lang="en-US"/>
        </a:p>
      </dgm:t>
    </dgm:pt>
    <dgm:pt modelId="{B2D22A29-0BA2-4E7F-B8FE-B16B6EE53086}" type="pres">
      <dgm:prSet presAssocID="{59046DFB-F5A4-4FAF-964B-AD653B3D104E}" presName="negativeSpace" presStyleCnt="0"/>
      <dgm:spPr/>
    </dgm:pt>
    <dgm:pt modelId="{85ACC0DB-9A38-4A5D-A414-259BAD07E00E}" type="pres">
      <dgm:prSet presAssocID="{59046DFB-F5A4-4FAF-964B-AD653B3D104E}" presName="childText" presStyleLbl="conFgAcc1" presStyleIdx="1" presStyleCnt="3">
        <dgm:presLayoutVars>
          <dgm:bulletEnabled val="1"/>
        </dgm:presLayoutVars>
      </dgm:prSet>
      <dgm:spPr/>
    </dgm:pt>
    <dgm:pt modelId="{FEE2AD47-5BD0-4EF8-A560-44EF8C157772}" type="pres">
      <dgm:prSet presAssocID="{16AFE9DE-9E53-4917-BFE9-AE35D003A87B}" presName="spaceBetweenRectangles" presStyleCnt="0"/>
      <dgm:spPr/>
    </dgm:pt>
    <dgm:pt modelId="{18C1E3E3-E120-49AE-85DD-523043CF62C0}" type="pres">
      <dgm:prSet presAssocID="{E3FC65CA-8B56-4D9E-B009-7E0AE98F1E52}" presName="parentLin" presStyleCnt="0"/>
      <dgm:spPr/>
    </dgm:pt>
    <dgm:pt modelId="{8AF2B397-BCF3-4C5E-B714-5291A590FFAF}" type="pres">
      <dgm:prSet presAssocID="{E3FC65CA-8B56-4D9E-B009-7E0AE98F1E52}" presName="parentLeftMargin" presStyleLbl="node1" presStyleIdx="1" presStyleCnt="3"/>
      <dgm:spPr/>
      <dgm:t>
        <a:bodyPr/>
        <a:lstStyle/>
        <a:p>
          <a:endParaRPr lang="en-US"/>
        </a:p>
      </dgm:t>
    </dgm:pt>
    <dgm:pt modelId="{86BF617B-9CA4-459F-9BF2-C750059E0F63}" type="pres">
      <dgm:prSet presAssocID="{E3FC65CA-8B56-4D9E-B009-7E0AE98F1E52}" presName="parentText" presStyleLbl="node1" presStyleIdx="2" presStyleCnt="3">
        <dgm:presLayoutVars>
          <dgm:chMax val="0"/>
          <dgm:bulletEnabled val="1"/>
        </dgm:presLayoutVars>
      </dgm:prSet>
      <dgm:spPr/>
      <dgm:t>
        <a:bodyPr/>
        <a:lstStyle/>
        <a:p>
          <a:endParaRPr lang="en-US"/>
        </a:p>
      </dgm:t>
    </dgm:pt>
    <dgm:pt modelId="{ACB6AE6D-0CA9-48DF-B58D-B2B8F30FC96B}" type="pres">
      <dgm:prSet presAssocID="{E3FC65CA-8B56-4D9E-B009-7E0AE98F1E52}" presName="negativeSpace" presStyleCnt="0"/>
      <dgm:spPr/>
    </dgm:pt>
    <dgm:pt modelId="{261DEC3E-EA6D-43CB-B3A3-93DECFE2CF65}" type="pres">
      <dgm:prSet presAssocID="{E3FC65CA-8B56-4D9E-B009-7E0AE98F1E52}" presName="childText" presStyleLbl="conFgAcc1" presStyleIdx="2" presStyleCnt="3">
        <dgm:presLayoutVars>
          <dgm:bulletEnabled val="1"/>
        </dgm:presLayoutVars>
      </dgm:prSet>
      <dgm:spPr/>
    </dgm:pt>
  </dgm:ptLst>
  <dgm:cxnLst>
    <dgm:cxn modelId="{3C991463-7FFA-4AF2-98CD-3F169696E36F}" type="presOf" srcId="{E3FC65CA-8B56-4D9E-B009-7E0AE98F1E52}" destId="{86BF617B-9CA4-459F-9BF2-C750059E0F63}" srcOrd="1" destOrd="0" presId="urn:microsoft.com/office/officeart/2005/8/layout/list1"/>
    <dgm:cxn modelId="{D61F7220-31D5-472E-B68D-559018AC1DF1}" srcId="{D4879DA3-8035-429F-A48B-5E70D6CF3921}" destId="{CC084199-7710-47CA-B1E5-59CDEC0BEEF4}" srcOrd="0" destOrd="0" parTransId="{E62527E6-DBE9-4159-BDD8-7BC9D9DB621E}" sibTransId="{0247AEBA-246D-45C4-946D-57F5B05F4658}"/>
    <dgm:cxn modelId="{F1162D6C-7DFA-431C-930C-87FD9E9DEE74}" type="presOf" srcId="{E3FC65CA-8B56-4D9E-B009-7E0AE98F1E52}" destId="{8AF2B397-BCF3-4C5E-B714-5291A590FFAF}" srcOrd="0" destOrd="0" presId="urn:microsoft.com/office/officeart/2005/8/layout/list1"/>
    <dgm:cxn modelId="{400C3394-20CE-4912-A5A0-F671AE7F61E4}" srcId="{9CD9B588-FB64-4871-BF6F-90672709DEF8}" destId="{E3FC65CA-8B56-4D9E-B009-7E0AE98F1E52}" srcOrd="2" destOrd="0" parTransId="{B356A495-3530-410A-B691-4AE3EB561D68}" sibTransId="{DDBB2531-EC00-4A8B-8BB7-473C36F0248D}"/>
    <dgm:cxn modelId="{C6DF6283-FA6C-43D5-A791-139CFD9566E2}" type="presOf" srcId="{59046DFB-F5A4-4FAF-964B-AD653B3D104E}" destId="{DDDF36D3-45BA-4066-8508-64A5C431C1CD}" srcOrd="1" destOrd="0" presId="urn:microsoft.com/office/officeart/2005/8/layout/list1"/>
    <dgm:cxn modelId="{45B4FFEF-B416-4A28-A66D-160D9F0F255D}" type="presOf" srcId="{9CD9B588-FB64-4871-BF6F-90672709DEF8}" destId="{55D9526C-7EF2-480E-AC3B-04B3AE4B357F}" srcOrd="0" destOrd="0" presId="urn:microsoft.com/office/officeart/2005/8/layout/list1"/>
    <dgm:cxn modelId="{96F4F0E4-23E3-48EB-B3A8-FD4DE2F567BC}" type="presOf" srcId="{D4879DA3-8035-429F-A48B-5E70D6CF3921}" destId="{908812D6-4788-4CD5-B579-86C87994595A}" srcOrd="0" destOrd="0" presId="urn:microsoft.com/office/officeart/2005/8/layout/list1"/>
    <dgm:cxn modelId="{63CEC5C0-FAD6-483E-90AF-299B91DFC064}" srcId="{9CD9B588-FB64-4871-BF6F-90672709DEF8}" destId="{59046DFB-F5A4-4FAF-964B-AD653B3D104E}" srcOrd="1" destOrd="0" parTransId="{1B31F90C-1914-4938-9F2A-9940E817663F}" sibTransId="{16AFE9DE-9E53-4917-BFE9-AE35D003A87B}"/>
    <dgm:cxn modelId="{51541695-6EDA-4ED2-BA34-4F266B0EE173}" srcId="{9CD9B588-FB64-4871-BF6F-90672709DEF8}" destId="{D4879DA3-8035-429F-A48B-5E70D6CF3921}" srcOrd="0" destOrd="0" parTransId="{3657F683-8933-40D2-AAB1-7E69EB8FC84C}" sibTransId="{E7D1D7C3-5BE6-4C6A-9208-0E687DEDF4BF}"/>
    <dgm:cxn modelId="{388CE2D4-8CE6-4AC0-B097-74114DD234F5}" type="presOf" srcId="{CC084199-7710-47CA-B1E5-59CDEC0BEEF4}" destId="{F5394F99-C980-43D1-A192-6D475830E064}" srcOrd="0" destOrd="0" presId="urn:microsoft.com/office/officeart/2005/8/layout/list1"/>
    <dgm:cxn modelId="{7F4C943E-3E3A-4197-AE32-A776D61470DC}" type="presOf" srcId="{3DF4BEF1-05D1-466C-B141-029EAF54FF53}" destId="{F5394F99-C980-43D1-A192-6D475830E064}" srcOrd="0" destOrd="2" presId="urn:microsoft.com/office/officeart/2005/8/layout/list1"/>
    <dgm:cxn modelId="{3C4724AD-6607-4991-ACC9-DDBFA4C17E7A}" srcId="{D4879DA3-8035-429F-A48B-5E70D6CF3921}" destId="{E1E0AE35-21D9-4ED6-9A89-55E57E5452DC}" srcOrd="4" destOrd="0" parTransId="{6D91CC56-337D-44A3-B5F7-3959905E5562}" sibTransId="{0EAB7958-4DDC-4909-AA0E-3C236C2A6C70}"/>
    <dgm:cxn modelId="{1F6E595F-91EC-4DD3-9792-F54E0A8FF9AB}" srcId="{D4879DA3-8035-429F-A48B-5E70D6CF3921}" destId="{03D0322A-8B44-46EE-833C-E785C8397549}" srcOrd="3" destOrd="0" parTransId="{DFB381EC-AC7C-4FCD-853C-B4896E4E2C75}" sibTransId="{3004D4DA-19AF-4A28-B94B-3BA38ED19226}"/>
    <dgm:cxn modelId="{DC9E0FC1-664D-4F6A-981F-88970DA1AF87}" type="presOf" srcId="{03D0322A-8B44-46EE-833C-E785C8397549}" destId="{F5394F99-C980-43D1-A192-6D475830E064}" srcOrd="0" destOrd="3" presId="urn:microsoft.com/office/officeart/2005/8/layout/list1"/>
    <dgm:cxn modelId="{51973C6E-4299-456B-8A12-A74ADF737677}" srcId="{D4879DA3-8035-429F-A48B-5E70D6CF3921}" destId="{3DF4BEF1-05D1-466C-B141-029EAF54FF53}" srcOrd="2" destOrd="0" parTransId="{35213172-6903-45F5-9CE4-E4AC78203419}" sibTransId="{A689AA82-BF92-466C-A9B7-F8D2C1CDA1A7}"/>
    <dgm:cxn modelId="{52D9CAA6-3FA4-433E-A822-ABD73EAC36FF}" srcId="{D4879DA3-8035-429F-A48B-5E70D6CF3921}" destId="{DBF64C77-04F8-4F88-AB0E-9F248F2E4A44}" srcOrd="1" destOrd="0" parTransId="{095C8DE0-8515-4C7E-AF87-47316E9C7240}" sibTransId="{C05DBF9E-5710-468D-8E25-B949C7B717DA}"/>
    <dgm:cxn modelId="{ABA22442-B220-4ACE-B5D6-F5B9ACD19D9B}" type="presOf" srcId="{E1E0AE35-21D9-4ED6-9A89-55E57E5452DC}" destId="{F5394F99-C980-43D1-A192-6D475830E064}" srcOrd="0" destOrd="4" presId="urn:microsoft.com/office/officeart/2005/8/layout/list1"/>
    <dgm:cxn modelId="{5C85F414-163E-4D73-917B-EFFE6FA69678}" type="presOf" srcId="{59046DFB-F5A4-4FAF-964B-AD653B3D104E}" destId="{1A692D7B-27E9-43D0-9132-7B90C3F64315}" srcOrd="0" destOrd="0" presId="urn:microsoft.com/office/officeart/2005/8/layout/list1"/>
    <dgm:cxn modelId="{92919F4A-A0D3-4A5A-9A96-081A7946645A}" type="presOf" srcId="{D4879DA3-8035-429F-A48B-5E70D6CF3921}" destId="{3AC2BF33-7104-42A4-84DA-D9B987ED8076}" srcOrd="1" destOrd="0" presId="urn:microsoft.com/office/officeart/2005/8/layout/list1"/>
    <dgm:cxn modelId="{EAD32930-C510-433D-9906-E93AA945FE68}" type="presOf" srcId="{DBF64C77-04F8-4F88-AB0E-9F248F2E4A44}" destId="{F5394F99-C980-43D1-A192-6D475830E064}" srcOrd="0" destOrd="1" presId="urn:microsoft.com/office/officeart/2005/8/layout/list1"/>
    <dgm:cxn modelId="{4ED8137D-A952-4E27-A684-626D05A23E95}" type="presParOf" srcId="{55D9526C-7EF2-480E-AC3B-04B3AE4B357F}" destId="{84AFBA98-1E9A-4BCD-BEED-F3A6DDBEE978}" srcOrd="0" destOrd="0" presId="urn:microsoft.com/office/officeart/2005/8/layout/list1"/>
    <dgm:cxn modelId="{781F7C0F-58D3-4530-807D-7B20FB5CE1E7}" type="presParOf" srcId="{84AFBA98-1E9A-4BCD-BEED-F3A6DDBEE978}" destId="{908812D6-4788-4CD5-B579-86C87994595A}" srcOrd="0" destOrd="0" presId="urn:microsoft.com/office/officeart/2005/8/layout/list1"/>
    <dgm:cxn modelId="{A7B4EF67-284A-4FD2-AED7-75826A568619}" type="presParOf" srcId="{84AFBA98-1E9A-4BCD-BEED-F3A6DDBEE978}" destId="{3AC2BF33-7104-42A4-84DA-D9B987ED8076}" srcOrd="1" destOrd="0" presId="urn:microsoft.com/office/officeart/2005/8/layout/list1"/>
    <dgm:cxn modelId="{A923460D-F5F2-4516-871F-19CA448097B5}" type="presParOf" srcId="{55D9526C-7EF2-480E-AC3B-04B3AE4B357F}" destId="{8D813645-85DF-4BAC-A3F8-5DB646C7094D}" srcOrd="1" destOrd="0" presId="urn:microsoft.com/office/officeart/2005/8/layout/list1"/>
    <dgm:cxn modelId="{C007003E-56DF-4D20-9635-2A7116F80BE2}" type="presParOf" srcId="{55D9526C-7EF2-480E-AC3B-04B3AE4B357F}" destId="{F5394F99-C980-43D1-A192-6D475830E064}" srcOrd="2" destOrd="0" presId="urn:microsoft.com/office/officeart/2005/8/layout/list1"/>
    <dgm:cxn modelId="{8E53BC0B-C792-4636-8AEC-40FC54EF7C82}" type="presParOf" srcId="{55D9526C-7EF2-480E-AC3B-04B3AE4B357F}" destId="{C58047A8-7743-4AD6-8DE8-6A30E1E0DF30}" srcOrd="3" destOrd="0" presId="urn:microsoft.com/office/officeart/2005/8/layout/list1"/>
    <dgm:cxn modelId="{B6AC2008-DEE8-4E48-A0D6-84BCCC2D03C8}" type="presParOf" srcId="{55D9526C-7EF2-480E-AC3B-04B3AE4B357F}" destId="{A84575DA-D50F-4FDC-9824-F54984AF37C3}" srcOrd="4" destOrd="0" presId="urn:microsoft.com/office/officeart/2005/8/layout/list1"/>
    <dgm:cxn modelId="{F896DF63-8341-4F9F-A668-0A9A58AB6F73}" type="presParOf" srcId="{A84575DA-D50F-4FDC-9824-F54984AF37C3}" destId="{1A692D7B-27E9-43D0-9132-7B90C3F64315}" srcOrd="0" destOrd="0" presId="urn:microsoft.com/office/officeart/2005/8/layout/list1"/>
    <dgm:cxn modelId="{7A7C5ADB-DA29-41F4-86A8-257100F39D8E}" type="presParOf" srcId="{A84575DA-D50F-4FDC-9824-F54984AF37C3}" destId="{DDDF36D3-45BA-4066-8508-64A5C431C1CD}" srcOrd="1" destOrd="0" presId="urn:microsoft.com/office/officeart/2005/8/layout/list1"/>
    <dgm:cxn modelId="{2FC37C97-8C53-421D-93D4-A0A6ABB58391}" type="presParOf" srcId="{55D9526C-7EF2-480E-AC3B-04B3AE4B357F}" destId="{B2D22A29-0BA2-4E7F-B8FE-B16B6EE53086}" srcOrd="5" destOrd="0" presId="urn:microsoft.com/office/officeart/2005/8/layout/list1"/>
    <dgm:cxn modelId="{A93F993E-D5E1-424B-80F4-CA9242993296}" type="presParOf" srcId="{55D9526C-7EF2-480E-AC3B-04B3AE4B357F}" destId="{85ACC0DB-9A38-4A5D-A414-259BAD07E00E}" srcOrd="6" destOrd="0" presId="urn:microsoft.com/office/officeart/2005/8/layout/list1"/>
    <dgm:cxn modelId="{45F1B6B7-E45E-492A-A7B6-789396262716}" type="presParOf" srcId="{55D9526C-7EF2-480E-AC3B-04B3AE4B357F}" destId="{FEE2AD47-5BD0-4EF8-A560-44EF8C157772}" srcOrd="7" destOrd="0" presId="urn:microsoft.com/office/officeart/2005/8/layout/list1"/>
    <dgm:cxn modelId="{26E5A936-9E4A-4137-BC60-B5E8EE3E0897}" type="presParOf" srcId="{55D9526C-7EF2-480E-AC3B-04B3AE4B357F}" destId="{18C1E3E3-E120-49AE-85DD-523043CF62C0}" srcOrd="8" destOrd="0" presId="urn:microsoft.com/office/officeart/2005/8/layout/list1"/>
    <dgm:cxn modelId="{58108A13-325B-491E-A26F-F199A423AF4F}" type="presParOf" srcId="{18C1E3E3-E120-49AE-85DD-523043CF62C0}" destId="{8AF2B397-BCF3-4C5E-B714-5291A590FFAF}" srcOrd="0" destOrd="0" presId="urn:microsoft.com/office/officeart/2005/8/layout/list1"/>
    <dgm:cxn modelId="{A5C510F6-C3AB-4FC4-A154-89066BC743A1}" type="presParOf" srcId="{18C1E3E3-E120-49AE-85DD-523043CF62C0}" destId="{86BF617B-9CA4-459F-9BF2-C750059E0F63}" srcOrd="1" destOrd="0" presId="urn:microsoft.com/office/officeart/2005/8/layout/list1"/>
    <dgm:cxn modelId="{08F19051-F767-4601-8F52-D683968AD18D}" type="presParOf" srcId="{55D9526C-7EF2-480E-AC3B-04B3AE4B357F}" destId="{ACB6AE6D-0CA9-48DF-B58D-B2B8F30FC96B}" srcOrd="9" destOrd="0" presId="urn:microsoft.com/office/officeart/2005/8/layout/list1"/>
    <dgm:cxn modelId="{CC96491F-3562-4DC5-AAA5-B25B74A0E523}" type="presParOf" srcId="{55D9526C-7EF2-480E-AC3B-04B3AE4B357F}" destId="{261DEC3E-EA6D-43CB-B3A3-93DECFE2CF6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3D6938-29FF-4543-9244-1EEB74766B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BC6DBFB-7FE0-46AD-BAAD-5F2C98D7C6D6}">
      <dgm:prSet/>
      <dgm:spPr>
        <a:solidFill>
          <a:schemeClr val="accent2"/>
        </a:solidFill>
      </dgm:spPr>
      <dgm:t>
        <a:bodyPr/>
        <a:lstStyle/>
        <a:p>
          <a:r>
            <a:rPr lang="en-US" b="1" dirty="0"/>
            <a:t>WHAT</a:t>
          </a:r>
          <a:r>
            <a:rPr lang="en-US" dirty="0"/>
            <a:t>		Family support and coaching</a:t>
          </a:r>
        </a:p>
      </dgm:t>
    </dgm:pt>
    <dgm:pt modelId="{0F9AFCDE-8CA0-4524-8AF7-202EEE2D4CAC}" type="parTrans" cxnId="{452A3645-E7A8-4CD0-9793-1F5073EC14FA}">
      <dgm:prSet/>
      <dgm:spPr/>
      <dgm:t>
        <a:bodyPr/>
        <a:lstStyle/>
        <a:p>
          <a:endParaRPr lang="en-US"/>
        </a:p>
      </dgm:t>
    </dgm:pt>
    <dgm:pt modelId="{2D9B3033-868A-499B-86AD-403A8D7FADD7}" type="sibTrans" cxnId="{452A3645-E7A8-4CD0-9793-1F5073EC14FA}">
      <dgm:prSet/>
      <dgm:spPr/>
      <dgm:t>
        <a:bodyPr/>
        <a:lstStyle/>
        <a:p>
          <a:endParaRPr lang="en-US"/>
        </a:p>
      </dgm:t>
    </dgm:pt>
    <dgm:pt modelId="{A7303DEA-689D-4E56-B024-176BD785296A}">
      <dgm:prSet/>
      <dgm:spPr>
        <a:solidFill>
          <a:schemeClr val="accent2"/>
        </a:solidFill>
      </dgm:spPr>
      <dgm:t>
        <a:bodyPr/>
        <a:lstStyle/>
        <a:p>
          <a:r>
            <a:rPr lang="en-US" b="1"/>
            <a:t>WHO	</a:t>
          </a:r>
          <a:r>
            <a:rPr lang="en-US"/>
            <a:t>	By a trained professional</a:t>
          </a:r>
        </a:p>
      </dgm:t>
    </dgm:pt>
    <dgm:pt modelId="{961AD298-142F-4B4D-8D6E-5FA42F2F1E83}" type="parTrans" cxnId="{C88705B8-1CD2-4FDD-A0F0-51148E0C5500}">
      <dgm:prSet/>
      <dgm:spPr/>
      <dgm:t>
        <a:bodyPr/>
        <a:lstStyle/>
        <a:p>
          <a:endParaRPr lang="en-US"/>
        </a:p>
      </dgm:t>
    </dgm:pt>
    <dgm:pt modelId="{698E3C20-4A85-4582-A571-7F6F8E98E08F}" type="sibTrans" cxnId="{C88705B8-1CD2-4FDD-A0F0-51148E0C5500}">
      <dgm:prSet/>
      <dgm:spPr/>
      <dgm:t>
        <a:bodyPr/>
        <a:lstStyle/>
        <a:p>
          <a:endParaRPr lang="en-US"/>
        </a:p>
      </dgm:t>
    </dgm:pt>
    <dgm:pt modelId="{66A96BA4-E076-48C5-B765-E9D90BC355C7}">
      <dgm:prSet/>
      <dgm:spPr>
        <a:solidFill>
          <a:schemeClr val="accent2"/>
        </a:solidFill>
      </dgm:spPr>
      <dgm:t>
        <a:bodyPr/>
        <a:lstStyle/>
        <a:p>
          <a:r>
            <a:rPr lang="en-US" b="1" dirty="0"/>
            <a:t>WHERE</a:t>
          </a:r>
          <a:r>
            <a:rPr lang="en-US" dirty="0"/>
            <a:t>		Through planned, regular visits to the home</a:t>
          </a:r>
        </a:p>
      </dgm:t>
    </dgm:pt>
    <dgm:pt modelId="{3A5FFB60-2714-4743-811E-1BC7940E9475}" type="parTrans" cxnId="{3A8E408D-BC37-4B27-A4E7-7581721E76DC}">
      <dgm:prSet/>
      <dgm:spPr/>
      <dgm:t>
        <a:bodyPr/>
        <a:lstStyle/>
        <a:p>
          <a:endParaRPr lang="en-US"/>
        </a:p>
      </dgm:t>
    </dgm:pt>
    <dgm:pt modelId="{A5C4C9E9-75CD-46F3-8A6D-2953A2F34C55}" type="sibTrans" cxnId="{3A8E408D-BC37-4B27-A4E7-7581721E76DC}">
      <dgm:prSet/>
      <dgm:spPr/>
      <dgm:t>
        <a:bodyPr/>
        <a:lstStyle/>
        <a:p>
          <a:endParaRPr lang="en-US"/>
        </a:p>
      </dgm:t>
    </dgm:pt>
    <dgm:pt modelId="{41D65B9A-C7F4-4D0F-9C81-B27A6DAC8CCE}">
      <dgm:prSet/>
      <dgm:spPr>
        <a:solidFill>
          <a:schemeClr val="accent2"/>
        </a:solidFill>
      </dgm:spPr>
      <dgm:t>
        <a:bodyPr/>
        <a:lstStyle/>
        <a:p>
          <a:r>
            <a:rPr lang="en-US" b="1"/>
            <a:t>WHEN</a:t>
          </a:r>
          <a:r>
            <a:rPr lang="en-US"/>
            <a:t>		Prenatally, through a child’s early years</a:t>
          </a:r>
        </a:p>
      </dgm:t>
    </dgm:pt>
    <dgm:pt modelId="{A6489BD2-43E7-480D-94DD-76AF3220FAF8}" type="parTrans" cxnId="{5FCC3768-0304-4742-A99C-4E8DA32CD22A}">
      <dgm:prSet/>
      <dgm:spPr/>
      <dgm:t>
        <a:bodyPr/>
        <a:lstStyle/>
        <a:p>
          <a:endParaRPr lang="en-US"/>
        </a:p>
      </dgm:t>
    </dgm:pt>
    <dgm:pt modelId="{F93399E7-FCCD-426B-B83D-C03AC9A078A9}" type="sibTrans" cxnId="{5FCC3768-0304-4742-A99C-4E8DA32CD22A}">
      <dgm:prSet/>
      <dgm:spPr/>
      <dgm:t>
        <a:bodyPr/>
        <a:lstStyle/>
        <a:p>
          <a:endParaRPr lang="en-US"/>
        </a:p>
      </dgm:t>
    </dgm:pt>
    <dgm:pt modelId="{43A02D1D-1E4B-49C6-8A60-09874F284AF1}" type="pres">
      <dgm:prSet presAssocID="{F13D6938-29FF-4543-9244-1EEB74766BBF}" presName="linear" presStyleCnt="0">
        <dgm:presLayoutVars>
          <dgm:animLvl val="lvl"/>
          <dgm:resizeHandles val="exact"/>
        </dgm:presLayoutVars>
      </dgm:prSet>
      <dgm:spPr/>
      <dgm:t>
        <a:bodyPr/>
        <a:lstStyle/>
        <a:p>
          <a:endParaRPr lang="en-US"/>
        </a:p>
      </dgm:t>
    </dgm:pt>
    <dgm:pt modelId="{A3DFE215-59D2-47B1-812A-D465FAFCCEAC}" type="pres">
      <dgm:prSet presAssocID="{2BC6DBFB-7FE0-46AD-BAAD-5F2C98D7C6D6}" presName="parentText" presStyleLbl="node1" presStyleIdx="0" presStyleCnt="4">
        <dgm:presLayoutVars>
          <dgm:chMax val="0"/>
          <dgm:bulletEnabled val="1"/>
        </dgm:presLayoutVars>
      </dgm:prSet>
      <dgm:spPr/>
      <dgm:t>
        <a:bodyPr/>
        <a:lstStyle/>
        <a:p>
          <a:endParaRPr lang="en-US"/>
        </a:p>
      </dgm:t>
    </dgm:pt>
    <dgm:pt modelId="{8E6AE403-2993-4880-BE21-C7335493F57E}" type="pres">
      <dgm:prSet presAssocID="{2D9B3033-868A-499B-86AD-403A8D7FADD7}" presName="spacer" presStyleCnt="0"/>
      <dgm:spPr/>
    </dgm:pt>
    <dgm:pt modelId="{63BD18B2-ECDC-41E0-9E9C-8F8CC87C949B}" type="pres">
      <dgm:prSet presAssocID="{A7303DEA-689D-4E56-B024-176BD785296A}" presName="parentText" presStyleLbl="node1" presStyleIdx="1" presStyleCnt="4">
        <dgm:presLayoutVars>
          <dgm:chMax val="0"/>
          <dgm:bulletEnabled val="1"/>
        </dgm:presLayoutVars>
      </dgm:prSet>
      <dgm:spPr/>
      <dgm:t>
        <a:bodyPr/>
        <a:lstStyle/>
        <a:p>
          <a:endParaRPr lang="en-US"/>
        </a:p>
      </dgm:t>
    </dgm:pt>
    <dgm:pt modelId="{9EEDE547-C26D-4AF3-B71C-0E3289D5734D}" type="pres">
      <dgm:prSet presAssocID="{698E3C20-4A85-4582-A571-7F6F8E98E08F}" presName="spacer" presStyleCnt="0"/>
      <dgm:spPr/>
    </dgm:pt>
    <dgm:pt modelId="{B391C0FB-C6B8-4C51-8B70-E9161758B2CD}" type="pres">
      <dgm:prSet presAssocID="{66A96BA4-E076-48C5-B765-E9D90BC355C7}" presName="parentText" presStyleLbl="node1" presStyleIdx="2" presStyleCnt="4">
        <dgm:presLayoutVars>
          <dgm:chMax val="0"/>
          <dgm:bulletEnabled val="1"/>
        </dgm:presLayoutVars>
      </dgm:prSet>
      <dgm:spPr/>
      <dgm:t>
        <a:bodyPr/>
        <a:lstStyle/>
        <a:p>
          <a:endParaRPr lang="en-US"/>
        </a:p>
      </dgm:t>
    </dgm:pt>
    <dgm:pt modelId="{4B015714-D869-438C-8533-61FC57AC4D00}" type="pres">
      <dgm:prSet presAssocID="{A5C4C9E9-75CD-46F3-8A6D-2953A2F34C55}" presName="spacer" presStyleCnt="0"/>
      <dgm:spPr/>
    </dgm:pt>
    <dgm:pt modelId="{8EE2E1F8-EFC4-48AD-8EE0-87A4FB81C581}" type="pres">
      <dgm:prSet presAssocID="{41D65B9A-C7F4-4D0F-9C81-B27A6DAC8CCE}" presName="parentText" presStyleLbl="node1" presStyleIdx="3" presStyleCnt="4">
        <dgm:presLayoutVars>
          <dgm:chMax val="0"/>
          <dgm:bulletEnabled val="1"/>
        </dgm:presLayoutVars>
      </dgm:prSet>
      <dgm:spPr/>
      <dgm:t>
        <a:bodyPr/>
        <a:lstStyle/>
        <a:p>
          <a:endParaRPr lang="en-US"/>
        </a:p>
      </dgm:t>
    </dgm:pt>
  </dgm:ptLst>
  <dgm:cxnLst>
    <dgm:cxn modelId="{3A8E408D-BC37-4B27-A4E7-7581721E76DC}" srcId="{F13D6938-29FF-4543-9244-1EEB74766BBF}" destId="{66A96BA4-E076-48C5-B765-E9D90BC355C7}" srcOrd="2" destOrd="0" parTransId="{3A5FFB60-2714-4743-811E-1BC7940E9475}" sibTransId="{A5C4C9E9-75CD-46F3-8A6D-2953A2F34C55}"/>
    <dgm:cxn modelId="{33363720-5631-4E3B-B9CC-82B544068130}" type="presOf" srcId="{66A96BA4-E076-48C5-B765-E9D90BC355C7}" destId="{B391C0FB-C6B8-4C51-8B70-E9161758B2CD}" srcOrd="0" destOrd="0" presId="urn:microsoft.com/office/officeart/2005/8/layout/vList2"/>
    <dgm:cxn modelId="{5FCC3768-0304-4742-A99C-4E8DA32CD22A}" srcId="{F13D6938-29FF-4543-9244-1EEB74766BBF}" destId="{41D65B9A-C7F4-4D0F-9C81-B27A6DAC8CCE}" srcOrd="3" destOrd="0" parTransId="{A6489BD2-43E7-480D-94DD-76AF3220FAF8}" sibTransId="{F93399E7-FCCD-426B-B83D-C03AC9A078A9}"/>
    <dgm:cxn modelId="{A92461FB-A628-491B-BC52-DAB7E5CAC99D}" type="presOf" srcId="{41D65B9A-C7F4-4D0F-9C81-B27A6DAC8CCE}" destId="{8EE2E1F8-EFC4-48AD-8EE0-87A4FB81C581}" srcOrd="0" destOrd="0" presId="urn:microsoft.com/office/officeart/2005/8/layout/vList2"/>
    <dgm:cxn modelId="{C88705B8-1CD2-4FDD-A0F0-51148E0C5500}" srcId="{F13D6938-29FF-4543-9244-1EEB74766BBF}" destId="{A7303DEA-689D-4E56-B024-176BD785296A}" srcOrd="1" destOrd="0" parTransId="{961AD298-142F-4B4D-8D6E-5FA42F2F1E83}" sibTransId="{698E3C20-4A85-4582-A571-7F6F8E98E08F}"/>
    <dgm:cxn modelId="{A0CECF86-31D7-4049-8BA6-4582768691AA}" type="presOf" srcId="{F13D6938-29FF-4543-9244-1EEB74766BBF}" destId="{43A02D1D-1E4B-49C6-8A60-09874F284AF1}" srcOrd="0" destOrd="0" presId="urn:microsoft.com/office/officeart/2005/8/layout/vList2"/>
    <dgm:cxn modelId="{452A3645-E7A8-4CD0-9793-1F5073EC14FA}" srcId="{F13D6938-29FF-4543-9244-1EEB74766BBF}" destId="{2BC6DBFB-7FE0-46AD-BAAD-5F2C98D7C6D6}" srcOrd="0" destOrd="0" parTransId="{0F9AFCDE-8CA0-4524-8AF7-202EEE2D4CAC}" sibTransId="{2D9B3033-868A-499B-86AD-403A8D7FADD7}"/>
    <dgm:cxn modelId="{AD30FA9A-3972-4B58-8BC2-27CEEB4E8720}" type="presOf" srcId="{A7303DEA-689D-4E56-B024-176BD785296A}" destId="{63BD18B2-ECDC-41E0-9E9C-8F8CC87C949B}" srcOrd="0" destOrd="0" presId="urn:microsoft.com/office/officeart/2005/8/layout/vList2"/>
    <dgm:cxn modelId="{6A87BCAB-B12C-4F10-8C3E-92EB34621F94}" type="presOf" srcId="{2BC6DBFB-7FE0-46AD-BAAD-5F2C98D7C6D6}" destId="{A3DFE215-59D2-47B1-812A-D465FAFCCEAC}" srcOrd="0" destOrd="0" presId="urn:microsoft.com/office/officeart/2005/8/layout/vList2"/>
    <dgm:cxn modelId="{9DD031F1-6B31-4A18-A0B0-86D1CE4FE6B1}" type="presParOf" srcId="{43A02D1D-1E4B-49C6-8A60-09874F284AF1}" destId="{A3DFE215-59D2-47B1-812A-D465FAFCCEAC}" srcOrd="0" destOrd="0" presId="urn:microsoft.com/office/officeart/2005/8/layout/vList2"/>
    <dgm:cxn modelId="{03229AAA-6913-4328-B306-AA68BB3CAA98}" type="presParOf" srcId="{43A02D1D-1E4B-49C6-8A60-09874F284AF1}" destId="{8E6AE403-2993-4880-BE21-C7335493F57E}" srcOrd="1" destOrd="0" presId="urn:microsoft.com/office/officeart/2005/8/layout/vList2"/>
    <dgm:cxn modelId="{70784708-D7DF-4CA9-8795-F42C3041C66D}" type="presParOf" srcId="{43A02D1D-1E4B-49C6-8A60-09874F284AF1}" destId="{63BD18B2-ECDC-41E0-9E9C-8F8CC87C949B}" srcOrd="2" destOrd="0" presId="urn:microsoft.com/office/officeart/2005/8/layout/vList2"/>
    <dgm:cxn modelId="{99C39AD8-A5BB-40C2-9807-ED50DB3F13C9}" type="presParOf" srcId="{43A02D1D-1E4B-49C6-8A60-09874F284AF1}" destId="{9EEDE547-C26D-4AF3-B71C-0E3289D5734D}" srcOrd="3" destOrd="0" presId="urn:microsoft.com/office/officeart/2005/8/layout/vList2"/>
    <dgm:cxn modelId="{D188A3CE-FCE4-436D-85D9-55986472E70E}" type="presParOf" srcId="{43A02D1D-1E4B-49C6-8A60-09874F284AF1}" destId="{B391C0FB-C6B8-4C51-8B70-E9161758B2CD}" srcOrd="4" destOrd="0" presId="urn:microsoft.com/office/officeart/2005/8/layout/vList2"/>
    <dgm:cxn modelId="{533B59FF-80A7-4719-860F-732CAD1A3353}" type="presParOf" srcId="{43A02D1D-1E4B-49C6-8A60-09874F284AF1}" destId="{4B015714-D869-438C-8533-61FC57AC4D00}" srcOrd="5" destOrd="0" presId="urn:microsoft.com/office/officeart/2005/8/layout/vList2"/>
    <dgm:cxn modelId="{52DF3410-D670-4475-A274-4C7B0B4B6705}" type="presParOf" srcId="{43A02D1D-1E4B-49C6-8A60-09874F284AF1}" destId="{8EE2E1F8-EFC4-48AD-8EE0-87A4FB81C58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94F99-C980-43D1-A192-6D475830E064}">
      <dsp:nvSpPr>
        <dsp:cNvPr id="0" name=""/>
        <dsp:cNvSpPr/>
      </dsp:nvSpPr>
      <dsp:spPr>
        <a:xfrm>
          <a:off x="0" y="445175"/>
          <a:ext cx="6797675" cy="2784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541528" rIns="527575"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Social determinants of health</a:t>
          </a:r>
        </a:p>
        <a:p>
          <a:pPr marL="228600" lvl="1" indent="-228600" algn="l" defTabSz="1155700">
            <a:lnSpc>
              <a:spcPct val="90000"/>
            </a:lnSpc>
            <a:spcBef>
              <a:spcPct val="0"/>
            </a:spcBef>
            <a:spcAft>
              <a:spcPct val="15000"/>
            </a:spcAft>
            <a:buChar char="••"/>
          </a:pPr>
          <a:r>
            <a:rPr lang="en-US" sz="2600" kern="1200"/>
            <a:t>Priority populations</a:t>
          </a:r>
        </a:p>
        <a:p>
          <a:pPr marL="228600" lvl="1" indent="-228600" algn="l" defTabSz="1155700">
            <a:lnSpc>
              <a:spcPct val="90000"/>
            </a:lnSpc>
            <a:spcBef>
              <a:spcPct val="0"/>
            </a:spcBef>
            <a:spcAft>
              <a:spcPct val="15000"/>
            </a:spcAft>
            <a:buChar char="••"/>
          </a:pPr>
          <a:r>
            <a:rPr lang="en-US" sz="2600" kern="1200"/>
            <a:t>Health benchmarks</a:t>
          </a:r>
        </a:p>
        <a:p>
          <a:pPr marL="228600" lvl="1" indent="-228600" algn="l" defTabSz="1155700">
            <a:lnSpc>
              <a:spcPct val="90000"/>
            </a:lnSpc>
            <a:spcBef>
              <a:spcPct val="0"/>
            </a:spcBef>
            <a:spcAft>
              <a:spcPct val="15000"/>
            </a:spcAft>
            <a:buChar char="••"/>
          </a:pPr>
          <a:r>
            <a:rPr lang="en-US" sz="2600" kern="1200"/>
            <a:t>Evidence of effectiveness</a:t>
          </a:r>
        </a:p>
        <a:p>
          <a:pPr marL="228600" lvl="1" indent="-228600" algn="l" defTabSz="1155700">
            <a:lnSpc>
              <a:spcPct val="90000"/>
            </a:lnSpc>
            <a:spcBef>
              <a:spcPct val="0"/>
            </a:spcBef>
            <a:spcAft>
              <a:spcPct val="15000"/>
            </a:spcAft>
            <a:buChar char="••"/>
          </a:pPr>
          <a:r>
            <a:rPr lang="en-US" sz="2600" kern="1200"/>
            <a:t>HV models and training</a:t>
          </a:r>
        </a:p>
      </dsp:txBody>
      <dsp:txXfrm>
        <a:off x="0" y="445175"/>
        <a:ext cx="6797675" cy="2784600"/>
      </dsp:txXfrm>
    </dsp:sp>
    <dsp:sp modelId="{3AC2BF33-7104-42A4-84DA-D9B987ED8076}">
      <dsp:nvSpPr>
        <dsp:cNvPr id="0" name=""/>
        <dsp:cNvSpPr/>
      </dsp:nvSpPr>
      <dsp:spPr>
        <a:xfrm>
          <a:off x="339883" y="61415"/>
          <a:ext cx="4758372" cy="767520"/>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lvl="0" algn="l" defTabSz="1155700">
            <a:lnSpc>
              <a:spcPct val="90000"/>
            </a:lnSpc>
            <a:spcBef>
              <a:spcPct val="0"/>
            </a:spcBef>
            <a:spcAft>
              <a:spcPct val="35000"/>
            </a:spcAft>
          </a:pPr>
          <a:r>
            <a:rPr lang="en-US" sz="2600" kern="1200" dirty="0"/>
            <a:t>What is home visiting?</a:t>
          </a:r>
        </a:p>
      </dsp:txBody>
      <dsp:txXfrm>
        <a:off x="377350" y="98882"/>
        <a:ext cx="4683438" cy="692586"/>
      </dsp:txXfrm>
    </dsp:sp>
    <dsp:sp modelId="{85ACC0DB-9A38-4A5D-A414-259BAD07E00E}">
      <dsp:nvSpPr>
        <dsp:cNvPr id="0" name=""/>
        <dsp:cNvSpPr/>
      </dsp:nvSpPr>
      <dsp:spPr>
        <a:xfrm>
          <a:off x="0" y="3753936"/>
          <a:ext cx="6797675" cy="655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DF36D3-45BA-4066-8508-64A5C431C1CD}">
      <dsp:nvSpPr>
        <dsp:cNvPr id="0" name=""/>
        <dsp:cNvSpPr/>
      </dsp:nvSpPr>
      <dsp:spPr>
        <a:xfrm>
          <a:off x="339883" y="3370176"/>
          <a:ext cx="4758372" cy="767520"/>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lvl="0" algn="l" defTabSz="1155700">
            <a:lnSpc>
              <a:spcPct val="90000"/>
            </a:lnSpc>
            <a:spcBef>
              <a:spcPct val="0"/>
            </a:spcBef>
            <a:spcAft>
              <a:spcPct val="35000"/>
            </a:spcAft>
          </a:pPr>
          <a:r>
            <a:rPr lang="en-US" sz="2600" kern="1200"/>
            <a:t>Collaboration and referrals</a:t>
          </a:r>
        </a:p>
      </dsp:txBody>
      <dsp:txXfrm>
        <a:off x="377350" y="3407643"/>
        <a:ext cx="4683438" cy="692586"/>
      </dsp:txXfrm>
    </dsp:sp>
    <dsp:sp modelId="{261DEC3E-EA6D-43CB-B3A3-93DECFE2CF65}">
      <dsp:nvSpPr>
        <dsp:cNvPr id="0" name=""/>
        <dsp:cNvSpPr/>
      </dsp:nvSpPr>
      <dsp:spPr>
        <a:xfrm>
          <a:off x="0" y="4933296"/>
          <a:ext cx="6797675" cy="655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BF617B-9CA4-459F-9BF2-C750059E0F63}">
      <dsp:nvSpPr>
        <dsp:cNvPr id="0" name=""/>
        <dsp:cNvSpPr/>
      </dsp:nvSpPr>
      <dsp:spPr>
        <a:xfrm>
          <a:off x="339883" y="4549536"/>
          <a:ext cx="4758372" cy="767520"/>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lvl="0" algn="l" defTabSz="1155700">
            <a:lnSpc>
              <a:spcPct val="90000"/>
            </a:lnSpc>
            <a:spcBef>
              <a:spcPct val="0"/>
            </a:spcBef>
            <a:spcAft>
              <a:spcPct val="35000"/>
            </a:spcAft>
          </a:pPr>
          <a:r>
            <a:rPr lang="en-US" sz="2600" kern="1200"/>
            <a:t>Questions and discussion</a:t>
          </a:r>
        </a:p>
      </dsp:txBody>
      <dsp:txXfrm>
        <a:off x="377350" y="4587003"/>
        <a:ext cx="4683438"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FE215-59D2-47B1-812A-D465FAFCCEAC}">
      <dsp:nvSpPr>
        <dsp:cNvPr id="0" name=""/>
        <dsp:cNvSpPr/>
      </dsp:nvSpPr>
      <dsp:spPr>
        <a:xfrm>
          <a:off x="0" y="442980"/>
          <a:ext cx="10058399" cy="719549"/>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a:t>WHAT</a:t>
          </a:r>
          <a:r>
            <a:rPr lang="en-US" sz="3000" kern="1200" dirty="0"/>
            <a:t>		Family support and coaching</a:t>
          </a:r>
        </a:p>
      </dsp:txBody>
      <dsp:txXfrm>
        <a:off x="35125" y="478105"/>
        <a:ext cx="9988149" cy="649299"/>
      </dsp:txXfrm>
    </dsp:sp>
    <dsp:sp modelId="{63BD18B2-ECDC-41E0-9E9C-8F8CC87C949B}">
      <dsp:nvSpPr>
        <dsp:cNvPr id="0" name=""/>
        <dsp:cNvSpPr/>
      </dsp:nvSpPr>
      <dsp:spPr>
        <a:xfrm>
          <a:off x="0" y="1248930"/>
          <a:ext cx="10058399" cy="719549"/>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a:t>WHO	</a:t>
          </a:r>
          <a:r>
            <a:rPr lang="en-US" sz="3000" kern="1200"/>
            <a:t>	By a trained professional</a:t>
          </a:r>
        </a:p>
      </dsp:txBody>
      <dsp:txXfrm>
        <a:off x="35125" y="1284055"/>
        <a:ext cx="9988149" cy="649299"/>
      </dsp:txXfrm>
    </dsp:sp>
    <dsp:sp modelId="{B391C0FB-C6B8-4C51-8B70-E9161758B2CD}">
      <dsp:nvSpPr>
        <dsp:cNvPr id="0" name=""/>
        <dsp:cNvSpPr/>
      </dsp:nvSpPr>
      <dsp:spPr>
        <a:xfrm>
          <a:off x="0" y="2054880"/>
          <a:ext cx="10058399" cy="719549"/>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a:t>WHERE</a:t>
          </a:r>
          <a:r>
            <a:rPr lang="en-US" sz="3000" kern="1200" dirty="0"/>
            <a:t>		Through planned, regular visits to the home</a:t>
          </a:r>
        </a:p>
      </dsp:txBody>
      <dsp:txXfrm>
        <a:off x="35125" y="2090005"/>
        <a:ext cx="9988149" cy="649299"/>
      </dsp:txXfrm>
    </dsp:sp>
    <dsp:sp modelId="{8EE2E1F8-EFC4-48AD-8EE0-87A4FB81C581}">
      <dsp:nvSpPr>
        <dsp:cNvPr id="0" name=""/>
        <dsp:cNvSpPr/>
      </dsp:nvSpPr>
      <dsp:spPr>
        <a:xfrm>
          <a:off x="0" y="2860830"/>
          <a:ext cx="10058399" cy="719549"/>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a:t>WHEN</a:t>
          </a:r>
          <a:r>
            <a:rPr lang="en-US" sz="3000" kern="1200"/>
            <a:t>		Prenatally, through a child’s early years</a:t>
          </a:r>
        </a:p>
      </dsp:txBody>
      <dsp:txXfrm>
        <a:off x="35125" y="2895955"/>
        <a:ext cx="9988149"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FB358-CB30-4508-A7B7-3F686666D085}" type="datetimeFigureOut">
              <a:rPr lang="en-US" smtClean="0"/>
              <a:t>3/2/2022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EA84B-CF85-4E53-84D7-E104F809F889}" type="slidenum">
              <a:rPr lang="en-US" smtClean="0"/>
              <a:t>‹#›</a:t>
            </a:fld>
            <a:endParaRPr lang="en-US"/>
          </a:p>
        </p:txBody>
      </p:sp>
    </p:spTree>
    <p:extLst>
      <p:ext uri="{BB962C8B-B14F-4D97-AF65-F5344CB8AC3E}">
        <p14:creationId xmlns:p14="http://schemas.microsoft.com/office/powerpoint/2010/main" val="2307465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6EA84B-CF85-4E53-84D7-E104F809F889}" type="slidenum">
              <a:rPr lang="en-US" smtClean="0"/>
              <a:t>1</a:t>
            </a:fld>
            <a:endParaRPr lang="en-US"/>
          </a:p>
        </p:txBody>
      </p:sp>
    </p:spTree>
    <p:extLst>
      <p:ext uri="{BB962C8B-B14F-4D97-AF65-F5344CB8AC3E}">
        <p14:creationId xmlns:p14="http://schemas.microsoft.com/office/powerpoint/2010/main" val="3817281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18 home visiting models which meet HRSA’s criteria for being evidence-based. Here are the five major models used in Illinois. These models use different curricula, and all focus on building parent-child attachment, developmental screening and supports, and connecting families with resources.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frequency of home visits also varies slightly by model. In almost all cases, they start with weekly visits. Some models transition to biweekly or monthly visits after a defined period of time or based on the circumstances of the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model can enroll families prenatally, and they each have defined eligibility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visit the HOMVEE website for more information about each model and their evidence of effectiveness.</a:t>
            </a:r>
          </a:p>
          <a:p>
            <a:endParaRPr lang="en-US" dirty="0"/>
          </a:p>
        </p:txBody>
      </p:sp>
      <p:sp>
        <p:nvSpPr>
          <p:cNvPr id="4" name="Slide Number Placeholder 3"/>
          <p:cNvSpPr>
            <a:spLocks noGrp="1"/>
          </p:cNvSpPr>
          <p:nvPr>
            <p:ph type="sldNum" sz="quarter" idx="5"/>
          </p:nvPr>
        </p:nvSpPr>
        <p:spPr/>
        <p:txBody>
          <a:bodyPr/>
          <a:lstStyle/>
          <a:p>
            <a:fld id="{776EA84B-CF85-4E53-84D7-E104F809F889}" type="slidenum">
              <a:rPr lang="en-US" smtClean="0"/>
              <a:t>13</a:t>
            </a:fld>
            <a:endParaRPr lang="en-US"/>
          </a:p>
        </p:txBody>
      </p:sp>
    </p:spTree>
    <p:extLst>
      <p:ext uri="{BB962C8B-B14F-4D97-AF65-F5344CB8AC3E}">
        <p14:creationId xmlns:p14="http://schemas.microsoft.com/office/powerpoint/2010/main" val="3738868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highlight>
                  <a:srgbClr val="FFFF00"/>
                </a:highlight>
              </a:rPr>
              <a:t>Home visitors come into the field with a variety of educational backgrounds. All home visitors must successfully complete core training that is specific to their home visiting model, and they also receive training on infant and child development. We are working to expand the reach of our advanced trainings on topics such as intimate partner violence, maternal depression, and substance use.</a:t>
            </a:r>
          </a:p>
          <a:p>
            <a:endParaRPr lang="en-US" dirty="0">
              <a:solidFill>
                <a:srgbClr val="FF0000"/>
              </a:solidFill>
              <a:highlight>
                <a:srgbClr val="FFFF00"/>
              </a:highlight>
            </a:endParaRPr>
          </a:p>
          <a:p>
            <a:r>
              <a:rPr lang="en-US" sz="1200" b="0" i="0" u="none" strike="noStrike" kern="1200" baseline="0" dirty="0">
                <a:solidFill>
                  <a:schemeClr val="tx1"/>
                </a:solidFill>
                <a:highlight>
                  <a:srgbClr val="FFFF00"/>
                </a:highlight>
                <a:latin typeface="+mn-lt"/>
                <a:ea typeface="+mn-ea"/>
                <a:cs typeface="+mn-cs"/>
              </a:rPr>
              <a:t>Reflective supervision is a form of ongoing professional development for home visitors that is distinct from administrative supervision and clinical supervision, because it involves intentional exploration of the parallel process, that is, attention to all of the relationships involved, including the relationships between home visitor and supervisor, between home visitor and parent, and between parent and infant/toddler. Reflective supervision supports professional and personal development of home visitors by attending to the emotional content of their work and how their reactions to the content affect their work. </a:t>
            </a:r>
          </a:p>
          <a:p>
            <a:endParaRPr lang="en-US" sz="1200" b="0" i="0" u="none" strike="noStrike" kern="1200" baseline="0" dirty="0">
              <a:solidFill>
                <a:schemeClr val="tx1"/>
              </a:solidFill>
              <a:highlight>
                <a:srgbClr val="FFFF00"/>
              </a:highlight>
              <a:latin typeface="+mn-lt"/>
              <a:ea typeface="+mn-ea"/>
              <a:cs typeface="+mn-cs"/>
            </a:endParaRPr>
          </a:p>
          <a:p>
            <a:r>
              <a:rPr lang="en-US" sz="1200" b="0" i="0" u="none" strike="noStrike" kern="1200" baseline="0" dirty="0">
                <a:solidFill>
                  <a:schemeClr val="tx1"/>
                </a:solidFill>
                <a:highlight>
                  <a:srgbClr val="FFFF00"/>
                </a:highlight>
                <a:latin typeface="+mn-lt"/>
                <a:ea typeface="+mn-ea"/>
                <a:cs typeface="+mn-cs"/>
              </a:rPr>
              <a:t>In addition to reflective supervision, a growing number of home visiting programs also utilize Infant and Early Childhood Mental Health Consultation, which works with the supervisor and home visitor to build capacity and skills around mental health.</a:t>
            </a:r>
          </a:p>
          <a:p>
            <a:endParaRPr lang="en-US" sz="1200" b="0" i="0" u="none" strike="noStrike" kern="1200" baseline="0" dirty="0">
              <a:solidFill>
                <a:schemeClr val="tx1"/>
              </a:solidFill>
              <a:highlight>
                <a:srgbClr val="FFFF00"/>
              </a:highlight>
              <a:latin typeface="+mn-lt"/>
              <a:ea typeface="+mn-ea"/>
              <a:cs typeface="+mn-cs"/>
            </a:endParaRPr>
          </a:p>
          <a:p>
            <a:r>
              <a:rPr lang="en-US" sz="1200" b="0" i="0" u="none" strike="noStrike" kern="1200" baseline="0" dirty="0">
                <a:solidFill>
                  <a:schemeClr val="tx1"/>
                </a:solidFill>
                <a:highlight>
                  <a:srgbClr val="FFFF00"/>
                </a:highlight>
                <a:latin typeface="+mn-lt"/>
                <a:ea typeface="+mn-ea"/>
                <a:cs typeface="+mn-cs"/>
              </a:rPr>
              <a:t>So home visitors receive a significant amount of training and supervision before starting their work in the field.</a:t>
            </a:r>
          </a:p>
          <a:p>
            <a:endParaRPr lang="en-US" sz="1200" b="0" i="0" u="none" strike="noStrike" kern="1200" baseline="0" dirty="0">
              <a:solidFill>
                <a:schemeClr val="tx1"/>
              </a:solidFill>
              <a:highlight>
                <a:srgbClr val="FFFF00"/>
              </a:highlight>
              <a:latin typeface="+mn-lt"/>
              <a:ea typeface="+mn-ea"/>
              <a:cs typeface="+mn-cs"/>
            </a:endParaRPr>
          </a:p>
          <a:p>
            <a:r>
              <a:rPr lang="en-US" dirty="0">
                <a:solidFill>
                  <a:srgbClr val="FF0000"/>
                </a:solidFill>
                <a:highlight>
                  <a:srgbClr val="FFFF00"/>
                </a:highlight>
              </a:rPr>
              <a:t>(In Illinois MIECHV, for example, less than 10% of home visitors had just a high school diploma, 16% had an associate’s degree, 58% had a bachelor’s degree, and 16% had an advanced degree.) </a:t>
            </a:r>
          </a:p>
          <a:p>
            <a:endParaRPr lang="en-US" dirty="0"/>
          </a:p>
        </p:txBody>
      </p:sp>
      <p:sp>
        <p:nvSpPr>
          <p:cNvPr id="4" name="Slide Number Placeholder 3"/>
          <p:cNvSpPr>
            <a:spLocks noGrp="1"/>
          </p:cNvSpPr>
          <p:nvPr>
            <p:ph type="sldNum" sz="quarter" idx="5"/>
          </p:nvPr>
        </p:nvSpPr>
        <p:spPr/>
        <p:txBody>
          <a:bodyPr/>
          <a:lstStyle/>
          <a:p>
            <a:fld id="{776EA84B-CF85-4E53-84D7-E104F809F889}" type="slidenum">
              <a:rPr lang="en-US" smtClean="0"/>
              <a:t>14</a:t>
            </a:fld>
            <a:endParaRPr lang="en-US"/>
          </a:p>
        </p:txBody>
      </p:sp>
    </p:spTree>
    <p:extLst>
      <p:ext uri="{BB962C8B-B14F-4D97-AF65-F5344CB8AC3E}">
        <p14:creationId xmlns:p14="http://schemas.microsoft.com/office/powerpoint/2010/main" val="1043096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MIECHV funds currently support coordinated intake in 13 communities, which are listed here.</a:t>
            </a:r>
          </a:p>
        </p:txBody>
      </p:sp>
      <p:sp>
        <p:nvSpPr>
          <p:cNvPr id="4" name="Slide Number Placeholder 3"/>
          <p:cNvSpPr>
            <a:spLocks noGrp="1"/>
          </p:cNvSpPr>
          <p:nvPr>
            <p:ph type="sldNum" sz="quarter" idx="5"/>
          </p:nvPr>
        </p:nvSpPr>
        <p:spPr/>
        <p:txBody>
          <a:bodyPr/>
          <a:lstStyle/>
          <a:p>
            <a:fld id="{776EA84B-CF85-4E53-84D7-E104F809F889}" type="slidenum">
              <a:rPr lang="en-US" smtClean="0"/>
              <a:t>15</a:t>
            </a:fld>
            <a:endParaRPr lang="en-US"/>
          </a:p>
        </p:txBody>
      </p:sp>
    </p:spTree>
    <p:extLst>
      <p:ext uri="{BB962C8B-B14F-4D97-AF65-F5344CB8AC3E}">
        <p14:creationId xmlns:p14="http://schemas.microsoft.com/office/powerpoint/2010/main" val="1224443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a:t>
            </a:r>
            <a:r>
              <a:rPr lang="en-US" dirty="0" err="1"/>
              <a:t>igrowillinois</a:t>
            </a:r>
            <a:r>
              <a:rPr lang="en-US" dirty="0"/>
              <a:t> website, you can find the contact person for each coordinated intake community. To make a referral to these communities, simply contact coordinated intake staff and they will speak with the family to collect some basic information and to make a referral that best fits their situation.</a:t>
            </a:r>
          </a:p>
          <a:p>
            <a:endParaRPr lang="en-US" dirty="0"/>
          </a:p>
        </p:txBody>
      </p:sp>
      <p:sp>
        <p:nvSpPr>
          <p:cNvPr id="4" name="Slide Number Placeholder 3"/>
          <p:cNvSpPr>
            <a:spLocks noGrp="1"/>
          </p:cNvSpPr>
          <p:nvPr>
            <p:ph type="sldNum" sz="quarter" idx="5"/>
          </p:nvPr>
        </p:nvSpPr>
        <p:spPr/>
        <p:txBody>
          <a:bodyPr/>
          <a:lstStyle/>
          <a:p>
            <a:fld id="{776EA84B-CF85-4E53-84D7-E104F809F889}" type="slidenum">
              <a:rPr lang="en-US" smtClean="0"/>
              <a:t>16</a:t>
            </a:fld>
            <a:endParaRPr lang="en-US"/>
          </a:p>
        </p:txBody>
      </p:sp>
    </p:spTree>
    <p:extLst>
      <p:ext uri="{BB962C8B-B14F-4D97-AF65-F5344CB8AC3E}">
        <p14:creationId xmlns:p14="http://schemas.microsoft.com/office/powerpoint/2010/main" val="495399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communities do not have a coordinated intake system. For these communities, you can search for the nearest home visiting program on the </a:t>
            </a:r>
            <a:r>
              <a:rPr lang="en-US" dirty="0" err="1"/>
              <a:t>iGrowIllinois</a:t>
            </a:r>
            <a:r>
              <a:rPr lang="en-US" dirty="0"/>
              <a:t> website and it will pull up their contact information. Here you see a screenshot of the search page on the </a:t>
            </a:r>
            <a:r>
              <a:rPr lang="en-US" dirty="0" err="1"/>
              <a:t>igrowIllinois</a:t>
            </a:r>
            <a:r>
              <a:rPr lang="en-US" dirty="0"/>
              <a:t> website.</a:t>
            </a:r>
          </a:p>
          <a:p>
            <a:endParaRPr lang="en-US" dirty="0"/>
          </a:p>
        </p:txBody>
      </p:sp>
      <p:sp>
        <p:nvSpPr>
          <p:cNvPr id="4" name="Slide Number Placeholder 3"/>
          <p:cNvSpPr>
            <a:spLocks noGrp="1"/>
          </p:cNvSpPr>
          <p:nvPr>
            <p:ph type="sldNum" sz="quarter" idx="5"/>
          </p:nvPr>
        </p:nvSpPr>
        <p:spPr/>
        <p:txBody>
          <a:bodyPr/>
          <a:lstStyle/>
          <a:p>
            <a:fld id="{776EA84B-CF85-4E53-84D7-E104F809F889}" type="slidenum">
              <a:rPr lang="en-US" smtClean="0"/>
              <a:t>17</a:t>
            </a:fld>
            <a:endParaRPr lang="en-US"/>
          </a:p>
        </p:txBody>
      </p:sp>
    </p:spTree>
    <p:extLst>
      <p:ext uri="{BB962C8B-B14F-4D97-AF65-F5344CB8AC3E}">
        <p14:creationId xmlns:p14="http://schemas.microsoft.com/office/powerpoint/2010/main" val="1665304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EA84B-CF85-4E53-84D7-E104F809F889}" type="slidenum">
              <a:rPr lang="en-US" smtClean="0"/>
              <a:t>20</a:t>
            </a:fld>
            <a:endParaRPr lang="en-US"/>
          </a:p>
        </p:txBody>
      </p:sp>
    </p:spTree>
    <p:extLst>
      <p:ext uri="{BB962C8B-B14F-4D97-AF65-F5344CB8AC3E}">
        <p14:creationId xmlns:p14="http://schemas.microsoft.com/office/powerpoint/2010/main" val="4153639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way of brief background, starting in 2011, Illinois applied for and received funds from MIECHV (spell out), through HRSA and the Administration for Children and Families. The goals of MIECHV are to strengthen and improve Title V programs, improve coordination of services for at-risk communities, and provide comprehensive services to improve family outcomes, and we do this through evidence-based home visiting programs, which we’ll be talking about shortly.</a:t>
            </a:r>
          </a:p>
          <a:p>
            <a:endParaRPr lang="en-US" dirty="0"/>
          </a:p>
        </p:txBody>
      </p:sp>
      <p:sp>
        <p:nvSpPr>
          <p:cNvPr id="4" name="Slide Number Placeholder 3"/>
          <p:cNvSpPr>
            <a:spLocks noGrp="1"/>
          </p:cNvSpPr>
          <p:nvPr>
            <p:ph type="sldNum" sz="quarter" idx="5"/>
          </p:nvPr>
        </p:nvSpPr>
        <p:spPr/>
        <p:txBody>
          <a:bodyPr/>
          <a:lstStyle/>
          <a:p>
            <a:fld id="{776EA84B-CF85-4E53-84D7-E104F809F889}" type="slidenum">
              <a:rPr lang="en-US" smtClean="0"/>
              <a:t>2</a:t>
            </a:fld>
            <a:endParaRPr lang="en-US"/>
          </a:p>
        </p:txBody>
      </p:sp>
    </p:spTree>
    <p:extLst>
      <p:ext uri="{BB962C8B-B14F-4D97-AF65-F5344CB8AC3E}">
        <p14:creationId xmlns:p14="http://schemas.microsoft.com/office/powerpoint/2010/main" val="41996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Let’s get started: What comes to mind when you hear the term “home visiting?” (audience participation)</a:t>
            </a:r>
          </a:p>
          <a:p>
            <a:pPr marL="0" lvl="0" indent="0">
              <a:buNone/>
            </a:pPr>
            <a:endParaRPr lang="en-US" b="1" dirty="0">
              <a:solidFill>
                <a:srgbClr val="C00000"/>
              </a:solidFill>
            </a:endParaRPr>
          </a:p>
          <a:p>
            <a:pPr marL="0" lvl="0" indent="0">
              <a:buNone/>
            </a:pPr>
            <a:r>
              <a:rPr lang="en-US" b="1" dirty="0">
                <a:solidFill>
                  <a:srgbClr val="C00000"/>
                </a:solidFill>
              </a:rPr>
              <a:t>Home Visiting is NOT	</a:t>
            </a:r>
          </a:p>
          <a:p>
            <a:pPr lvl="0">
              <a:buFont typeface="Arial" panose="020B0604020202020204" pitchFamily="34" charset="0"/>
              <a:buChar char="•"/>
            </a:pPr>
            <a:r>
              <a:rPr lang="en-US" sz="1200" dirty="0">
                <a:solidFill>
                  <a:srgbClr val="C00000"/>
                </a:solidFill>
              </a:rPr>
              <a:t>Child welfare</a:t>
            </a:r>
          </a:p>
          <a:p>
            <a:pPr lvl="0">
              <a:buFont typeface="Arial" panose="020B0604020202020204" pitchFamily="34" charset="0"/>
              <a:buChar char="•"/>
            </a:pPr>
            <a:r>
              <a:rPr lang="en-US" sz="1200" dirty="0">
                <a:solidFill>
                  <a:srgbClr val="C00000"/>
                </a:solidFill>
              </a:rPr>
              <a:t>Home safety inspections</a:t>
            </a:r>
          </a:p>
          <a:p>
            <a:pPr lvl="0">
              <a:buFont typeface="Arial" panose="020B0604020202020204" pitchFamily="34" charset="0"/>
              <a:buChar char="•"/>
            </a:pPr>
            <a:r>
              <a:rPr lang="en-US" sz="1200" dirty="0">
                <a:solidFill>
                  <a:srgbClr val="C00000"/>
                </a:solidFill>
              </a:rPr>
              <a:t>Family Case Management</a:t>
            </a:r>
          </a:p>
          <a:p>
            <a:endParaRPr lang="en-US" dirty="0"/>
          </a:p>
        </p:txBody>
      </p:sp>
      <p:sp>
        <p:nvSpPr>
          <p:cNvPr id="4" name="Slide Number Placeholder 3"/>
          <p:cNvSpPr>
            <a:spLocks noGrp="1"/>
          </p:cNvSpPr>
          <p:nvPr>
            <p:ph type="sldNum" sz="quarter" idx="5"/>
          </p:nvPr>
        </p:nvSpPr>
        <p:spPr/>
        <p:txBody>
          <a:bodyPr/>
          <a:lstStyle/>
          <a:p>
            <a:fld id="{776EA84B-CF85-4E53-84D7-E104F809F889}" type="slidenum">
              <a:rPr lang="en-US" smtClean="0"/>
              <a:t>5</a:t>
            </a:fld>
            <a:endParaRPr lang="en-US"/>
          </a:p>
        </p:txBody>
      </p:sp>
    </p:spTree>
    <p:extLst>
      <p:ext uri="{BB962C8B-B14F-4D97-AF65-F5344CB8AC3E}">
        <p14:creationId xmlns:p14="http://schemas.microsoft.com/office/powerpoint/2010/main" val="2330547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Evidence-based home visiting is a relationship-based program that aims to address the </a:t>
            </a:r>
            <a:r>
              <a:rPr lang="en-US" b="1" dirty="0">
                <a:solidFill>
                  <a:srgbClr val="FF0000"/>
                </a:solidFill>
              </a:rPr>
              <a:t>social determinants of health</a:t>
            </a:r>
            <a:r>
              <a:rPr lang="en-US" dirty="0">
                <a:solidFill>
                  <a:srgbClr val="FF0000"/>
                </a:solidFill>
              </a:rPr>
              <a:t>. Our programs help families with access to a wide range of resources and services to address early childhood development as well as comprehensive needs. Home visiting works to connect families to community resources and build their social supports.</a:t>
            </a:r>
          </a:p>
          <a:p>
            <a:endParaRPr lang="en-US" dirty="0"/>
          </a:p>
        </p:txBody>
      </p:sp>
      <p:sp>
        <p:nvSpPr>
          <p:cNvPr id="4" name="Slide Number Placeholder 3"/>
          <p:cNvSpPr>
            <a:spLocks noGrp="1"/>
          </p:cNvSpPr>
          <p:nvPr>
            <p:ph type="sldNum" sz="quarter" idx="5"/>
          </p:nvPr>
        </p:nvSpPr>
        <p:spPr/>
        <p:txBody>
          <a:bodyPr/>
          <a:lstStyle/>
          <a:p>
            <a:fld id="{776EA84B-CF85-4E53-84D7-E104F809F889}" type="slidenum">
              <a:rPr lang="en-US" smtClean="0"/>
              <a:t>6</a:t>
            </a:fld>
            <a:endParaRPr lang="en-US"/>
          </a:p>
        </p:txBody>
      </p:sp>
    </p:spTree>
    <p:extLst>
      <p:ext uri="{BB962C8B-B14F-4D97-AF65-F5344CB8AC3E}">
        <p14:creationId xmlns:p14="http://schemas.microsoft.com/office/powerpoint/2010/main" val="486749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priority populations or target populations for home visiting: teen parents, families with young children experiencing homelessness, families in deep poverty, families with child welfare involvement, and so on. These are the families that we’d like to see receiving home visiting services, so that young children with risk factors can have a stronger start in life.</a:t>
            </a:r>
          </a:p>
        </p:txBody>
      </p:sp>
      <p:sp>
        <p:nvSpPr>
          <p:cNvPr id="4" name="Slide Number Placeholder 3"/>
          <p:cNvSpPr>
            <a:spLocks noGrp="1"/>
          </p:cNvSpPr>
          <p:nvPr>
            <p:ph type="sldNum" sz="quarter" idx="5"/>
          </p:nvPr>
        </p:nvSpPr>
        <p:spPr/>
        <p:txBody>
          <a:bodyPr/>
          <a:lstStyle/>
          <a:p>
            <a:fld id="{776EA84B-CF85-4E53-84D7-E104F809F889}" type="slidenum">
              <a:rPr lang="en-US" smtClean="0"/>
              <a:t>7</a:t>
            </a:fld>
            <a:endParaRPr lang="en-US"/>
          </a:p>
        </p:txBody>
      </p:sp>
    </p:spTree>
    <p:extLst>
      <p:ext uri="{BB962C8B-B14F-4D97-AF65-F5344CB8AC3E}">
        <p14:creationId xmlns:p14="http://schemas.microsoft.com/office/powerpoint/2010/main" val="911961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Home visiting provides family support and coaching through planned, regular visits with a trained professional based on a family’s needs. The home visits start prenatally and continues through a child’s early years. Most home visiting programs start with weekly visits, and some will move to a biweekly or monthly schedule at a designated point in time or based on the family’s needs.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Home visiting is a voluntary program, and home visitors work with parents on practical parenting skills as well as family bonding before birth and as children grow up. This is not a one-time service, but an ongoing relationship between families and trained home visitors.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76EA84B-CF85-4E53-84D7-E104F809F889}" type="slidenum">
              <a:rPr lang="en-US" smtClean="0"/>
              <a:t>8</a:t>
            </a:fld>
            <a:endParaRPr lang="en-US"/>
          </a:p>
        </p:txBody>
      </p:sp>
    </p:spTree>
    <p:extLst>
      <p:ext uri="{BB962C8B-B14F-4D97-AF65-F5344CB8AC3E}">
        <p14:creationId xmlns:p14="http://schemas.microsoft.com/office/powerpoint/2010/main" val="885566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Home visiting provides high quality, intensive services that address positive parenting and child development, supports preventive prenatal and pediatric health care, breastfeeding support, and works with parents to set and reach goals for their own advancement.</a:t>
            </a:r>
          </a:p>
          <a:p>
            <a:endParaRPr lang="en-US" dirty="0"/>
          </a:p>
          <a:p>
            <a:endParaRPr lang="en-US" dirty="0"/>
          </a:p>
        </p:txBody>
      </p:sp>
      <p:sp>
        <p:nvSpPr>
          <p:cNvPr id="4" name="Slide Number Placeholder 3"/>
          <p:cNvSpPr>
            <a:spLocks noGrp="1"/>
          </p:cNvSpPr>
          <p:nvPr>
            <p:ph type="sldNum" sz="quarter" idx="5"/>
          </p:nvPr>
        </p:nvSpPr>
        <p:spPr/>
        <p:txBody>
          <a:bodyPr/>
          <a:lstStyle/>
          <a:p>
            <a:fld id="{776EA84B-CF85-4E53-84D7-E104F809F889}" type="slidenum">
              <a:rPr lang="en-US" smtClean="0"/>
              <a:t>9</a:t>
            </a:fld>
            <a:endParaRPr lang="en-US"/>
          </a:p>
        </p:txBody>
      </p:sp>
    </p:spTree>
    <p:extLst>
      <p:ext uri="{BB962C8B-B14F-4D97-AF65-F5344CB8AC3E}">
        <p14:creationId xmlns:p14="http://schemas.microsoft.com/office/powerpoint/2010/main" val="3060127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unified benchmark domains for MIECHV. As you can see, maternal and newborn health is at the top of this list. The other domains are child safety, school readiness, domestic violence, economic self-sufficiency, and coordination and referrals.</a:t>
            </a:r>
          </a:p>
        </p:txBody>
      </p:sp>
      <p:sp>
        <p:nvSpPr>
          <p:cNvPr id="4" name="Slide Number Placeholder 3"/>
          <p:cNvSpPr>
            <a:spLocks noGrp="1"/>
          </p:cNvSpPr>
          <p:nvPr>
            <p:ph type="sldNum" sz="quarter" idx="5"/>
          </p:nvPr>
        </p:nvSpPr>
        <p:spPr/>
        <p:txBody>
          <a:bodyPr/>
          <a:lstStyle/>
          <a:p>
            <a:fld id="{776EA84B-CF85-4E53-84D7-E104F809F889}" type="slidenum">
              <a:rPr lang="en-US" smtClean="0"/>
              <a:t>10</a:t>
            </a:fld>
            <a:endParaRPr lang="en-US"/>
          </a:p>
        </p:txBody>
      </p:sp>
    </p:spTree>
    <p:extLst>
      <p:ext uri="{BB962C8B-B14F-4D97-AF65-F5344CB8AC3E}">
        <p14:creationId xmlns:p14="http://schemas.microsoft.com/office/powerpoint/2010/main" val="66517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performance measures and how we did in federal FY 2020. Please note that the data have been impacted by the pandemic.</a:t>
            </a:r>
          </a:p>
          <a:p>
            <a:endParaRPr lang="en-US" dirty="0"/>
          </a:p>
          <a:p>
            <a:r>
              <a:rPr lang="en-US" dirty="0"/>
              <a:t>We should note that not all home visiting programs have MIECHV funding and so not all of them are measuring these benchmarks.</a:t>
            </a:r>
          </a:p>
          <a:p>
            <a:endParaRPr lang="en-US" dirty="0"/>
          </a:p>
        </p:txBody>
      </p:sp>
      <p:sp>
        <p:nvSpPr>
          <p:cNvPr id="4" name="Slide Number Placeholder 3"/>
          <p:cNvSpPr>
            <a:spLocks noGrp="1"/>
          </p:cNvSpPr>
          <p:nvPr>
            <p:ph type="sldNum" sz="quarter" idx="5"/>
          </p:nvPr>
        </p:nvSpPr>
        <p:spPr/>
        <p:txBody>
          <a:bodyPr/>
          <a:lstStyle/>
          <a:p>
            <a:fld id="{776EA84B-CF85-4E53-84D7-E104F809F889}" type="slidenum">
              <a:rPr lang="en-US" smtClean="0"/>
              <a:t>12</a:t>
            </a:fld>
            <a:endParaRPr lang="en-US"/>
          </a:p>
        </p:txBody>
      </p:sp>
    </p:spTree>
    <p:extLst>
      <p:ext uri="{BB962C8B-B14F-4D97-AF65-F5344CB8AC3E}">
        <p14:creationId xmlns:p14="http://schemas.microsoft.com/office/powerpoint/2010/main" val="1672978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139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91272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7894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1913437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25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8902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3/2/2022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1214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3/2/2022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6167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t>3/2/2022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4848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smtClean="0"/>
              <a:t>3/2/2022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835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86171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t>3/2/2022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4720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mailto:Joanna.Su@Illinois.gov" TargetMode="External"/><Relationship Id="rId4" Type="http://schemas.openxmlformats.org/officeDocument/2006/relationships/hyperlink" Target="mailto:Glendean.Burton@hot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scottcountymn.gov/400/Family-Home-Visiting"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03E3-5021-4ADE-A2E1-B5AF2FC378B2}"/>
              </a:ext>
            </a:extLst>
          </p:cNvPr>
          <p:cNvSpPr>
            <a:spLocks noGrp="1"/>
          </p:cNvSpPr>
          <p:nvPr>
            <p:ph type="ctrTitle"/>
          </p:nvPr>
        </p:nvSpPr>
        <p:spPr/>
        <p:txBody>
          <a:bodyPr>
            <a:normAutofit fontScale="90000"/>
          </a:bodyPr>
          <a:lstStyle/>
          <a:p>
            <a:r>
              <a:rPr lang="en-US" sz="4400" dirty="0"/>
              <a:t/>
            </a:r>
            <a:br>
              <a:rPr lang="en-US" sz="44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4400" dirty="0">
                <a:cs typeface="Calibri Light"/>
              </a:rPr>
              <a:t>                    </a:t>
            </a:r>
            <a:r>
              <a:rPr lang="en-US" sz="4400" b="1" dirty="0">
                <a:cs typeface="Calibri Light"/>
              </a:rPr>
              <a:t>   Illinois MIECHV</a:t>
            </a:r>
            <a:r>
              <a:rPr lang="en-US" sz="4400" dirty="0">
                <a:cs typeface="Calibri Light"/>
              </a:rPr>
              <a:t> </a:t>
            </a:r>
            <a:br>
              <a:rPr lang="en-US" sz="4400" dirty="0">
                <a:cs typeface="Calibri Light"/>
              </a:rPr>
            </a:br>
            <a:r>
              <a:rPr lang="en-US" sz="4400" dirty="0">
                <a:cs typeface="Calibri Light"/>
              </a:rPr>
              <a:t/>
            </a:r>
            <a:br>
              <a:rPr lang="en-US" sz="4400" dirty="0">
                <a:cs typeface="Calibri Light"/>
              </a:rPr>
            </a:br>
            <a:r>
              <a:rPr lang="en-US" sz="4400" dirty="0">
                <a:cs typeface="Calibri Light"/>
              </a:rPr>
              <a:t>            </a:t>
            </a:r>
            <a:r>
              <a:rPr lang="en-US" sz="4400" dirty="0">
                <a:highlight>
                  <a:srgbClr val="FFFF00"/>
                </a:highlight>
                <a:cs typeface="Calibri Light"/>
              </a:rPr>
              <a:t> What It Is and How To Make </a:t>
            </a:r>
            <a:br>
              <a:rPr lang="en-US" sz="4400" dirty="0">
                <a:highlight>
                  <a:srgbClr val="FFFF00"/>
                </a:highlight>
                <a:cs typeface="Calibri Light"/>
              </a:rPr>
            </a:br>
            <a:r>
              <a:rPr lang="en-US" sz="4400" dirty="0">
                <a:highlight>
                  <a:srgbClr val="FFFF00"/>
                </a:highlight>
                <a:cs typeface="Calibri Light"/>
              </a:rPr>
              <a:t>       Referrals For At-Risk Mom's and Babies!</a:t>
            </a:r>
            <a:br>
              <a:rPr lang="en-US" sz="4400" dirty="0">
                <a:highlight>
                  <a:srgbClr val="FFFF00"/>
                </a:highlight>
                <a:cs typeface="Calibri Light"/>
              </a:rPr>
            </a:br>
            <a:endParaRPr lang="en-US" sz="4400">
              <a:highlight>
                <a:srgbClr val="FFFF00"/>
              </a:highlight>
              <a:cs typeface="Calibri Light"/>
            </a:endParaRPr>
          </a:p>
        </p:txBody>
      </p:sp>
      <p:pic>
        <p:nvPicPr>
          <p:cNvPr id="5" name="image1.png">
            <a:extLst>
              <a:ext uri="{FF2B5EF4-FFF2-40B4-BE49-F238E27FC236}">
                <a16:creationId xmlns:a16="http://schemas.microsoft.com/office/drawing/2014/main" id="{02FC3BC0-87AC-4799-A126-A458692ED633}"/>
              </a:ext>
            </a:extLst>
          </p:cNvPr>
          <p:cNvPicPr/>
          <p:nvPr/>
        </p:nvPicPr>
        <p:blipFill>
          <a:blip r:embed="rId3">
            <a:extLst>
              <a:ext uri="{28A0092B-C50C-407E-A947-70E740481C1C}">
                <a14:useLocalDpi xmlns:a14="http://schemas.microsoft.com/office/drawing/2010/main" val="0"/>
              </a:ext>
            </a:extLst>
          </a:blip>
          <a:stretch>
            <a:fillRect/>
          </a:stretch>
        </p:blipFill>
        <p:spPr>
          <a:xfrm>
            <a:off x="9160933" y="203200"/>
            <a:ext cx="3031067" cy="1151467"/>
          </a:xfrm>
          <a:prstGeom prst="rect">
            <a:avLst/>
          </a:prstGeom>
        </p:spPr>
      </p:pic>
      <p:sp>
        <p:nvSpPr>
          <p:cNvPr id="4" name="Subtitle 3"/>
          <p:cNvSpPr>
            <a:spLocks noGrp="1"/>
          </p:cNvSpPr>
          <p:nvPr>
            <p:ph type="subTitle" idx="1"/>
          </p:nvPr>
        </p:nvSpPr>
        <p:spPr/>
        <p:txBody>
          <a:bodyPr/>
          <a:lstStyle/>
          <a:p>
            <a:r>
              <a:rPr lang="en-US" dirty="0" err="1"/>
              <a:t>Glendean</a:t>
            </a:r>
            <a:r>
              <a:rPr lang="en-US" dirty="0"/>
              <a:t> Burton MPH, BSN, RN, CLC, CRADC (Inactive)</a:t>
            </a:r>
          </a:p>
        </p:txBody>
      </p:sp>
    </p:spTree>
    <p:extLst>
      <p:ext uri="{BB962C8B-B14F-4D97-AF65-F5344CB8AC3E}">
        <p14:creationId xmlns:p14="http://schemas.microsoft.com/office/powerpoint/2010/main" val="1340220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A2246-D188-4EFD-8208-2738D8AF127E}"/>
              </a:ext>
            </a:extLst>
          </p:cNvPr>
          <p:cNvSpPr>
            <a:spLocks noGrp="1"/>
          </p:cNvSpPr>
          <p:nvPr>
            <p:ph type="title"/>
          </p:nvPr>
        </p:nvSpPr>
        <p:spPr/>
        <p:txBody>
          <a:bodyPr/>
          <a:lstStyle/>
          <a:p>
            <a:r>
              <a:rPr lang="en-US" dirty="0">
                <a:solidFill>
                  <a:schemeClr val="tx2"/>
                </a:solidFill>
              </a:rPr>
              <a:t>MIECHV Benchmark Domains</a:t>
            </a:r>
            <a:endParaRPr lang="en-US" dirty="0"/>
          </a:p>
        </p:txBody>
      </p:sp>
      <p:sp>
        <p:nvSpPr>
          <p:cNvPr id="3" name="Content Placeholder 2">
            <a:extLst>
              <a:ext uri="{FF2B5EF4-FFF2-40B4-BE49-F238E27FC236}">
                <a16:creationId xmlns:a16="http://schemas.microsoft.com/office/drawing/2014/main" id="{F6EF0C64-E9A8-4576-8C5D-75461D37A962}"/>
              </a:ext>
            </a:extLst>
          </p:cNvPr>
          <p:cNvSpPr>
            <a:spLocks noGrp="1"/>
          </p:cNvSpPr>
          <p:nvPr>
            <p:ph idx="1"/>
          </p:nvPr>
        </p:nvSpPr>
        <p:spPr/>
        <p:txBody>
          <a:bodyPr/>
          <a:lstStyle/>
          <a:p>
            <a:pPr marL="514350" lvl="0" indent="-514350">
              <a:buFont typeface="+mj-lt"/>
              <a:buAutoNum type="arabicPeriod"/>
            </a:pPr>
            <a:r>
              <a:rPr lang="en-US" dirty="0"/>
              <a:t>Improvement in </a:t>
            </a:r>
            <a:r>
              <a:rPr lang="en-US" b="1" dirty="0"/>
              <a:t>maternal and newborn health</a:t>
            </a:r>
          </a:p>
          <a:p>
            <a:pPr marL="514350" lvl="0" indent="-514350">
              <a:buFont typeface="+mj-lt"/>
              <a:buAutoNum type="arabicPeriod"/>
            </a:pPr>
            <a:r>
              <a:rPr lang="en-US" dirty="0"/>
              <a:t>Reduction in </a:t>
            </a:r>
            <a:r>
              <a:rPr lang="en-US" b="1" dirty="0"/>
              <a:t>child injuries, abuse, and neglect</a:t>
            </a:r>
          </a:p>
          <a:p>
            <a:pPr marL="514350" lvl="0" indent="-514350">
              <a:buFont typeface="+mj-lt"/>
              <a:buAutoNum type="arabicPeriod"/>
            </a:pPr>
            <a:r>
              <a:rPr lang="en-US" dirty="0"/>
              <a:t>Improved </a:t>
            </a:r>
            <a:r>
              <a:rPr lang="en-US" b="1" dirty="0"/>
              <a:t>school readiness and achievement</a:t>
            </a:r>
          </a:p>
          <a:p>
            <a:pPr marL="514350" lvl="0" indent="-514350">
              <a:buFont typeface="+mj-lt"/>
              <a:buAutoNum type="arabicPeriod"/>
            </a:pPr>
            <a:r>
              <a:rPr lang="en-US" dirty="0"/>
              <a:t>Reduction in </a:t>
            </a:r>
            <a:r>
              <a:rPr lang="en-US" b="1" dirty="0"/>
              <a:t>domestic violence</a:t>
            </a:r>
          </a:p>
          <a:p>
            <a:pPr marL="514350" lvl="0" indent="-514350">
              <a:buFont typeface="+mj-lt"/>
              <a:buAutoNum type="arabicPeriod"/>
            </a:pPr>
            <a:r>
              <a:rPr lang="en-US" dirty="0"/>
              <a:t>Improved family </a:t>
            </a:r>
            <a:r>
              <a:rPr lang="en-US" b="1" dirty="0"/>
              <a:t>economic self-sufficiency</a:t>
            </a:r>
          </a:p>
          <a:p>
            <a:pPr marL="514350" lvl="0" indent="-514350">
              <a:buFont typeface="+mj-lt"/>
              <a:buAutoNum type="arabicPeriod"/>
            </a:pPr>
            <a:r>
              <a:rPr lang="en-US" dirty="0"/>
              <a:t>Improved </a:t>
            </a:r>
            <a:r>
              <a:rPr lang="en-US" b="1" dirty="0"/>
              <a:t>coordination and referrals </a:t>
            </a:r>
            <a:r>
              <a:rPr lang="en-US" dirty="0"/>
              <a:t>for other community resources and supports</a:t>
            </a:r>
          </a:p>
          <a:p>
            <a:endParaRPr lang="en-US" dirty="0"/>
          </a:p>
        </p:txBody>
      </p:sp>
      <p:pic>
        <p:nvPicPr>
          <p:cNvPr id="7" name="Picture 6" descr="royalty free quality photos free download | Piqse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6342" y="4470400"/>
            <a:ext cx="3715657" cy="1959428"/>
          </a:xfrm>
          <a:prstGeom prst="rect">
            <a:avLst/>
          </a:prstGeom>
        </p:spPr>
      </p:pic>
    </p:spTree>
    <p:extLst>
      <p:ext uri="{BB962C8B-B14F-4D97-AF65-F5344CB8AC3E}">
        <p14:creationId xmlns:p14="http://schemas.microsoft.com/office/powerpoint/2010/main" val="246896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Performance Monitoring</a:t>
            </a:r>
          </a:p>
        </p:txBody>
      </p:sp>
      <p:sp>
        <p:nvSpPr>
          <p:cNvPr id="3" name="Content Placeholder 2"/>
          <p:cNvSpPr>
            <a:spLocks noGrp="1"/>
          </p:cNvSpPr>
          <p:nvPr>
            <p:ph idx="1"/>
          </p:nvPr>
        </p:nvSpPr>
        <p:spPr/>
        <p:txBody>
          <a:bodyPr/>
          <a:lstStyle/>
          <a:p>
            <a:r>
              <a:rPr lang="en-US" dirty="0"/>
              <a:t>1. On-going</a:t>
            </a:r>
          </a:p>
          <a:p>
            <a:r>
              <a:rPr lang="en-US" dirty="0"/>
              <a:t>2. Federal and State requirements</a:t>
            </a:r>
          </a:p>
          <a:p>
            <a:r>
              <a:rPr lang="en-US" dirty="0"/>
              <a:t>3. Use of data entry program</a:t>
            </a:r>
          </a:p>
          <a:p>
            <a:r>
              <a:rPr lang="en-US" dirty="0"/>
              <a:t>4. Quarterly performance calls</a:t>
            </a:r>
          </a:p>
          <a:p>
            <a:r>
              <a:rPr lang="en-US" dirty="0"/>
              <a:t>5. Quality improvement supports</a:t>
            </a:r>
          </a:p>
          <a:p>
            <a:r>
              <a:rPr lang="en-US" dirty="0"/>
              <a:t>6. National Quality Improvement Collaborative</a:t>
            </a:r>
          </a:p>
          <a:p>
            <a:r>
              <a:rPr lang="en-US" dirty="0"/>
              <a:t>7. MIECHV Office Hours bi-weekly call</a:t>
            </a:r>
          </a:p>
        </p:txBody>
      </p:sp>
      <p:pic>
        <p:nvPicPr>
          <p:cNvPr id="4" name="Picture 3" descr="Smiling Baby With Toys Free Stock Photo - Public Domai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0" y="2601917"/>
            <a:ext cx="3744685" cy="3581169"/>
          </a:xfrm>
          <a:prstGeom prst="rect">
            <a:avLst/>
          </a:prstGeom>
        </p:spPr>
      </p:pic>
    </p:spTree>
    <p:extLst>
      <p:ext uri="{BB962C8B-B14F-4D97-AF65-F5344CB8AC3E}">
        <p14:creationId xmlns:p14="http://schemas.microsoft.com/office/powerpoint/2010/main" val="2212624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7DA5D-A546-4731-AD5C-9065B130A2C9}"/>
              </a:ext>
            </a:extLst>
          </p:cNvPr>
          <p:cNvSpPr>
            <a:spLocks noGrp="1"/>
          </p:cNvSpPr>
          <p:nvPr>
            <p:ph type="title"/>
          </p:nvPr>
        </p:nvSpPr>
        <p:spPr/>
        <p:txBody>
          <a:bodyPr/>
          <a:lstStyle/>
          <a:p>
            <a:r>
              <a:rPr lang="en-US" dirty="0">
                <a:solidFill>
                  <a:schemeClr val="tx2"/>
                </a:solidFill>
              </a:rPr>
              <a:t>Illinois MIECHV Data Highlights (FFY21)</a:t>
            </a:r>
            <a:endParaRPr lang="en-US" dirty="0"/>
          </a:p>
        </p:txBody>
      </p:sp>
      <p:sp>
        <p:nvSpPr>
          <p:cNvPr id="3" name="Content Placeholder 2">
            <a:extLst>
              <a:ext uri="{FF2B5EF4-FFF2-40B4-BE49-F238E27FC236}">
                <a16:creationId xmlns:a16="http://schemas.microsoft.com/office/drawing/2014/main" id="{E8635F4F-4282-4F1F-80A4-CB9D3CF40742}"/>
              </a:ext>
            </a:extLst>
          </p:cNvPr>
          <p:cNvSpPr>
            <a:spLocks noGrp="1"/>
          </p:cNvSpPr>
          <p:nvPr>
            <p:ph idx="1"/>
          </p:nvPr>
        </p:nvSpPr>
        <p:spPr/>
        <p:txBody>
          <a:bodyPr/>
          <a:lstStyle/>
          <a:p>
            <a:pPr marL="0" lvl="0" indent="0">
              <a:buNone/>
            </a:pPr>
            <a:r>
              <a:rPr lang="en-US" dirty="0">
                <a:solidFill>
                  <a:schemeClr val="tx1"/>
                </a:solidFill>
              </a:rPr>
              <a:t>11.1% preterm births</a:t>
            </a:r>
          </a:p>
          <a:p>
            <a:pPr marL="0" lvl="0" indent="0">
              <a:buNone/>
            </a:pPr>
            <a:r>
              <a:rPr lang="en-US" dirty="0">
                <a:solidFill>
                  <a:schemeClr val="tx1"/>
                </a:solidFill>
              </a:rPr>
              <a:t>40.5% of babies were fed breastmilk at 6 months of age </a:t>
            </a:r>
          </a:p>
          <a:p>
            <a:pPr marL="0" lvl="0" indent="0">
              <a:buNone/>
            </a:pPr>
            <a:r>
              <a:rPr lang="en-US" dirty="0">
                <a:solidFill>
                  <a:schemeClr val="tx1"/>
                </a:solidFill>
              </a:rPr>
              <a:t>86.9% of new enrollees were screened for depression within 3 months of enrollment</a:t>
            </a:r>
          </a:p>
          <a:p>
            <a:pPr marL="0" lvl="0" indent="0">
              <a:buNone/>
            </a:pPr>
            <a:r>
              <a:rPr lang="en-US" dirty="0">
                <a:solidFill>
                  <a:schemeClr val="tx1"/>
                </a:solidFill>
              </a:rPr>
              <a:t>64.6% received their most recent well-child visit on schedule</a:t>
            </a:r>
          </a:p>
          <a:p>
            <a:pPr marL="0" lvl="0" indent="0">
              <a:buNone/>
            </a:pPr>
            <a:r>
              <a:rPr lang="en-US" dirty="0">
                <a:solidFill>
                  <a:schemeClr val="tx1"/>
                </a:solidFill>
              </a:rPr>
              <a:t>70% of birthing parents received postpartum care within 8 weeks of delivery</a:t>
            </a:r>
          </a:p>
          <a:p>
            <a:pPr marL="0" indent="0">
              <a:buNone/>
            </a:pPr>
            <a:r>
              <a:rPr lang="en-US" dirty="0">
                <a:solidFill>
                  <a:schemeClr val="tx1"/>
                </a:solidFill>
              </a:rPr>
              <a:t>71.4% of parents reporting tobacco use received a referral for tobacco cessation</a:t>
            </a:r>
          </a:p>
          <a:p>
            <a:pPr marL="0" indent="0">
              <a:buNone/>
            </a:pPr>
            <a:r>
              <a:rPr lang="en-US" dirty="0">
                <a:solidFill>
                  <a:schemeClr val="tx1"/>
                </a:solidFill>
              </a:rPr>
              <a:t>76.8% of parents report using safe sleep practices</a:t>
            </a:r>
          </a:p>
          <a:p>
            <a:pPr marL="0" indent="0">
              <a:buNone/>
            </a:pPr>
            <a:r>
              <a:rPr lang="en-US" dirty="0">
                <a:solidFill>
                  <a:schemeClr val="tx1"/>
                </a:solidFill>
              </a:rPr>
              <a:t>80.4% of  enrolled infants and children received a developmental screening at target intervals</a:t>
            </a:r>
          </a:p>
          <a:p>
            <a:endParaRPr lang="en-US" dirty="0"/>
          </a:p>
        </p:txBody>
      </p:sp>
    </p:spTree>
    <p:extLst>
      <p:ext uri="{BB962C8B-B14F-4D97-AF65-F5344CB8AC3E}">
        <p14:creationId xmlns:p14="http://schemas.microsoft.com/office/powerpoint/2010/main" val="2363428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ACBF1-934D-4F42-A364-4204BCB4EDD7}"/>
              </a:ext>
            </a:extLst>
          </p:cNvPr>
          <p:cNvSpPr>
            <a:spLocks noGrp="1"/>
          </p:cNvSpPr>
          <p:nvPr>
            <p:ph type="title"/>
          </p:nvPr>
        </p:nvSpPr>
        <p:spPr/>
        <p:txBody>
          <a:bodyPr/>
          <a:lstStyle/>
          <a:p>
            <a:r>
              <a:rPr lang="en-US" dirty="0">
                <a:solidFill>
                  <a:schemeClr val="tx2"/>
                </a:solidFill>
              </a:rPr>
              <a:t>Major Home Visiting Models in Illinois</a:t>
            </a:r>
            <a:endParaRPr lang="en-US" dirty="0"/>
          </a:p>
        </p:txBody>
      </p:sp>
      <p:pic>
        <p:nvPicPr>
          <p:cNvPr id="4" name="Content Placeholder 3">
            <a:extLst>
              <a:ext uri="{FF2B5EF4-FFF2-40B4-BE49-F238E27FC236}">
                <a16:creationId xmlns:a16="http://schemas.microsoft.com/office/drawing/2014/main" id="{547AEBC8-CB77-4660-B6FD-8F5873911149}"/>
              </a:ext>
            </a:extLst>
          </p:cNvPr>
          <p:cNvPicPr>
            <a:picLocks noGrp="1" noChangeAspect="1"/>
          </p:cNvPicPr>
          <p:nvPr>
            <p:ph idx="1"/>
          </p:nvPr>
        </p:nvPicPr>
        <p:blipFill>
          <a:blip r:embed="rId3"/>
          <a:stretch>
            <a:fillRect/>
          </a:stretch>
        </p:blipFill>
        <p:spPr>
          <a:xfrm>
            <a:off x="2308507" y="1846263"/>
            <a:ext cx="7635312" cy="4022725"/>
          </a:xfrm>
          <a:prstGeom prst="rect">
            <a:avLst/>
          </a:prstGeom>
        </p:spPr>
      </p:pic>
    </p:spTree>
    <p:extLst>
      <p:ext uri="{BB962C8B-B14F-4D97-AF65-F5344CB8AC3E}">
        <p14:creationId xmlns:p14="http://schemas.microsoft.com/office/powerpoint/2010/main" val="263474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E787A-7978-451D-8BC6-86CB0387336F}"/>
              </a:ext>
            </a:extLst>
          </p:cNvPr>
          <p:cNvSpPr>
            <a:spLocks noGrp="1"/>
          </p:cNvSpPr>
          <p:nvPr>
            <p:ph type="title"/>
          </p:nvPr>
        </p:nvSpPr>
        <p:spPr/>
        <p:txBody>
          <a:bodyPr/>
          <a:lstStyle/>
          <a:p>
            <a:r>
              <a:rPr lang="en-US" dirty="0">
                <a:solidFill>
                  <a:schemeClr val="tx2"/>
                </a:solidFill>
              </a:rPr>
              <a:t>Home Visitor Training and Supports</a:t>
            </a:r>
            <a:endParaRPr lang="en-US" dirty="0"/>
          </a:p>
        </p:txBody>
      </p:sp>
      <p:sp>
        <p:nvSpPr>
          <p:cNvPr id="3" name="Content Placeholder 2">
            <a:extLst>
              <a:ext uri="{FF2B5EF4-FFF2-40B4-BE49-F238E27FC236}">
                <a16:creationId xmlns:a16="http://schemas.microsoft.com/office/drawing/2014/main" id="{D8AD7B07-C73D-4445-9060-FBB2CE574F0F}"/>
              </a:ext>
            </a:extLst>
          </p:cNvPr>
          <p:cNvSpPr>
            <a:spLocks noGrp="1"/>
          </p:cNvSpPr>
          <p:nvPr>
            <p:ph idx="1"/>
          </p:nvPr>
        </p:nvSpPr>
        <p:spPr/>
        <p:txBody>
          <a:bodyPr>
            <a:normAutofit fontScale="92500" lnSpcReduction="10000"/>
          </a:bodyPr>
          <a:lstStyle/>
          <a:p>
            <a:pPr lvl="0">
              <a:buFont typeface="Arial" panose="020B0604020202020204" pitchFamily="34" charset="0"/>
              <a:buChar char="•"/>
            </a:pPr>
            <a:r>
              <a:rPr lang="en-US" sz="2800" dirty="0"/>
              <a:t>Estimated 80-100 hours of training</a:t>
            </a:r>
          </a:p>
          <a:p>
            <a:pPr lvl="1">
              <a:buFont typeface="Arial" panose="020B0604020202020204" pitchFamily="34" charset="0"/>
              <a:buChar char="•"/>
            </a:pPr>
            <a:r>
              <a:rPr lang="en-US" sz="2400" dirty="0"/>
              <a:t>Core training</a:t>
            </a:r>
          </a:p>
          <a:p>
            <a:pPr lvl="2">
              <a:buFont typeface="Arial" panose="020B0604020202020204" pitchFamily="34" charset="0"/>
              <a:buChar char="•"/>
            </a:pPr>
            <a:r>
              <a:rPr lang="en-US" sz="2000" dirty="0"/>
              <a:t>HV model training (curriculum and approach)</a:t>
            </a:r>
          </a:p>
          <a:p>
            <a:pPr lvl="2">
              <a:buFont typeface="Arial" panose="020B0604020202020204" pitchFamily="34" charset="0"/>
              <a:buChar char="•"/>
            </a:pPr>
            <a:r>
              <a:rPr lang="en-US" sz="2000" dirty="0"/>
              <a:t>Infant and child development and developmental screening</a:t>
            </a:r>
          </a:p>
          <a:p>
            <a:pPr lvl="1">
              <a:buFont typeface="Arial" panose="020B0604020202020204" pitchFamily="34" charset="0"/>
              <a:buChar char="•"/>
            </a:pPr>
            <a:r>
              <a:rPr lang="en-US" sz="2400" dirty="0"/>
              <a:t>Advanced training may include</a:t>
            </a:r>
          </a:p>
          <a:p>
            <a:pPr lvl="2">
              <a:buFont typeface="Arial" panose="020B0604020202020204" pitchFamily="34" charset="0"/>
              <a:buChar char="•"/>
            </a:pPr>
            <a:r>
              <a:rPr lang="en-US" sz="2000" dirty="0"/>
              <a:t>Intimate partner violence (Futures Without Violence)</a:t>
            </a:r>
          </a:p>
          <a:p>
            <a:pPr lvl="2">
              <a:buFont typeface="Arial" panose="020B0604020202020204" pitchFamily="34" charset="0"/>
              <a:buChar char="•"/>
            </a:pPr>
            <a:r>
              <a:rPr lang="en-US" sz="2000" dirty="0"/>
              <a:t>Maternal depression (Mothers and Babies)</a:t>
            </a:r>
          </a:p>
          <a:p>
            <a:pPr lvl="2">
              <a:buFont typeface="Arial" panose="020B0604020202020204" pitchFamily="34" charset="0"/>
              <a:buChar char="•"/>
            </a:pPr>
            <a:r>
              <a:rPr lang="en-US" sz="2000" dirty="0"/>
              <a:t>Substance use (4P’s Plus)</a:t>
            </a:r>
          </a:p>
          <a:p>
            <a:pPr>
              <a:buFont typeface="Arial" panose="020B0604020202020204" pitchFamily="34" charset="0"/>
              <a:buChar char="•"/>
            </a:pPr>
            <a:r>
              <a:rPr lang="en-US" sz="2800" dirty="0"/>
              <a:t>Supervision</a:t>
            </a:r>
          </a:p>
          <a:p>
            <a:pPr lvl="1">
              <a:buFont typeface="Arial" panose="020B0604020202020204" pitchFamily="34" charset="0"/>
              <a:buChar char="•"/>
            </a:pPr>
            <a:r>
              <a:rPr lang="en-US" sz="2400" dirty="0"/>
              <a:t>Reflective supervision</a:t>
            </a:r>
          </a:p>
          <a:p>
            <a:pPr lvl="1">
              <a:buFont typeface="Arial" panose="020B0604020202020204" pitchFamily="34" charset="0"/>
              <a:buChar char="•"/>
            </a:pPr>
            <a:r>
              <a:rPr lang="en-US" sz="2400" dirty="0"/>
              <a:t>Infant/ EC Mental Health Consultation</a:t>
            </a:r>
          </a:p>
          <a:p>
            <a:endParaRPr lang="en-US" dirty="0"/>
          </a:p>
        </p:txBody>
      </p:sp>
    </p:spTree>
    <p:extLst>
      <p:ext uri="{BB962C8B-B14F-4D97-AF65-F5344CB8AC3E}">
        <p14:creationId xmlns:p14="http://schemas.microsoft.com/office/powerpoint/2010/main" val="290983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22C80-176E-40CA-907E-A614AF038EF7}"/>
              </a:ext>
            </a:extLst>
          </p:cNvPr>
          <p:cNvSpPr>
            <a:spLocks noGrp="1"/>
          </p:cNvSpPr>
          <p:nvPr>
            <p:ph type="title"/>
          </p:nvPr>
        </p:nvSpPr>
        <p:spPr/>
        <p:txBody>
          <a:bodyPr/>
          <a:lstStyle/>
          <a:p>
            <a:r>
              <a:rPr lang="en-US" dirty="0">
                <a:solidFill>
                  <a:schemeClr val="tx2"/>
                </a:solidFill>
              </a:rPr>
              <a:t>MIECHV Coordinated Intake Communities</a:t>
            </a:r>
            <a:endParaRPr lang="en-US" dirty="0"/>
          </a:p>
        </p:txBody>
      </p:sp>
      <p:sp>
        <p:nvSpPr>
          <p:cNvPr id="3" name="Content Placeholder 2">
            <a:extLst>
              <a:ext uri="{FF2B5EF4-FFF2-40B4-BE49-F238E27FC236}">
                <a16:creationId xmlns:a16="http://schemas.microsoft.com/office/drawing/2014/main" id="{29188786-88BE-4EEB-AB0B-A9DEFCB905C9}"/>
              </a:ext>
            </a:extLst>
          </p:cNvPr>
          <p:cNvSpPr>
            <a:spLocks noGrp="1"/>
          </p:cNvSpPr>
          <p:nvPr>
            <p:ph sz="half" idx="1"/>
          </p:nvPr>
        </p:nvSpPr>
        <p:spPr/>
        <p:txBody>
          <a:bodyPr>
            <a:normAutofit/>
          </a:bodyPr>
          <a:lstStyle/>
          <a:p>
            <a:r>
              <a:rPr lang="en-US" dirty="0"/>
              <a:t>Chicago Southside Cluster (Englewood, West Englewood, Greater Grand Crossing)</a:t>
            </a:r>
          </a:p>
          <a:p>
            <a:r>
              <a:rPr lang="en-US" dirty="0"/>
              <a:t>Cicero</a:t>
            </a:r>
          </a:p>
          <a:p>
            <a:r>
              <a:rPr lang="en-US" dirty="0"/>
              <a:t>East St. Louis</a:t>
            </a:r>
          </a:p>
          <a:p>
            <a:r>
              <a:rPr lang="en-US" dirty="0"/>
              <a:t>Elgin</a:t>
            </a:r>
          </a:p>
          <a:p>
            <a:r>
              <a:rPr lang="en-US" dirty="0"/>
              <a:t>Rockford</a:t>
            </a:r>
          </a:p>
          <a:p>
            <a:r>
              <a:rPr lang="en-US" dirty="0"/>
              <a:t>DeKalb County</a:t>
            </a:r>
          </a:p>
          <a:p>
            <a:pPr marL="0" indent="0">
              <a:buNone/>
            </a:pPr>
            <a:endParaRPr lang="en-US" dirty="0"/>
          </a:p>
        </p:txBody>
      </p:sp>
      <p:sp>
        <p:nvSpPr>
          <p:cNvPr id="4" name="Content Placeholder 3">
            <a:extLst>
              <a:ext uri="{FF2B5EF4-FFF2-40B4-BE49-F238E27FC236}">
                <a16:creationId xmlns:a16="http://schemas.microsoft.com/office/drawing/2014/main" id="{A6F2B568-FFC8-48C9-A97A-350373E83640}"/>
              </a:ext>
            </a:extLst>
          </p:cNvPr>
          <p:cNvSpPr>
            <a:spLocks noGrp="1"/>
          </p:cNvSpPr>
          <p:nvPr>
            <p:ph sz="half" idx="2"/>
          </p:nvPr>
        </p:nvSpPr>
        <p:spPr/>
        <p:txBody>
          <a:bodyPr/>
          <a:lstStyle/>
          <a:p>
            <a:r>
              <a:rPr lang="en-US" dirty="0"/>
              <a:t>Kankakee County</a:t>
            </a:r>
          </a:p>
          <a:p>
            <a:pPr marL="0" indent="0">
              <a:buNone/>
            </a:pPr>
            <a:r>
              <a:rPr lang="en-US" dirty="0"/>
              <a:t> </a:t>
            </a:r>
            <a:r>
              <a:rPr lang="en-US" dirty="0" smtClean="0"/>
              <a:t> Macon </a:t>
            </a:r>
            <a:r>
              <a:rPr lang="en-US" dirty="0"/>
              <a:t>County</a:t>
            </a:r>
          </a:p>
          <a:p>
            <a:r>
              <a:rPr lang="en-US" dirty="0"/>
              <a:t>McLean-Piatt-DeWitt-Woodford Counties</a:t>
            </a:r>
          </a:p>
          <a:p>
            <a:r>
              <a:rPr lang="en-US" dirty="0"/>
              <a:t>Peoria-Tazewell Counties</a:t>
            </a:r>
          </a:p>
          <a:p>
            <a:r>
              <a:rPr lang="en-US" dirty="0"/>
              <a:t>Stephenson County</a:t>
            </a:r>
          </a:p>
          <a:p>
            <a:r>
              <a:rPr lang="en-US" dirty="0"/>
              <a:t>Vermilion County</a:t>
            </a:r>
          </a:p>
          <a:p>
            <a:endParaRPr lang="en-US" dirty="0"/>
          </a:p>
        </p:txBody>
      </p:sp>
    </p:spTree>
    <p:extLst>
      <p:ext uri="{BB962C8B-B14F-4D97-AF65-F5344CB8AC3E}">
        <p14:creationId xmlns:p14="http://schemas.microsoft.com/office/powerpoint/2010/main" val="1110718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3A95-ECF8-4A31-B8E3-281C004C1243}"/>
              </a:ext>
            </a:extLst>
          </p:cNvPr>
          <p:cNvSpPr>
            <a:spLocks noGrp="1"/>
          </p:cNvSpPr>
          <p:nvPr>
            <p:ph type="title"/>
          </p:nvPr>
        </p:nvSpPr>
        <p:spPr/>
        <p:txBody>
          <a:bodyPr/>
          <a:lstStyle/>
          <a:p>
            <a:r>
              <a:rPr lang="en-US" dirty="0">
                <a:solidFill>
                  <a:schemeClr val="tx2"/>
                </a:solidFill>
              </a:rPr>
              <a:t>MIECHV Coordinated Intake Communities</a:t>
            </a:r>
            <a:endParaRPr lang="en-US" dirty="0"/>
          </a:p>
        </p:txBody>
      </p:sp>
      <p:pic>
        <p:nvPicPr>
          <p:cNvPr id="5" name="Content Placeholder 4">
            <a:extLst>
              <a:ext uri="{FF2B5EF4-FFF2-40B4-BE49-F238E27FC236}">
                <a16:creationId xmlns:a16="http://schemas.microsoft.com/office/drawing/2014/main" id="{3C8524A2-F14D-49C8-9D7D-B84C405FC068}"/>
              </a:ext>
            </a:extLst>
          </p:cNvPr>
          <p:cNvPicPr>
            <a:picLocks noGrp="1" noChangeAspect="1"/>
          </p:cNvPicPr>
          <p:nvPr>
            <p:ph idx="1"/>
          </p:nvPr>
        </p:nvPicPr>
        <p:blipFill>
          <a:blip r:embed="rId3"/>
          <a:stretch>
            <a:fillRect/>
          </a:stretch>
        </p:blipFill>
        <p:spPr>
          <a:xfrm>
            <a:off x="2466676" y="1846263"/>
            <a:ext cx="7318973" cy="4022725"/>
          </a:xfrm>
          <a:prstGeom prst="rect">
            <a:avLst/>
          </a:prstGeom>
        </p:spPr>
      </p:pic>
      <p:pic>
        <p:nvPicPr>
          <p:cNvPr id="6" name="Picture 5">
            <a:extLst>
              <a:ext uri="{FF2B5EF4-FFF2-40B4-BE49-F238E27FC236}">
                <a16:creationId xmlns:a16="http://schemas.microsoft.com/office/drawing/2014/main" id="{CE9671DF-BE68-43C9-BE3E-B49241FDFE98}"/>
              </a:ext>
            </a:extLst>
          </p:cNvPr>
          <p:cNvPicPr>
            <a:picLocks noChangeAspect="1"/>
          </p:cNvPicPr>
          <p:nvPr/>
        </p:nvPicPr>
        <p:blipFill>
          <a:blip r:embed="rId4"/>
          <a:stretch>
            <a:fillRect/>
          </a:stretch>
        </p:blipFill>
        <p:spPr>
          <a:xfrm>
            <a:off x="1593669" y="2087067"/>
            <a:ext cx="9147492" cy="4022725"/>
          </a:xfrm>
          <a:prstGeom prst="rect">
            <a:avLst/>
          </a:prstGeom>
        </p:spPr>
      </p:pic>
      <p:sp>
        <p:nvSpPr>
          <p:cNvPr id="7" name="TextBox 6">
            <a:extLst>
              <a:ext uri="{FF2B5EF4-FFF2-40B4-BE49-F238E27FC236}">
                <a16:creationId xmlns:a16="http://schemas.microsoft.com/office/drawing/2014/main" id="{3BD777E5-54EE-475E-B5A8-B899FD7FB3EE}"/>
              </a:ext>
            </a:extLst>
          </p:cNvPr>
          <p:cNvSpPr txBox="1"/>
          <p:nvPr/>
        </p:nvSpPr>
        <p:spPr>
          <a:xfrm>
            <a:off x="1884544" y="6396335"/>
            <a:ext cx="8856617" cy="461665"/>
          </a:xfrm>
          <a:prstGeom prst="rect">
            <a:avLst/>
          </a:prstGeom>
          <a:noFill/>
        </p:spPr>
        <p:txBody>
          <a:bodyPr wrap="square" rtlCol="0">
            <a:spAutoFit/>
          </a:bodyPr>
          <a:lstStyle/>
          <a:p>
            <a:r>
              <a:rPr lang="en-US" sz="2400" dirty="0"/>
              <a:t>http://www.igrowillinois.org/find-a-program/</a:t>
            </a:r>
          </a:p>
        </p:txBody>
      </p:sp>
    </p:spTree>
    <p:extLst>
      <p:ext uri="{BB962C8B-B14F-4D97-AF65-F5344CB8AC3E}">
        <p14:creationId xmlns:p14="http://schemas.microsoft.com/office/powerpoint/2010/main" val="2827983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2BFB2-9560-46E4-A9F0-7027800D111C}"/>
              </a:ext>
            </a:extLst>
          </p:cNvPr>
          <p:cNvSpPr>
            <a:spLocks noGrp="1"/>
          </p:cNvSpPr>
          <p:nvPr>
            <p:ph type="title"/>
          </p:nvPr>
        </p:nvSpPr>
        <p:spPr/>
        <p:txBody>
          <a:bodyPr>
            <a:normAutofit/>
          </a:bodyPr>
          <a:lstStyle/>
          <a:p>
            <a:r>
              <a:rPr lang="en-US" dirty="0"/>
              <a:t>Referrals to Home Visiting in Communities without Coordinated Intake </a:t>
            </a:r>
          </a:p>
        </p:txBody>
      </p:sp>
      <p:pic>
        <p:nvPicPr>
          <p:cNvPr id="4" name="Content Placeholder 3">
            <a:extLst>
              <a:ext uri="{FF2B5EF4-FFF2-40B4-BE49-F238E27FC236}">
                <a16:creationId xmlns:a16="http://schemas.microsoft.com/office/drawing/2014/main" id="{54998EEB-3226-40F4-81F5-B3DD2E6964F7}"/>
              </a:ext>
            </a:extLst>
          </p:cNvPr>
          <p:cNvPicPr>
            <a:picLocks noGrp="1" noChangeAspect="1"/>
          </p:cNvPicPr>
          <p:nvPr>
            <p:ph idx="1"/>
          </p:nvPr>
        </p:nvPicPr>
        <p:blipFill>
          <a:blip r:embed="rId3"/>
          <a:stretch>
            <a:fillRect/>
          </a:stretch>
        </p:blipFill>
        <p:spPr>
          <a:xfrm>
            <a:off x="1096963" y="2312684"/>
            <a:ext cx="10058400" cy="3089882"/>
          </a:xfrm>
          <a:prstGeom prst="rect">
            <a:avLst/>
          </a:prstGeom>
        </p:spPr>
      </p:pic>
      <p:sp>
        <p:nvSpPr>
          <p:cNvPr id="5" name="TextBox 4">
            <a:extLst>
              <a:ext uri="{FF2B5EF4-FFF2-40B4-BE49-F238E27FC236}">
                <a16:creationId xmlns:a16="http://schemas.microsoft.com/office/drawing/2014/main" id="{59283C72-B2DC-4F89-8FBC-1EC2ECA96774}"/>
              </a:ext>
            </a:extLst>
          </p:cNvPr>
          <p:cNvSpPr txBox="1"/>
          <p:nvPr/>
        </p:nvSpPr>
        <p:spPr>
          <a:xfrm>
            <a:off x="1096963" y="5402566"/>
            <a:ext cx="10058400" cy="1107996"/>
          </a:xfrm>
          <a:prstGeom prst="rect">
            <a:avLst/>
          </a:prstGeom>
          <a:noFill/>
        </p:spPr>
        <p:txBody>
          <a:bodyPr wrap="square" rtlCol="0">
            <a:spAutoFit/>
          </a:bodyPr>
          <a:lstStyle/>
          <a:p>
            <a:pPr algn="ctr"/>
            <a:endParaRPr lang="en-US" sz="2400" b="1" dirty="0"/>
          </a:p>
          <a:p>
            <a:pPr algn="ctr"/>
            <a:r>
              <a:rPr lang="en-US" sz="2400" b="1" dirty="0"/>
              <a:t>http://www.igrowillinois.org/find-a-program/</a:t>
            </a:r>
          </a:p>
          <a:p>
            <a:endParaRPr lang="en-US" dirty="0"/>
          </a:p>
        </p:txBody>
      </p:sp>
    </p:spTree>
    <p:extLst>
      <p:ext uri="{BB962C8B-B14F-4D97-AF65-F5344CB8AC3E}">
        <p14:creationId xmlns:p14="http://schemas.microsoft.com/office/powerpoint/2010/main" val="1504892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6335-F23E-4033-B9C8-D1C29B8DA1B6}"/>
              </a:ext>
            </a:extLst>
          </p:cNvPr>
          <p:cNvSpPr>
            <a:spLocks noGrp="1"/>
          </p:cNvSpPr>
          <p:nvPr>
            <p:ph type="title"/>
          </p:nvPr>
        </p:nvSpPr>
        <p:spPr/>
        <p:txBody>
          <a:bodyPr/>
          <a:lstStyle/>
          <a:p>
            <a:r>
              <a:rPr lang="en-US" dirty="0">
                <a:solidFill>
                  <a:schemeClr val="tx2"/>
                </a:solidFill>
              </a:rPr>
              <a:t>Next Steps: Strengthening Connections</a:t>
            </a:r>
            <a:endParaRPr lang="en-US" dirty="0"/>
          </a:p>
        </p:txBody>
      </p:sp>
      <p:sp>
        <p:nvSpPr>
          <p:cNvPr id="3" name="Content Placeholder 2">
            <a:extLst>
              <a:ext uri="{FF2B5EF4-FFF2-40B4-BE49-F238E27FC236}">
                <a16:creationId xmlns:a16="http://schemas.microsoft.com/office/drawing/2014/main" id="{97BDB059-841D-47C8-B7A7-6528AEDFDE84}"/>
              </a:ext>
            </a:extLst>
          </p:cNvPr>
          <p:cNvSpPr>
            <a:spLocks noGrp="1"/>
          </p:cNvSpPr>
          <p:nvPr>
            <p:ph idx="1"/>
          </p:nvPr>
        </p:nvSpPr>
        <p:spPr>
          <a:xfrm>
            <a:off x="1131146" y="1845734"/>
            <a:ext cx="10058400" cy="4097866"/>
          </a:xfrm>
        </p:spPr>
        <p:txBody>
          <a:bodyPr>
            <a:normAutofit/>
          </a:bodyPr>
          <a:lstStyle/>
          <a:p>
            <a:pPr lvl="1">
              <a:buFont typeface="Wingdings" panose="05000000000000000000" pitchFamily="2" charset="2"/>
              <a:buChar char="q"/>
            </a:pPr>
            <a:r>
              <a:rPr lang="en-US" sz="2800" dirty="0"/>
              <a:t>Share </a:t>
            </a:r>
            <a:r>
              <a:rPr lang="en-US" sz="2800" dirty="0" err="1"/>
              <a:t>igrow</a:t>
            </a:r>
            <a:r>
              <a:rPr lang="en-US" sz="2800" dirty="0"/>
              <a:t> (MIECHV) information and our contact information with your staff and families</a:t>
            </a:r>
          </a:p>
          <a:p>
            <a:pPr lvl="1">
              <a:buFont typeface="Wingdings" panose="05000000000000000000" pitchFamily="2" charset="2"/>
              <a:buChar char="q"/>
            </a:pPr>
            <a:r>
              <a:rPr lang="en-US" sz="2800" dirty="0"/>
              <a:t>Explore how we can better partner with </a:t>
            </a:r>
            <a:r>
              <a:rPr lang="en-US" sz="2800" dirty="0" smtClean="0"/>
              <a:t>hospital </a:t>
            </a:r>
            <a:r>
              <a:rPr lang="en-US" sz="2800" dirty="0"/>
              <a:t>providers </a:t>
            </a:r>
          </a:p>
          <a:p>
            <a:pPr lvl="1">
              <a:buFont typeface="Wingdings" panose="05000000000000000000" pitchFamily="2" charset="2"/>
              <a:buChar char="q"/>
            </a:pPr>
            <a:r>
              <a:rPr lang="en-US" sz="2800" dirty="0"/>
              <a:t>Establish a system of referral and care that supports the woman and her newborn, reduces risk for both, effectively promotes health and well-being, and is bi-directional in </a:t>
            </a:r>
            <a:r>
              <a:rPr lang="en-US" sz="2800" dirty="0" smtClean="0"/>
              <a:t>approach</a:t>
            </a:r>
          </a:p>
          <a:p>
            <a:pPr marL="201168" lvl="1" indent="0">
              <a:buNone/>
            </a:pPr>
            <a:endParaRPr lang="en-US" sz="2800" dirty="0"/>
          </a:p>
          <a:p>
            <a:pPr lvl="1">
              <a:buFont typeface="Wingdings" panose="05000000000000000000" pitchFamily="2" charset="2"/>
              <a:buChar char="q"/>
            </a:pPr>
            <a:endParaRPr lang="en-US" sz="2800" dirty="0"/>
          </a:p>
          <a:p>
            <a:pPr marL="201168" lvl="1" indent="0">
              <a:buNone/>
            </a:pPr>
            <a:endParaRPr lang="en-US" sz="2800" dirty="0"/>
          </a:p>
          <a:p>
            <a:pPr marL="201168" lvl="1" indent="0">
              <a:buNone/>
            </a:pPr>
            <a:endParaRPr lang="en-US" sz="2800" dirty="0"/>
          </a:p>
          <a:p>
            <a:pPr lvl="1">
              <a:buFont typeface="Wingdings" panose="05000000000000000000" pitchFamily="2" charset="2"/>
              <a:buChar char="q"/>
            </a:pPr>
            <a:endParaRPr lang="en-US" sz="2800" dirty="0"/>
          </a:p>
          <a:p>
            <a:pPr lvl="1">
              <a:buFont typeface="Wingdings" panose="05000000000000000000" pitchFamily="2" charset="2"/>
              <a:buChar char="q"/>
            </a:pPr>
            <a:endParaRPr lang="en-US" sz="2800" dirty="0"/>
          </a:p>
          <a:p>
            <a:pPr marL="201168" lvl="1" indent="0">
              <a:buNone/>
            </a:pPr>
            <a:endParaRPr lang="en-US" sz="2800" dirty="0"/>
          </a:p>
          <a:p>
            <a:pPr marL="201168" lvl="1" indent="0">
              <a:buNone/>
            </a:pPr>
            <a:endParaRPr lang="en-US" sz="2800" dirty="0"/>
          </a:p>
          <a:p>
            <a:pPr lvl="1">
              <a:buFont typeface="Wingdings" panose="05000000000000000000" pitchFamily="2" charset="2"/>
              <a:buChar char="q"/>
            </a:pPr>
            <a:endParaRPr lang="en-US" sz="2800" dirty="0"/>
          </a:p>
          <a:p>
            <a:endParaRPr lang="en-US" dirty="0"/>
          </a:p>
        </p:txBody>
      </p:sp>
    </p:spTree>
    <p:extLst>
      <p:ext uri="{BB962C8B-B14F-4D97-AF65-F5344CB8AC3E}">
        <p14:creationId xmlns:p14="http://schemas.microsoft.com/office/powerpoint/2010/main" val="2576533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estions - Free of Charge Creative Commons Chalkboard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791" y="0"/>
            <a:ext cx="10058400" cy="6613398"/>
          </a:xfrm>
          <a:prstGeom prst="rect">
            <a:avLst/>
          </a:prstGeom>
        </p:spPr>
      </p:pic>
    </p:spTree>
    <p:extLst>
      <p:ext uri="{BB962C8B-B14F-4D97-AF65-F5344CB8AC3E}">
        <p14:creationId xmlns:p14="http://schemas.microsoft.com/office/powerpoint/2010/main" val="410534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82CD-53C5-4631-8FF5-51992B6F7557}"/>
              </a:ext>
            </a:extLst>
          </p:cNvPr>
          <p:cNvSpPr>
            <a:spLocks noGrp="1"/>
          </p:cNvSpPr>
          <p:nvPr>
            <p:ph type="title"/>
          </p:nvPr>
        </p:nvSpPr>
        <p:spPr/>
        <p:txBody>
          <a:bodyPr>
            <a:normAutofit fontScale="90000"/>
          </a:bodyPr>
          <a:lstStyle/>
          <a:p>
            <a:r>
              <a:rPr lang="en-US" dirty="0"/>
              <a:t>About the Maternal, Infant, Early Childhood Home Visiting (MIECHV) Program</a:t>
            </a:r>
          </a:p>
        </p:txBody>
      </p:sp>
      <p:sp>
        <p:nvSpPr>
          <p:cNvPr id="3" name="Content Placeholder 2">
            <a:extLst>
              <a:ext uri="{FF2B5EF4-FFF2-40B4-BE49-F238E27FC236}">
                <a16:creationId xmlns:a16="http://schemas.microsoft.com/office/drawing/2014/main" id="{C64DEE62-FB86-4ABA-8066-038B8B15E22E}"/>
              </a:ext>
            </a:extLst>
          </p:cNvPr>
          <p:cNvSpPr>
            <a:spLocks noGrp="1"/>
          </p:cNvSpPr>
          <p:nvPr>
            <p:ph idx="1"/>
          </p:nvPr>
        </p:nvSpPr>
        <p:spPr/>
        <p:txBody>
          <a:bodyPr/>
          <a:lstStyle/>
          <a:p>
            <a:pPr lvl="0">
              <a:buFont typeface="Arial" panose="020B0604020202020204" pitchFamily="34" charset="0"/>
              <a:buChar char="•"/>
            </a:pPr>
            <a:r>
              <a:rPr lang="en-US" dirty="0"/>
              <a:t>Funding</a:t>
            </a:r>
          </a:p>
          <a:p>
            <a:pPr lvl="1">
              <a:buFont typeface="Arial" panose="020B0604020202020204" pitchFamily="34" charset="0"/>
              <a:buChar char="•"/>
            </a:pPr>
            <a:r>
              <a:rPr lang="en-US" sz="2400" dirty="0"/>
              <a:t>HRSA </a:t>
            </a:r>
          </a:p>
          <a:p>
            <a:pPr lvl="1">
              <a:buFont typeface="Arial" panose="020B0604020202020204" pitchFamily="34" charset="0"/>
              <a:buChar char="•"/>
            </a:pPr>
            <a:r>
              <a:rPr lang="en-US" sz="2400" dirty="0"/>
              <a:t>$8.26M for Illinois in FFY20, overseen by IDHS</a:t>
            </a:r>
          </a:p>
          <a:p>
            <a:pPr lvl="0">
              <a:buFont typeface="Arial" panose="020B0604020202020204" pitchFamily="34" charset="0"/>
              <a:buChar char="•"/>
            </a:pPr>
            <a:r>
              <a:rPr lang="en-US" dirty="0"/>
              <a:t>Goals</a:t>
            </a:r>
          </a:p>
          <a:p>
            <a:pPr marL="971550" lvl="1" indent="-514350">
              <a:buFont typeface="+mj-lt"/>
              <a:buAutoNum type="arabicPeriod"/>
            </a:pPr>
            <a:r>
              <a:rPr lang="en-US" sz="2400" dirty="0"/>
              <a:t>strengthen and improve Title V programs and activities </a:t>
            </a:r>
          </a:p>
          <a:p>
            <a:pPr marL="971550" lvl="1" indent="-514350">
              <a:buFont typeface="+mj-lt"/>
              <a:buAutoNum type="arabicPeriod"/>
            </a:pPr>
            <a:r>
              <a:rPr lang="en-US" sz="2400" dirty="0"/>
              <a:t>improve coordination of services for at-risk communities </a:t>
            </a:r>
          </a:p>
          <a:p>
            <a:pPr marL="971550" lvl="1" indent="-514350">
              <a:buFont typeface="+mj-lt"/>
              <a:buAutoNum type="arabicPeriod"/>
            </a:pPr>
            <a:r>
              <a:rPr lang="en-US" sz="2400" dirty="0"/>
              <a:t>identify and provide comprehensive services to improve outcomes for eligible families who reside in at-risk communities.  </a:t>
            </a:r>
          </a:p>
          <a:p>
            <a:endParaRPr lang="en-US" dirty="0"/>
          </a:p>
        </p:txBody>
      </p:sp>
    </p:spTree>
    <p:extLst>
      <p:ext uri="{BB962C8B-B14F-4D97-AF65-F5344CB8AC3E}">
        <p14:creationId xmlns:p14="http://schemas.microsoft.com/office/powerpoint/2010/main" val="24690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3EE6-06CC-4674-BC32-588760C83604}"/>
              </a:ext>
            </a:extLst>
          </p:cNvPr>
          <p:cNvSpPr>
            <a:spLocks noGrp="1"/>
          </p:cNvSpPr>
          <p:nvPr>
            <p:ph type="title"/>
          </p:nvPr>
        </p:nvSpPr>
        <p:spPr>
          <a:xfrm>
            <a:off x="1097280" y="286603"/>
            <a:ext cx="10058400" cy="957735"/>
          </a:xfrm>
        </p:spPr>
        <p:txBody>
          <a:bodyPr>
            <a:normAutofit/>
          </a:bodyPr>
          <a:lstStyle/>
          <a:p>
            <a:r>
              <a:rPr lang="en-US" dirty="0"/>
              <a:t>Thank you! </a:t>
            </a:r>
          </a:p>
        </p:txBody>
      </p:sp>
      <p:pic>
        <p:nvPicPr>
          <p:cNvPr id="4" name="image1.png">
            <a:extLst>
              <a:ext uri="{FF2B5EF4-FFF2-40B4-BE49-F238E27FC236}">
                <a16:creationId xmlns:a16="http://schemas.microsoft.com/office/drawing/2014/main" id="{4387FB74-F038-486E-BF6A-6DC2F9E39E81}"/>
              </a:ext>
            </a:extLst>
          </p:cNvPr>
          <p:cNvPicPr/>
          <p:nvPr/>
        </p:nvPicPr>
        <p:blipFill>
          <a:blip r:embed="rId3">
            <a:extLst>
              <a:ext uri="{28A0092B-C50C-407E-A947-70E740481C1C}">
                <a14:useLocalDpi xmlns:a14="http://schemas.microsoft.com/office/drawing/2010/main" val="0"/>
              </a:ext>
            </a:extLst>
          </a:blip>
          <a:stretch>
            <a:fillRect/>
          </a:stretch>
        </p:blipFill>
        <p:spPr>
          <a:xfrm>
            <a:off x="8253412" y="4612783"/>
            <a:ext cx="3711575" cy="1456690"/>
          </a:xfrm>
          <a:prstGeom prst="rect">
            <a:avLst/>
          </a:prstGeom>
        </p:spPr>
      </p:pic>
      <p:sp>
        <p:nvSpPr>
          <p:cNvPr id="5" name="Rectangle 4">
            <a:extLst>
              <a:ext uri="{FF2B5EF4-FFF2-40B4-BE49-F238E27FC236}">
                <a16:creationId xmlns:a16="http://schemas.microsoft.com/office/drawing/2014/main" id="{D893A13F-DDD5-4074-8ED0-41EE1D9A43A4}"/>
              </a:ext>
            </a:extLst>
          </p:cNvPr>
          <p:cNvSpPr/>
          <p:nvPr/>
        </p:nvSpPr>
        <p:spPr>
          <a:xfrm>
            <a:off x="1246367" y="1701921"/>
            <a:ext cx="9149963" cy="3477875"/>
          </a:xfrm>
          <a:prstGeom prst="rect">
            <a:avLst/>
          </a:prstGeom>
        </p:spPr>
        <p:txBody>
          <a:bodyPr wrap="square">
            <a:spAutoFit/>
          </a:bodyPr>
          <a:lstStyle/>
          <a:p>
            <a:pPr lvl="1"/>
            <a:endParaRPr lang="en-US" sz="2000" dirty="0"/>
          </a:p>
          <a:p>
            <a:r>
              <a:rPr lang="en-US" sz="2000" dirty="0"/>
              <a:t>	Glendean Burton, MPH, BSN, RN, CLC, CRADC (Inactive)</a:t>
            </a:r>
          </a:p>
          <a:p>
            <a:pPr marL="800100" lvl="1" indent="-342900">
              <a:buFont typeface="Arial" panose="020B0604020202020204" pitchFamily="34" charset="0"/>
              <a:buChar char="•"/>
            </a:pPr>
            <a:r>
              <a:rPr lang="en-US" sz="2000" dirty="0"/>
              <a:t>MIECHV MCH Nurse Consultant</a:t>
            </a:r>
          </a:p>
          <a:p>
            <a:pPr marL="800100" lvl="1" indent="-342900">
              <a:buFont typeface="Arial" panose="020B0604020202020204" pitchFamily="34" charset="0"/>
              <a:buChar char="•"/>
            </a:pPr>
            <a:r>
              <a:rPr lang="en-US" sz="2000" dirty="0">
                <a:hlinkClick r:id="rId4"/>
              </a:rPr>
              <a:t>Glendean.Burton@hotmail.com</a:t>
            </a:r>
            <a:r>
              <a:rPr lang="en-US" sz="2000" dirty="0"/>
              <a:t> </a:t>
            </a:r>
          </a:p>
          <a:p>
            <a:pPr marL="800100" lvl="1" indent="-342900">
              <a:buFont typeface="Arial" panose="020B0604020202020204" pitchFamily="34" charset="0"/>
              <a:buChar char="•"/>
            </a:pPr>
            <a:endParaRPr lang="en-US" sz="2000" dirty="0"/>
          </a:p>
          <a:p>
            <a:pPr lvl="1"/>
            <a:r>
              <a:rPr lang="en-US" sz="2000" dirty="0"/>
              <a:t>Joanna Su, MSW</a:t>
            </a:r>
          </a:p>
          <a:p>
            <a:pPr marL="800100" lvl="1" indent="-342900">
              <a:buFont typeface="Arial" panose="020B0604020202020204" pitchFamily="34" charset="0"/>
              <a:buChar char="•"/>
            </a:pPr>
            <a:r>
              <a:rPr lang="en-US" sz="2000" dirty="0"/>
              <a:t>Manager of Strategic Planning, MIECHV</a:t>
            </a:r>
          </a:p>
          <a:p>
            <a:pPr marL="800100" lvl="1" indent="-342900">
              <a:buFont typeface="Arial" panose="020B0604020202020204" pitchFamily="34" charset="0"/>
              <a:buChar char="•"/>
            </a:pPr>
            <a:r>
              <a:rPr lang="en-US" sz="2000" dirty="0">
                <a:hlinkClick r:id="rId5"/>
              </a:rPr>
              <a:t>Joanna.Su@Illinois.gov</a:t>
            </a:r>
            <a:r>
              <a:rPr lang="en-US" sz="2000" dirty="0"/>
              <a:t>  </a:t>
            </a:r>
          </a:p>
          <a:p>
            <a:pPr marL="800100" lvl="1" indent="-342900">
              <a:buFont typeface="Arial" panose="020B0604020202020204" pitchFamily="34" charset="0"/>
              <a:buChar char="•"/>
            </a:pPr>
            <a:endParaRPr lang="en-US" sz="2000" dirty="0"/>
          </a:p>
          <a:p>
            <a:endParaRPr lang="en-US" sz="2000" dirty="0"/>
          </a:p>
          <a:p>
            <a:pPr lvl="1"/>
            <a:endParaRPr lang="en-US" sz="2000" dirty="0"/>
          </a:p>
        </p:txBody>
      </p:sp>
    </p:spTree>
    <p:extLst>
      <p:ext uri="{BB962C8B-B14F-4D97-AF65-F5344CB8AC3E}">
        <p14:creationId xmlns:p14="http://schemas.microsoft.com/office/powerpoint/2010/main" val="2604872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2B57D-5F85-462A-BAD0-53FEEE62D374}"/>
              </a:ext>
            </a:extLst>
          </p:cNvPr>
          <p:cNvSpPr>
            <a:spLocks noGrp="1"/>
          </p:cNvSpPr>
          <p:nvPr>
            <p:ph type="title"/>
          </p:nvPr>
        </p:nvSpPr>
        <p:spPr/>
        <p:txBody>
          <a:bodyPr/>
          <a:lstStyle/>
          <a:p>
            <a:r>
              <a:rPr lang="en-US" dirty="0"/>
              <a:t>Presentation Objectives</a:t>
            </a:r>
          </a:p>
        </p:txBody>
      </p:sp>
      <p:sp>
        <p:nvSpPr>
          <p:cNvPr id="3" name="Content Placeholder 2">
            <a:extLst>
              <a:ext uri="{FF2B5EF4-FFF2-40B4-BE49-F238E27FC236}">
                <a16:creationId xmlns:a16="http://schemas.microsoft.com/office/drawing/2014/main" id="{D893304F-F111-4065-9609-DF16F369F314}"/>
              </a:ext>
            </a:extLst>
          </p:cNvPr>
          <p:cNvSpPr>
            <a:spLocks noGrp="1"/>
          </p:cNvSpPr>
          <p:nvPr>
            <p:ph idx="1"/>
          </p:nvPr>
        </p:nvSpPr>
        <p:spPr/>
        <p:txBody>
          <a:bodyPr vert="horz" lIns="0" tIns="45720" rIns="0" bIns="45720" rtlCol="0" anchor="t">
            <a:normAutofit/>
          </a:bodyPr>
          <a:lstStyle/>
          <a:p>
            <a:pPr marL="457200" indent="-457200">
              <a:buFont typeface="+mj-lt"/>
              <a:buAutoNum type="arabicPeriod"/>
            </a:pPr>
            <a:r>
              <a:rPr lang="en-US" dirty="0"/>
              <a:t>Increase understanding of home visiting (HV) services and their effectiveness</a:t>
            </a:r>
          </a:p>
          <a:p>
            <a:pPr marL="457200" indent="-457200">
              <a:buFont typeface="+mj-lt"/>
              <a:buAutoNum type="arabicPeriod"/>
            </a:pPr>
            <a:r>
              <a:rPr lang="en-US" dirty="0"/>
              <a:t>Review MCH outcomes that are shared by health care providers and Maternal, Infant, and Early Childhood Home Visiting (MIECHV) programs</a:t>
            </a:r>
          </a:p>
          <a:p>
            <a:pPr marL="457200" indent="-457200">
              <a:buFont typeface="+mj-lt"/>
              <a:buAutoNum type="arabicPeriod"/>
            </a:pPr>
            <a:r>
              <a:rPr lang="en-US" dirty="0"/>
              <a:t>Provide materials and procedures that can assist hospital staff in making referrals to home visiting services</a:t>
            </a:r>
          </a:p>
          <a:p>
            <a:pPr marL="457200" indent="-457200">
              <a:buFont typeface="+mj-lt"/>
              <a:buAutoNum type="arabicPeriod"/>
            </a:pPr>
            <a:r>
              <a:rPr lang="en-US" dirty="0"/>
              <a:t>Explore how home visiting can partner with hospital providers to help ensure that high-risk mothers and babies have on-going care and support.</a:t>
            </a:r>
            <a:endParaRPr lang="en-US" dirty="0">
              <a:cs typeface="Calibri"/>
            </a:endParaRPr>
          </a:p>
          <a:p>
            <a:endParaRPr lang="en-US" dirty="0"/>
          </a:p>
        </p:txBody>
      </p:sp>
    </p:spTree>
    <p:extLst>
      <p:ext uri="{BB962C8B-B14F-4D97-AF65-F5344CB8AC3E}">
        <p14:creationId xmlns:p14="http://schemas.microsoft.com/office/powerpoint/2010/main" val="2154411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5E263C-FB7E-4A3E-AD04-5140CD3D1D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65ED8C-90F7-4EB0-ACCB-64AEF411E8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8F4967C-2DC4-45A1-89E1-5D04D4E53875}"/>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Presentation Outline</a:t>
            </a:r>
          </a:p>
        </p:txBody>
      </p:sp>
      <p:sp>
        <p:nvSpPr>
          <p:cNvPr id="13" name="Rectangle 12">
            <a:extLst>
              <a:ext uri="{FF2B5EF4-FFF2-40B4-BE49-F238E27FC236}">
                <a16:creationId xmlns:a16="http://schemas.microsoft.com/office/drawing/2014/main" id="{6604E3BF-88F7-4D19-BEC9-8486966EA4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43C9BB4-48B9-4DAE-870D-691C6E69C644}"/>
              </a:ext>
            </a:extLst>
          </p:cNvPr>
          <p:cNvGraphicFramePr>
            <a:graphicFrameLocks noGrp="1"/>
          </p:cNvGraphicFramePr>
          <p:nvPr>
            <p:ph idx="1"/>
            <p:extLst>
              <p:ext uri="{D42A27DB-BD31-4B8C-83A1-F6EECF244321}">
                <p14:modId xmlns:p14="http://schemas.microsoft.com/office/powerpoint/2010/main" val="421979893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3029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38CA78E7-359D-40DC-AFAB-8287268FC6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Rectangle 88">
            <a:extLst>
              <a:ext uri="{FF2B5EF4-FFF2-40B4-BE49-F238E27FC236}">
                <a16:creationId xmlns:a16="http://schemas.microsoft.com/office/drawing/2014/main" id="{8ECA9D09-8011-4ADA-AC83-425AD46E87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1" name="Straight Connector 90">
            <a:extLst>
              <a:ext uri="{FF2B5EF4-FFF2-40B4-BE49-F238E27FC236}">
                <a16:creationId xmlns:a16="http://schemas.microsoft.com/office/drawing/2014/main" id="{12A25E9B-15F8-4123-8275-812AD89E2F3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1F9037C3-85A3-4BCB-88A2-ADB8F64D25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574FB5-C19F-438E-89FD-AAE77F8DFC9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What is home visiting?</a:t>
            </a:r>
          </a:p>
        </p:txBody>
      </p:sp>
      <p:pic>
        <p:nvPicPr>
          <p:cNvPr id="19" name="Picture 18">
            <a:extLst>
              <a:ext uri="{FF2B5EF4-FFF2-40B4-BE49-F238E27FC236}">
                <a16:creationId xmlns:a16="http://schemas.microsoft.com/office/drawing/2014/main" id="{B8599F7C-3A3B-4901-A1E2-8E30A09DC617}"/>
              </a:ext>
            </a:extLst>
          </p:cNvPr>
          <p:cNvPicPr>
            <a:picLocks noChangeAspect="1"/>
          </p:cNvPicPr>
          <p:nvPr/>
        </p:nvPicPr>
        <p:blipFill rotWithShape="1">
          <a:blip r:embed="rId3"/>
          <a:srcRect l="31089" r="8838" b="-2"/>
          <a:stretch/>
        </p:blipFill>
        <p:spPr>
          <a:xfrm>
            <a:off x="676754" y="640080"/>
            <a:ext cx="3230192" cy="3602736"/>
          </a:xfrm>
          <a:prstGeom prst="rect">
            <a:avLst/>
          </a:prstGeom>
        </p:spPr>
      </p:pic>
      <p:sp>
        <p:nvSpPr>
          <p:cNvPr id="95" name="Rectangle 94">
            <a:extLst>
              <a:ext uri="{FF2B5EF4-FFF2-40B4-BE49-F238E27FC236}">
                <a16:creationId xmlns:a16="http://schemas.microsoft.com/office/drawing/2014/main" id="{B69980A3-C206-42F5-BF92-5E9FB6E967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me0">
            <a:extLst>
              <a:ext uri="{FF2B5EF4-FFF2-40B4-BE49-F238E27FC236}">
                <a16:creationId xmlns:a16="http://schemas.microsoft.com/office/drawing/2014/main" id="{32BDFAEB-4928-4D22-9910-5AD4C5531F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953" r="24956" b="2"/>
          <a:stretch/>
        </p:blipFill>
        <p:spPr bwMode="auto">
          <a:xfrm>
            <a:off x="4465050" y="640080"/>
            <a:ext cx="3248429" cy="3602736"/>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0B1AC6D6-1B75-4EA6-B60E-DBD2E3F4F8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98FB6F4-6831-4BEB-B8DE-ACC24128A671}"/>
              </a:ext>
            </a:extLst>
          </p:cNvPr>
          <p:cNvPicPr>
            <a:picLocks noChangeAspect="1"/>
          </p:cNvPicPr>
          <p:nvPr/>
        </p:nvPicPr>
        <p:blipFill rotWithShape="1">
          <a:blip r:embed="rId5">
            <a:extLst>
              <a:ext uri="{837473B0-CC2E-450A-ABE3-18F120FF3D39}">
                <a1611:picAttrSrcUrl xmlns="" xmlns:a1611="http://schemas.microsoft.com/office/drawing/2016/11/main" r:id="rId6"/>
              </a:ext>
            </a:extLst>
          </a:blip>
          <a:srcRect r="40826" b="2"/>
          <a:stretch/>
        </p:blipFill>
        <p:spPr>
          <a:xfrm>
            <a:off x="8271586" y="640080"/>
            <a:ext cx="3230190" cy="3602736"/>
          </a:xfrm>
          <a:prstGeom prst="rect">
            <a:avLst/>
          </a:prstGeom>
        </p:spPr>
      </p:pic>
      <p:cxnSp>
        <p:nvCxnSpPr>
          <p:cNvPr id="99" name="Straight Connector 98">
            <a:extLst>
              <a:ext uri="{FF2B5EF4-FFF2-40B4-BE49-F238E27FC236}">
                <a16:creationId xmlns:a16="http://schemas.microsoft.com/office/drawing/2014/main" id="{0A9E7251-BA01-4FA8-B283-706FBA6CE25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8224CB75-6074-47E8-ABC3-6651B39FCB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Rectangle 102">
            <a:extLst>
              <a:ext uri="{FF2B5EF4-FFF2-40B4-BE49-F238E27FC236}">
                <a16:creationId xmlns:a16="http://schemas.microsoft.com/office/drawing/2014/main" id="{317E8644-19CA-4B48-8CF2-BE1FF1444C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0838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967C-2DC4-45A1-89E1-5D04D4E53875}"/>
              </a:ext>
            </a:extLst>
          </p:cNvPr>
          <p:cNvSpPr>
            <a:spLocks noGrp="1"/>
          </p:cNvSpPr>
          <p:nvPr>
            <p:ph type="title"/>
          </p:nvPr>
        </p:nvSpPr>
        <p:spPr/>
        <p:txBody>
          <a:bodyPr/>
          <a:lstStyle/>
          <a:p>
            <a:r>
              <a:rPr lang="en-US" dirty="0">
                <a:solidFill>
                  <a:schemeClr val="tx2"/>
                </a:solidFill>
              </a:rPr>
              <a:t>Home Visiting and SDOH</a:t>
            </a:r>
            <a:endParaRPr lang="en-US" dirty="0"/>
          </a:p>
        </p:txBody>
      </p:sp>
      <p:sp>
        <p:nvSpPr>
          <p:cNvPr id="3" name="Content Placeholder 2">
            <a:extLst>
              <a:ext uri="{FF2B5EF4-FFF2-40B4-BE49-F238E27FC236}">
                <a16:creationId xmlns:a16="http://schemas.microsoft.com/office/drawing/2014/main" id="{4A499228-726E-4981-8F34-0D37EFC6875D}"/>
              </a:ext>
            </a:extLst>
          </p:cNvPr>
          <p:cNvSpPr>
            <a:spLocks noGrp="1"/>
          </p:cNvSpPr>
          <p:nvPr>
            <p:ph idx="1"/>
          </p:nvPr>
        </p:nvSpPr>
        <p:spPr/>
        <p:txBody>
          <a:bodyPr/>
          <a:lstStyle/>
          <a:p>
            <a:pPr marL="342900" indent="-34290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Addresses needs of families with young children related to the parent-child bond as well as access to care, safe housing, transportation, education, employment, food security, childcare, and intimate partner violence</a:t>
            </a:r>
          </a:p>
          <a:p>
            <a:pPr marL="342900" indent="-34290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Works to connect families to community resources, increase social support, and decrease personal isolation</a:t>
            </a:r>
          </a:p>
          <a:p>
            <a:endParaRPr lang="en-US" dirty="0"/>
          </a:p>
        </p:txBody>
      </p:sp>
    </p:spTree>
    <p:extLst>
      <p:ext uri="{BB962C8B-B14F-4D97-AF65-F5344CB8AC3E}">
        <p14:creationId xmlns:p14="http://schemas.microsoft.com/office/powerpoint/2010/main" val="266859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94C0F-1017-4B5F-A698-89818BEE2A56}"/>
              </a:ext>
            </a:extLst>
          </p:cNvPr>
          <p:cNvSpPr>
            <a:spLocks noGrp="1"/>
          </p:cNvSpPr>
          <p:nvPr>
            <p:ph type="title"/>
          </p:nvPr>
        </p:nvSpPr>
        <p:spPr/>
        <p:txBody>
          <a:bodyPr/>
          <a:lstStyle/>
          <a:p>
            <a:r>
              <a:rPr lang="en-US" dirty="0">
                <a:solidFill>
                  <a:schemeClr val="tx2"/>
                </a:solidFill>
              </a:rPr>
              <a:t>Priority populations for home visiting</a:t>
            </a:r>
            <a:endParaRPr lang="en-US" dirty="0"/>
          </a:p>
        </p:txBody>
      </p:sp>
      <p:sp>
        <p:nvSpPr>
          <p:cNvPr id="3" name="Content Placeholder 2">
            <a:extLst>
              <a:ext uri="{FF2B5EF4-FFF2-40B4-BE49-F238E27FC236}">
                <a16:creationId xmlns:a16="http://schemas.microsoft.com/office/drawing/2014/main" id="{8661A99C-36C5-4425-A4ED-CF0365D88EAC}"/>
              </a:ext>
            </a:extLst>
          </p:cNvPr>
          <p:cNvSpPr>
            <a:spLocks noGrp="1"/>
          </p:cNvSpPr>
          <p:nvPr>
            <p:ph idx="1"/>
          </p:nvPr>
        </p:nvSpPr>
        <p:spPr/>
        <p:txBody>
          <a:bodyPr>
            <a:normAutofit fontScale="92500" lnSpcReduction="20000"/>
          </a:bodyPr>
          <a:lstStyle/>
          <a:p>
            <a:pPr>
              <a:buFont typeface="Courier New" panose="02070309020205020404" pitchFamily="49" charset="0"/>
              <a:buChar char="o"/>
            </a:pPr>
            <a:r>
              <a:rPr lang="en-US" dirty="0"/>
              <a:t> Families with teen parents </a:t>
            </a:r>
          </a:p>
          <a:p>
            <a:pPr>
              <a:buFont typeface="Courier New" panose="02070309020205020404" pitchFamily="49" charset="0"/>
              <a:buChar char="o"/>
            </a:pPr>
            <a:r>
              <a:rPr lang="en-US" dirty="0"/>
              <a:t> Families experiencing homelessness </a:t>
            </a:r>
          </a:p>
          <a:p>
            <a:pPr>
              <a:buFont typeface="Courier New" panose="02070309020205020404" pitchFamily="49" charset="0"/>
              <a:buChar char="o"/>
            </a:pPr>
            <a:r>
              <a:rPr lang="en-US" dirty="0"/>
              <a:t> Families in poverty or deep poverty (at or below 100% or 50% FPL)</a:t>
            </a:r>
          </a:p>
          <a:p>
            <a:pPr>
              <a:buFont typeface="Courier New" panose="02070309020205020404" pitchFamily="49" charset="0"/>
              <a:buChar char="o"/>
            </a:pPr>
            <a:r>
              <a:rPr lang="en-US" dirty="0"/>
              <a:t> Families with child welfare involvement </a:t>
            </a:r>
          </a:p>
          <a:p>
            <a:pPr marL="201168" lvl="1" indent="0">
              <a:buNone/>
            </a:pPr>
            <a:r>
              <a:rPr lang="en-US" dirty="0"/>
              <a:t>Families of children with disabilities</a:t>
            </a:r>
          </a:p>
          <a:p>
            <a:pPr marL="201168" lvl="1" indent="0">
              <a:buNone/>
            </a:pPr>
            <a:r>
              <a:rPr lang="en-US" dirty="0"/>
              <a:t> Families in which parents/caregivers are migrant or seasonal workers</a:t>
            </a:r>
          </a:p>
          <a:p>
            <a:pPr>
              <a:buFont typeface="Courier New" panose="02070309020205020404" pitchFamily="49" charset="0"/>
              <a:buChar char="o"/>
            </a:pPr>
            <a:r>
              <a:rPr lang="en-US" dirty="0"/>
              <a:t> Families in which parents/caregivers have low educational attainment  </a:t>
            </a:r>
          </a:p>
          <a:p>
            <a:pPr>
              <a:buFont typeface="Courier New" panose="02070309020205020404" pitchFamily="49" charset="0"/>
              <a:buChar char="o"/>
            </a:pPr>
            <a:r>
              <a:rPr lang="en-US" dirty="0"/>
              <a:t> Families that face barriers based on culture, language, and religion </a:t>
            </a:r>
          </a:p>
          <a:p>
            <a:pPr>
              <a:buFont typeface="Courier New" panose="02070309020205020404" pitchFamily="49" charset="0"/>
              <a:buChar char="o"/>
            </a:pPr>
            <a:r>
              <a:rPr lang="en-US" dirty="0"/>
              <a:t> Families in which the parent has a disability </a:t>
            </a:r>
          </a:p>
          <a:p>
            <a:pPr>
              <a:buFont typeface="Courier New" panose="02070309020205020404" pitchFamily="49" charset="0"/>
              <a:buChar char="o"/>
            </a:pPr>
            <a:r>
              <a:rPr lang="en-US" dirty="0"/>
              <a:t> Families with refugee or asylee status </a:t>
            </a:r>
          </a:p>
          <a:p>
            <a:pPr>
              <a:buFont typeface="Courier New" panose="02070309020205020404" pitchFamily="49" charset="0"/>
              <a:buChar char="o"/>
            </a:pPr>
            <a:r>
              <a:rPr lang="en-US" dirty="0"/>
              <a:t> Families who face barriers due to immigration status</a:t>
            </a:r>
          </a:p>
        </p:txBody>
      </p:sp>
    </p:spTree>
    <p:extLst>
      <p:ext uri="{BB962C8B-B14F-4D97-AF65-F5344CB8AC3E}">
        <p14:creationId xmlns:p14="http://schemas.microsoft.com/office/powerpoint/2010/main" val="33316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3422E-5BE6-4B24-B192-059CF38551A9}"/>
              </a:ext>
            </a:extLst>
          </p:cNvPr>
          <p:cNvSpPr>
            <a:spLocks noGrp="1"/>
          </p:cNvSpPr>
          <p:nvPr>
            <p:ph type="title"/>
          </p:nvPr>
        </p:nvSpPr>
        <p:spPr/>
        <p:txBody>
          <a:bodyPr/>
          <a:lstStyle/>
          <a:p>
            <a:r>
              <a:rPr lang="en-US" dirty="0">
                <a:solidFill>
                  <a:schemeClr val="tx2"/>
                </a:solidFill>
              </a:rPr>
              <a:t>What is home visiting?</a:t>
            </a:r>
            <a:endParaRPr lang="en-US" dirty="0"/>
          </a:p>
        </p:txBody>
      </p:sp>
      <p:graphicFrame>
        <p:nvGraphicFramePr>
          <p:cNvPr id="6" name="Content Placeholder 2">
            <a:extLst>
              <a:ext uri="{FF2B5EF4-FFF2-40B4-BE49-F238E27FC236}">
                <a16:creationId xmlns:a16="http://schemas.microsoft.com/office/drawing/2014/main" id="{78A4AEDA-690C-4605-808C-CCDA12C45193}"/>
              </a:ext>
            </a:extLst>
          </p:cNvPr>
          <p:cNvGraphicFramePr>
            <a:graphicFrameLocks noGrp="1"/>
          </p:cNvGraphicFramePr>
          <p:nvPr>
            <p:ph idx="1"/>
            <p:extLst>
              <p:ext uri="{D42A27DB-BD31-4B8C-83A1-F6EECF244321}">
                <p14:modId xmlns:p14="http://schemas.microsoft.com/office/powerpoint/2010/main" val="1908213641"/>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688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D6DCA-44F8-451C-8689-64B6F5F6C3E1}"/>
              </a:ext>
            </a:extLst>
          </p:cNvPr>
          <p:cNvSpPr>
            <a:spLocks noGrp="1"/>
          </p:cNvSpPr>
          <p:nvPr>
            <p:ph type="title"/>
          </p:nvPr>
        </p:nvSpPr>
        <p:spPr/>
        <p:txBody>
          <a:bodyPr/>
          <a:lstStyle/>
          <a:p>
            <a:r>
              <a:rPr lang="en-US" dirty="0">
                <a:solidFill>
                  <a:schemeClr val="tx2"/>
                </a:solidFill>
              </a:rPr>
              <a:t>What is home visiting?</a:t>
            </a:r>
            <a:endParaRPr lang="en-US" dirty="0"/>
          </a:p>
        </p:txBody>
      </p:sp>
      <p:sp>
        <p:nvSpPr>
          <p:cNvPr id="3" name="Content Placeholder 2">
            <a:extLst>
              <a:ext uri="{FF2B5EF4-FFF2-40B4-BE49-F238E27FC236}">
                <a16:creationId xmlns:a16="http://schemas.microsoft.com/office/drawing/2014/main" id="{9B73691A-2A89-4C3E-A017-1706C4372087}"/>
              </a:ext>
            </a:extLst>
          </p:cNvPr>
          <p:cNvSpPr>
            <a:spLocks noGrp="1"/>
          </p:cNvSpPr>
          <p:nvPr>
            <p:ph idx="1"/>
          </p:nvPr>
        </p:nvSpPr>
        <p:spPr/>
        <p:txBody>
          <a:bodyPr/>
          <a:lstStyle/>
          <a:p>
            <a:r>
              <a:rPr lang="en-US" b="1" dirty="0"/>
              <a:t>High-quality, intensive</a:t>
            </a:r>
            <a:r>
              <a:rPr lang="en-US" dirty="0"/>
              <a:t> services that do the following:</a:t>
            </a:r>
          </a:p>
          <a:p>
            <a:pPr marL="342900" indent="-342900">
              <a:buFont typeface="Arial" panose="020B0604020202020204" pitchFamily="34" charset="0"/>
              <a:buChar char="•"/>
            </a:pPr>
            <a:r>
              <a:rPr lang="en-US" dirty="0"/>
              <a:t>Promote </a:t>
            </a:r>
            <a:r>
              <a:rPr lang="en-US" b="1" dirty="0"/>
              <a:t>positive parenting </a:t>
            </a:r>
            <a:r>
              <a:rPr lang="en-US" dirty="0"/>
              <a:t>and </a:t>
            </a:r>
            <a:r>
              <a:rPr lang="en-US" b="1" dirty="0"/>
              <a:t>child development</a:t>
            </a:r>
            <a:r>
              <a:rPr lang="en-US" dirty="0"/>
              <a:t>, with education, screenings, monitoring and referrals</a:t>
            </a:r>
          </a:p>
          <a:p>
            <a:pPr marL="342900" indent="-342900">
              <a:buFont typeface="Arial" panose="020B0604020202020204" pitchFamily="34" charset="0"/>
              <a:buChar char="•"/>
            </a:pPr>
            <a:r>
              <a:rPr lang="en-US" dirty="0"/>
              <a:t>Support </a:t>
            </a:r>
            <a:r>
              <a:rPr lang="en-US" b="1" dirty="0"/>
              <a:t>preventive pediatric health and prenatal care </a:t>
            </a:r>
            <a:r>
              <a:rPr lang="en-US" dirty="0"/>
              <a:t>practices, including administration of routine periodic health </a:t>
            </a:r>
            <a:r>
              <a:rPr lang="en-US" b="1" dirty="0"/>
              <a:t>screenings</a:t>
            </a:r>
            <a:r>
              <a:rPr lang="en-US" dirty="0"/>
              <a:t>, linkage to </a:t>
            </a:r>
            <a:r>
              <a:rPr lang="en-US" b="1" dirty="0"/>
              <a:t>community resources</a:t>
            </a:r>
            <a:r>
              <a:rPr lang="en-US" dirty="0"/>
              <a:t>, and </a:t>
            </a:r>
            <a:r>
              <a:rPr lang="en-US" b="1" dirty="0"/>
              <a:t>follow-up</a:t>
            </a:r>
          </a:p>
          <a:p>
            <a:pPr marL="342900" indent="-342900">
              <a:buFont typeface="Arial" panose="020B0604020202020204" pitchFamily="34" charset="0"/>
              <a:buChar char="•"/>
            </a:pPr>
            <a:r>
              <a:rPr lang="en-US" dirty="0"/>
              <a:t>Provide </a:t>
            </a:r>
            <a:r>
              <a:rPr lang="en-US" b="1" dirty="0"/>
              <a:t>breastfeeding</a:t>
            </a:r>
            <a:r>
              <a:rPr lang="en-US" dirty="0"/>
              <a:t> support and model desired </a:t>
            </a:r>
            <a:r>
              <a:rPr lang="en-US" b="1" dirty="0"/>
              <a:t>infant care</a:t>
            </a:r>
          </a:p>
          <a:p>
            <a:pPr marL="342900" indent="-342900">
              <a:buFont typeface="Arial" panose="020B0604020202020204" pitchFamily="34" charset="0"/>
              <a:buChar char="•"/>
            </a:pPr>
            <a:r>
              <a:rPr lang="en-US" dirty="0"/>
              <a:t>Assists parents to </a:t>
            </a:r>
            <a:r>
              <a:rPr lang="en-US" b="1" dirty="0"/>
              <a:t>set goals</a:t>
            </a:r>
            <a:r>
              <a:rPr lang="en-US" dirty="0"/>
              <a:t>, continue </a:t>
            </a:r>
            <a:r>
              <a:rPr lang="en-US" b="1" dirty="0"/>
              <a:t>education</a:t>
            </a:r>
            <a:r>
              <a:rPr lang="en-US" dirty="0"/>
              <a:t>, find </a:t>
            </a:r>
            <a:r>
              <a:rPr lang="en-US" b="1" dirty="0"/>
              <a:t>employment</a:t>
            </a:r>
            <a:r>
              <a:rPr lang="en-US" dirty="0"/>
              <a:t> and overcome </a:t>
            </a:r>
            <a:r>
              <a:rPr lang="en-US" b="1" dirty="0"/>
              <a:t>language barriers </a:t>
            </a:r>
          </a:p>
          <a:p>
            <a:pPr marL="342900" indent="-342900">
              <a:buFont typeface="Arial" panose="020B0604020202020204" pitchFamily="34" charset="0"/>
              <a:buChar char="•"/>
            </a:pPr>
            <a:r>
              <a:rPr lang="en-US" b="1" dirty="0"/>
              <a:t>On-going assessment of individual and family needs, with support, education, and linkage with services to address those needs</a:t>
            </a:r>
          </a:p>
          <a:p>
            <a:endParaRPr lang="en-US" dirty="0"/>
          </a:p>
        </p:txBody>
      </p:sp>
    </p:spTree>
    <p:extLst>
      <p:ext uri="{BB962C8B-B14F-4D97-AF65-F5344CB8AC3E}">
        <p14:creationId xmlns:p14="http://schemas.microsoft.com/office/powerpoint/2010/main" val="3342808681"/>
      </p:ext>
    </p:extLst>
  </p:cSld>
  <p:clrMapOvr>
    <a:masterClrMapping/>
  </p:clrMapOvr>
</p:sld>
</file>

<file path=ppt/theme/theme1.xml><?xml version="1.0" encoding="utf-8"?>
<a:theme xmlns:a="http://schemas.openxmlformats.org/drawingml/2006/main" name="Retrospect">
  <a:themeElements>
    <a:clrScheme name="Custom 5">
      <a:dk1>
        <a:sysClr val="windowText" lastClr="000000"/>
      </a:dk1>
      <a:lt1>
        <a:sysClr val="window" lastClr="FFFFFF"/>
      </a:lt1>
      <a:dk2>
        <a:srgbClr val="455F51"/>
      </a:dk2>
      <a:lt2>
        <a:srgbClr val="E2DFCC"/>
      </a:lt2>
      <a:accent1>
        <a:srgbClr val="BFEDE1"/>
      </a:accent1>
      <a:accent2>
        <a:srgbClr val="00B7AD"/>
      </a:accent2>
      <a:accent3>
        <a:srgbClr val="BFEDE1"/>
      </a:accent3>
      <a:accent4>
        <a:srgbClr val="44C1A3"/>
      </a:accent4>
      <a:accent5>
        <a:srgbClr val="BFEDE1"/>
      </a:accent5>
      <a:accent6>
        <a:srgbClr val="00B7AD"/>
      </a:accent6>
      <a:hlink>
        <a:srgbClr val="00B7AD"/>
      </a:hlink>
      <a:folHlink>
        <a:srgbClr val="BFEDE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1822</Words>
  <Application>Microsoft Office PowerPoint</Application>
  <PresentationFormat>Widescreen</PresentationFormat>
  <Paragraphs>180</Paragraphs>
  <Slides>20</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Courier New</vt:lpstr>
      <vt:lpstr>Times New Roman</vt:lpstr>
      <vt:lpstr>Wingdings</vt:lpstr>
      <vt:lpstr>Retrospect</vt:lpstr>
      <vt:lpstr>                             Illinois MIECHV                What It Is and How To Make         Referrals For At-Risk Mom's and Babies! </vt:lpstr>
      <vt:lpstr>About the Maternal, Infant, Early Childhood Home Visiting (MIECHV) Program</vt:lpstr>
      <vt:lpstr>Presentation Objectives</vt:lpstr>
      <vt:lpstr>Presentation Outline</vt:lpstr>
      <vt:lpstr>What is home visiting?</vt:lpstr>
      <vt:lpstr>Home Visiting and SDOH</vt:lpstr>
      <vt:lpstr>Priority populations for home visiting</vt:lpstr>
      <vt:lpstr>What is home visiting?</vt:lpstr>
      <vt:lpstr>What is home visiting?</vt:lpstr>
      <vt:lpstr>MIECHV Benchmark Domains</vt:lpstr>
      <vt:lpstr>Program Performance Monitoring</vt:lpstr>
      <vt:lpstr>Illinois MIECHV Data Highlights (FFY21)</vt:lpstr>
      <vt:lpstr>Major Home Visiting Models in Illinois</vt:lpstr>
      <vt:lpstr>Home Visitor Training and Supports</vt:lpstr>
      <vt:lpstr>MIECHV Coordinated Intake Communities</vt:lpstr>
      <vt:lpstr>MIECHV Coordinated Intake Communities</vt:lpstr>
      <vt:lpstr>Referrals to Home Visiting in Communities without Coordinated Intake </vt:lpstr>
      <vt:lpstr>Next Steps: Strengthening Connections</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Connections—Home Visiting and Children and Families with Special Health Care Needs</dc:title>
  <dc:creator>Su, Joanna</dc:creator>
  <cp:lastModifiedBy>Rosenbohm, Teresa L.</cp:lastModifiedBy>
  <cp:revision>61</cp:revision>
  <dcterms:created xsi:type="dcterms:W3CDTF">2021-07-19T17:18:46Z</dcterms:created>
  <dcterms:modified xsi:type="dcterms:W3CDTF">2022-03-02T15:14:34Z</dcterms:modified>
</cp:coreProperties>
</file>