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8"/>
    <p:sldMasterId id="2147483795" r:id="rId9"/>
  </p:sldMasterIdLst>
  <p:notesMasterIdLst>
    <p:notesMasterId r:id="rId21"/>
  </p:notesMasterIdLst>
  <p:handoutMasterIdLst>
    <p:handoutMasterId r:id="rId22"/>
  </p:handoutMasterIdLst>
  <p:sldIdLst>
    <p:sldId id="292" r:id="rId10"/>
    <p:sldId id="293" r:id="rId11"/>
    <p:sldId id="294" r:id="rId12"/>
    <p:sldId id="295" r:id="rId13"/>
    <p:sldId id="296" r:id="rId14"/>
    <p:sldId id="302" r:id="rId15"/>
    <p:sldId id="297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3D3B5-B78B-432E-9347-C45C224E2AF7}" v="1" dt="2022-03-02T15:16:41.43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992" autoAdjust="0"/>
    <p:restoredTop sz="94231" autoAdjust="0"/>
  </p:normalViewPr>
  <p:slideViewPr>
    <p:cSldViewPr snapToGrid="0" showGuides="1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02 March 2022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C40E34-2FA9-4A12-8985-16EA08DE8D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7930" y="679174"/>
            <a:ext cx="966797" cy="3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02 March 2022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F5DABD-F795-481C-997E-4567E1EDB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3656" y="1041679"/>
            <a:ext cx="966797" cy="3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Calibri" panose="020F050202020403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Calibri" panose="020F050202020403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Calibri" panose="020F050202020403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Calibri" panose="020F050202020403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Calibri" panose="020F050202020403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9200" y="1828800"/>
            <a:ext cx="10234800" cy="14145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9200" y="3520800"/>
            <a:ext cx="10234800" cy="44280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6000" y="1828799"/>
            <a:ext cx="11278800" cy="4387851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EEBEBAF-7F91-4965-B52F-53559322F45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E0EB8-327B-4FCB-B5A1-9F112592EA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A063-6895-451A-9245-50F8CF833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9A3D-7F88-4EDD-9B0D-E62C1F7FD0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6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C73F8B-659F-469C-B968-8B55EA5CE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FF988-71C2-4C61-BC9A-D97EF3A6B555}"/>
              </a:ext>
            </a:extLst>
          </p:cNvPr>
          <p:cNvSpPr txBox="1"/>
          <p:nvPr userDrawn="1"/>
        </p:nvSpPr>
        <p:spPr>
          <a:xfrm>
            <a:off x="10101600" y="6498000"/>
            <a:ext cx="16344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C8C8C8"/>
                </a:solidFill>
                <a:latin typeface="+mj-lt"/>
                <a:ea typeface="+mn-ea"/>
                <a:cs typeface="+mn-cs"/>
              </a:rPr>
              <a:t>OSF HealthCare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8020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8802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F6A8166-FBC6-4D3F-9234-4ED6B45C244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88020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AC74-C0C6-4DF5-B1EB-DD8C6A4DD4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4DB7-EB58-4A5D-B842-CB18B66D2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A122-2FF6-4EAD-9085-901725192C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1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54108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FCEAD8-85CC-4E5E-B8F0-171D71DFC2E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5200" y="1828800"/>
            <a:ext cx="5410800" cy="43884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D010-EBCB-4F53-9809-FAE3723185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507B-8FEB-4F7D-8AB4-5547A659D0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0362-76C8-41EA-8ED9-BBC1E1809C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54108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5200" y="1828800"/>
            <a:ext cx="54108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22B6C07-B972-4FB7-99BD-7AFC5E9585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3320-1589-4971-9CD6-CAD9531E7C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4222C-B319-4B56-AC17-2382868887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A4BCA-7A8D-407B-800A-361FC5CEF2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A51F5-FFB3-42FF-9C27-225FCDCAB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878AB33-6889-4335-B781-FC2CC1D3CD7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3456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8600" y="1828800"/>
            <a:ext cx="3456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80000" y="1828800"/>
            <a:ext cx="3456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4D4C73-869A-48C1-B5AA-C0E5EEDD330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3EDEAF-1A94-4BF0-BEA5-C01298EFDEB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30CA0EB-C55C-48A8-9C1C-38F2B4BDC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8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FCEAD8-85CC-4E5E-B8F0-171D71DFC2E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2286000"/>
            <a:ext cx="5410800" cy="39312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D010-EBCB-4F53-9809-FAE3723185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507B-8FEB-4F7D-8AB4-5547A659D0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0362-76C8-41EA-8ED9-BBC1E1809C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3397BF-0DB3-42C7-B662-247D07C91F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828800"/>
            <a:ext cx="5411787" cy="457200"/>
          </a:xfrm>
        </p:spPr>
        <p:txBody>
          <a:bodyPr/>
          <a:lstStyle>
            <a:lvl1pPr marL="0" indent="0">
              <a:spcAft>
                <a:spcPts val="900"/>
              </a:spcAft>
              <a:buFontTx/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93CFBDC-23DE-4949-AFEF-4947DF9DF4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25200" y="2286000"/>
            <a:ext cx="5410800" cy="39312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2DC2D50-7C5B-44F4-83D5-4B7D321736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213" y="1828800"/>
            <a:ext cx="5411787" cy="457200"/>
          </a:xfrm>
        </p:spPr>
        <p:txBody>
          <a:bodyPr/>
          <a:lstStyle>
            <a:lvl1pPr marL="0" indent="0">
              <a:spcAft>
                <a:spcPts val="900"/>
              </a:spcAft>
              <a:buFontTx/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02638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Green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970A03D-8B14-48E2-BF87-3FFE37D4A71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418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3FEF733-2955-4FB3-9EBC-B25E3782FAC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514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370843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Blu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5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5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5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5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970A03D-8B14-48E2-BF87-3FFE37D4A71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418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3FEF733-2955-4FB3-9EBC-B25E3782FAC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514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338802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Green Ic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E24E-A566-404B-AC74-E2EA863B0B72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4357658" y="4720330"/>
            <a:ext cx="1033200" cy="1033200"/>
          </a:xfrm>
          <a:prstGeom prst="ellipse">
            <a:avLst/>
          </a:prstGeom>
          <a:noFill/>
        </p:spPr>
        <p:txBody>
          <a:bodyPr lIns="0" tIns="936000" bIns="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8B80919-E934-4F30-8B0C-28EA0EDA05A4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10453658" y="4720330"/>
            <a:ext cx="1033200" cy="1033200"/>
          </a:xfrm>
          <a:prstGeom prst="ellipse">
            <a:avLst/>
          </a:prstGeom>
          <a:noFill/>
        </p:spPr>
        <p:txBody>
          <a:bodyPr lIns="0" tIns="93600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318800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Blue Ic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5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5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5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5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E24E-A566-404B-AC74-E2EA863B0B72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4357658" y="4720330"/>
            <a:ext cx="1033200" cy="1033200"/>
          </a:xfrm>
          <a:prstGeom prst="ellipse">
            <a:avLst/>
          </a:prstGeom>
          <a:noFill/>
        </p:spPr>
        <p:txBody>
          <a:bodyPr lIns="0" tIns="93600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8B80919-E934-4F30-8B0C-28EA0EDA05A4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10453658" y="4720330"/>
            <a:ext cx="1033200" cy="1033200"/>
          </a:xfrm>
          <a:prstGeom prst="ellipse">
            <a:avLst/>
          </a:prstGeom>
          <a:noFill/>
        </p:spPr>
        <p:txBody>
          <a:bodyPr lIns="0" tIns="93600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3427134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8BC07B-6515-47BB-A905-713323765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9200" y="1828800"/>
            <a:ext cx="10234800" cy="14145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9200" y="3520800"/>
            <a:ext cx="10234800" cy="44280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accent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61980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66200677-BFF7-441D-BE83-539FBCDC4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0262CF6C-D5E2-49CA-A8B6-39DAF9226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CABF93B5-8264-4079-88AF-84D869CF9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ED8BF-A787-4DB5-B265-D8897615BEE6}"/>
              </a:ext>
            </a:extLst>
          </p:cNvPr>
          <p:cNvSpPr txBox="1"/>
          <p:nvPr userDrawn="1"/>
        </p:nvSpPr>
        <p:spPr>
          <a:xfrm>
            <a:off x="0" y="-2548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dark change color on title to white.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lIns="72000" tIns="0" bIns="72000" anchor="b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3692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4DE152C6-B168-4ECA-8339-6B2DA2C19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1B9E0094-A8B5-4D80-BFE7-1DAFA3EEF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4C9473C7-977F-4C53-98B5-D02E702C6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043AF-9BC9-4BA1-85D6-7AD3446B9837}"/>
              </a:ext>
            </a:extLst>
          </p:cNvPr>
          <p:cNvSpPr txBox="1"/>
          <p:nvPr userDrawn="1"/>
        </p:nvSpPr>
        <p:spPr>
          <a:xfrm>
            <a:off x="0" y="-439532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in front of the graphics, then select the picture, right click to choose Send to Back, to get graphic in front.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if the picture is dark change color on title to white.</a:t>
            </a:r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D10B9163-42B7-4EC3-96B4-2EA6BEBA7B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1019934" cy="6858000"/>
          </a:xfrm>
          <a:prstGeom prst="rect">
            <a:avLst/>
          </a:prstGeom>
          <a:noFill/>
        </p:spPr>
        <p:txBody>
          <a:bodyPr wrap="square" lIns="72000" tIns="0" bIns="72000" anchor="b" anchorCtr="0"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 dirty="0"/>
              <a:t>Click on frame and insert picture from Templafy Image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96802086-F240-4F75-A112-37F494493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08800" y="0"/>
            <a:ext cx="1483200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369200" cy="1371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67382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E08CB-98C8-4B35-9EB2-93402779FD31}"/>
              </a:ext>
            </a:extLst>
          </p:cNvPr>
          <p:cNvSpPr txBox="1"/>
          <p:nvPr userDrawn="1"/>
        </p:nvSpPr>
        <p:spPr>
          <a:xfrm>
            <a:off x="0" y="-2548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video is dark change color on title to white. 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A2EA27F-DFFC-4066-9AF2-C025CC007580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0" tIns="504000" anchor="ctr" anchorCtr="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7365600" cy="13608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3286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71485-0D2C-4F62-AC4A-2BB7FBAD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E253F5-2B12-4860-9358-B9FAD6F4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1882BA-FD7B-412F-8A9F-45366877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35A3D-0D15-419E-830C-B84B576E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6537B-9E05-4873-8EDC-815AB279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D508D-4D49-4AAA-B829-BD5D3B0D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1493850"/>
            <a:ext cx="27000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PICTURES</a:t>
            </a:r>
            <a:r>
              <a:rPr lang="en-US" sz="900" dirty="0">
                <a:latin typeface="+mn-lt"/>
                <a:cs typeface="Calibri" panose="020F0502020204030204" pitchFamily="34" charset="0"/>
              </a:rPr>
              <a:t/>
            </a:r>
            <a:br>
              <a:rPr lang="en-US" sz="900" dirty="0">
                <a:latin typeface="+mn-lt"/>
                <a:cs typeface="Calibri" panose="020F050202020403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-key down while 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for quick view of guides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Calibri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131600" y="174274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3362" y="370384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493850"/>
            <a:ext cx="27000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57200" y="448713"/>
            <a:ext cx="111918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2821" y="204916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0ED8C93-947B-4A51-A02A-CEED23824623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131861" y="298547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21" y="518776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763" y="149385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list level can be used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1600" dirty="0">
                <a:latin typeface="+mn-lt"/>
                <a:cs typeface="Calibri" panose="020F050202020403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to view a dropdown menu of possible slide layouts</a:t>
            </a:r>
            <a:endParaRPr lang="en-US" sz="9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738" y="484329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66738" y="40262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69436" y="329314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66738" y="2581850"/>
            <a:ext cx="457143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  <a:latin typeface="+mj-lt"/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  <a:latin typeface="+mj-lt"/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  <a:latin typeface="+mj-lt"/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4400" b="0" i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4400" b="0" i="0" noProof="0" dirty="0">
                <a:solidFill>
                  <a:schemeClr val="bg1"/>
                </a:solidFill>
                <a:latin typeface="+mj-lt"/>
              </a:rPr>
            </a:br>
            <a:r>
              <a:rPr lang="en-US" sz="4400" b="0" noProof="0" dirty="0">
                <a:solidFill>
                  <a:schemeClr val="bg1"/>
                </a:solidFill>
                <a:latin typeface="+mj-lt"/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  <a:latin typeface="+mj-lt"/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  <a:latin typeface="+mj-lt"/>
              </a:rPr>
              <a:t>part of our corporate template.</a:t>
            </a:r>
            <a:r>
              <a:rPr lang="en-US" sz="2800" b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0" noProof="0" dirty="0">
                <a:solidFill>
                  <a:schemeClr val="bg1"/>
                </a:solidFill>
                <a:latin typeface="+mj-lt"/>
              </a:rPr>
            </a:br>
            <a:r>
              <a:rPr lang="en-US" sz="2800" b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0" noProof="0" dirty="0">
                <a:solidFill>
                  <a:schemeClr val="bg1"/>
                </a:solidFill>
                <a:latin typeface="+mj-lt"/>
              </a:rPr>
            </a:br>
            <a:endParaRPr lang="en-US" sz="2800" b="0" noProof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  <a:latin typeface="+mj-lt"/>
              </a:rPr>
              <a:t>Do not use </a:t>
            </a:r>
            <a:endParaRPr lang="en-US" sz="2400" b="1" i="1" dirty="0">
              <a:latin typeface="+mj-lt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  <a:latin typeface="+mj-lt"/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  <a:latin typeface="+mj-lt"/>
              </a:rPr>
              <a:t>Also notice: Layouts after this might contain potential confidential information.</a:t>
            </a:r>
            <a:r>
              <a:rPr lang="en-US" sz="1800" b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1800" b="0" noProof="0" dirty="0">
                <a:solidFill>
                  <a:schemeClr val="bg1"/>
                </a:solidFill>
                <a:latin typeface="+mj-lt"/>
              </a:rPr>
            </a:br>
            <a:endParaRPr lang="en-US" sz="1800" b="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ABC1834-8B0E-4032-92E5-8FCE68AC926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FF54-69F2-4721-9F9B-39FA4E01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0F57-D58C-4603-876E-412D3005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C3F9C-67B9-49D5-8C20-4DFB6308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5A659-6A1A-4709-B95D-1A7E210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A628-EA20-4218-9A2C-D9F79BAA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1047E-D0AB-4939-A125-80133FC8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F7F5-BD59-45EE-9655-3C91912CD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F77EC-37A2-436B-B68B-02E640D14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9FE0-E6C3-475F-ABF0-79E26287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CBDC7-C9FA-428E-AB08-52D8C003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E926-94DB-4797-A194-257A95C4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5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C7A4-D9CC-4C48-A0F2-2AFAF647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852B8-E472-4B98-B9B3-0FACBE6EB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A3227-447B-4A1B-A20C-17EA59BF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A256-928C-4FC1-BBB0-B5CAEB5C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5775-2100-4732-B3B3-52C769FE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2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322E0-1792-4F03-9BCE-D5F1ACB810E8}"/>
              </a:ext>
            </a:extLst>
          </p:cNvPr>
          <p:cNvSpPr txBox="1"/>
          <p:nvPr userDrawn="1"/>
        </p:nvSpPr>
        <p:spPr>
          <a:xfrm>
            <a:off x="0" y="-439532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in front of the graphics, then select the picture, right click to choose Send to Back, to get graphic in front.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if the picture is dark change color on title to white.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9053967-266F-44F6-878F-BECA348DAD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216651"/>
          </a:xfrm>
          <a:solidFill>
            <a:schemeClr val="bg1"/>
          </a:solidFill>
        </p:spPr>
        <p:txBody>
          <a:bodyPr lIns="72000" tIns="7200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dirty="0"/>
              <a:t>Click on frame and insert picture from Templafy Image</a:t>
            </a:r>
          </a:p>
        </p:txBody>
      </p:sp>
      <p:sp>
        <p:nvSpPr>
          <p:cNvPr id="16" name="Logo Placeholder 9">
            <a:extLst>
              <a:ext uri="{FF2B5EF4-FFF2-40B4-BE49-F238E27FC236}">
                <a16:creationId xmlns:a16="http://schemas.microsoft.com/office/drawing/2014/main" id="{7F3A8D55-4D53-4AF4-BC7A-D23FE421C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43200"/>
            <a:ext cx="12192000" cy="411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C6BB01-1679-41E6-A09E-3DD6A5887D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7365600" cy="13608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59759FF-E23E-4D7A-A524-D1E51DBBF2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160000"/>
            <a:ext cx="7365600" cy="442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accent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C26B3-39FF-4A04-8E4A-0563C4F6217F}"/>
              </a:ext>
            </a:extLst>
          </p:cNvPr>
          <p:cNvSpPr txBox="1"/>
          <p:nvPr userDrawn="1"/>
        </p:nvSpPr>
        <p:spPr>
          <a:xfrm>
            <a:off x="21079" y="696433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dark change color on title to white. </a:t>
            </a:r>
          </a:p>
        </p:txBody>
      </p:sp>
    </p:spTree>
    <p:extLst>
      <p:ext uri="{BB962C8B-B14F-4D97-AF65-F5344CB8AC3E}">
        <p14:creationId xmlns:p14="http://schemas.microsoft.com/office/powerpoint/2010/main" val="1783065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E47F-2A84-4CD5-811B-DD194A32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F9E3B-DCCD-42BE-9B04-2C971EA9D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387A2-FB45-48D5-A982-C4D3E2CB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6A38-5CAB-4BA5-AF02-D7BE86F5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B4A07-C13D-492D-AA5F-FF985F10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CA48-C1AB-4B13-B5CD-A9963053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9C72-601C-414D-99C0-382226906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4C06E-C698-4311-A4E9-C11A4EBF1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D282-6881-42D2-BEB0-3E65BC7E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6B9F4-2300-47AC-841B-CF554A38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617AC-F0FD-4873-BEE2-0D9F8515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08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2B2A-1A81-4F07-A5C4-DFF83E0B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DB936-ED78-490B-90D3-390B4B27F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718F7-0395-4368-8D50-C1BBC4EC1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8C36E-2DCD-4106-9A7B-6CA83405A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D1AED-CA12-4333-9D45-83DFEAC75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BF434-7142-4FD2-BE3A-1789FCF9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D9193-27E0-4C96-941A-7C37840F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E6793-CD9C-48B0-97F8-2FB7F2D4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35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B981-AD65-4BA9-8010-963A550C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635F9-34E6-4C74-8B98-333CB7EC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0061B-0029-45BC-8F72-003B94AA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8DFFB-CEC2-417E-AAF2-503247E7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36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44A51-0020-40DF-B40E-8720A7F5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2259F-CC15-4BC3-8365-555C886E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141DC-5DEC-42E5-8443-AAF4C3E6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20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FF54-69F2-4721-9F9B-39FA4E01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0F57-D58C-4603-876E-412D3005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C3F9C-67B9-49D5-8C20-4DFB6308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5A659-6A1A-4709-B95D-1A7E210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A628-EA20-4218-9A2C-D9F79BAA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1047E-D0AB-4939-A125-80133FC8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2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2EB7-A035-4CC2-83E1-A8B55781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5F0D6-2A3C-497B-A768-449596A74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7B030-5628-43B4-9EC9-3EB7A96B7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42C9A-F918-4E87-AA9E-5E9647E9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59C8D-493C-4253-A84A-16FE2A57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86623-1EB5-466A-AF26-304A5165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48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2988-97C7-4B42-8479-B8345645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9E627-27C6-4AB0-9A2A-EA1B3E8A4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6862C-53A6-448B-84BC-115BD145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076A-C5A3-4CBD-8B9C-45CFDD60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9A11-2110-4CFA-88CC-48CB49F1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51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EDC1B-9E16-4103-8A29-FEB8F16B1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3992A-8CC4-45D1-B4AF-06761E0F8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288A1-EE2A-4ED3-892B-D2DDC65D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841C0-E784-4512-8873-2CA23AF8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695CE-9A32-409C-8D32-BD389A8E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92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9200" y="1828800"/>
            <a:ext cx="10234800" cy="1418400"/>
          </a:xfrm>
        </p:spPr>
        <p:txBody>
          <a:bodyPr anchor="t" anchorCtr="0"/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9000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A459A-CF89-4D04-9BBD-3A971FADC6CE}"/>
              </a:ext>
            </a:extLst>
          </p:cNvPr>
          <p:cNvSpPr txBox="1"/>
          <p:nvPr userDrawn="1"/>
        </p:nvSpPr>
        <p:spPr>
          <a:xfrm>
            <a:off x="0" y="-439532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Click on frame to insert video using the Insert tab, Video, right click choose Send to Back, to get graphic in front.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if the video is dark change color on title to white.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A2EA27F-DFFC-4066-9AF2-C025CC007580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0"/>
            <a:ext cx="12192000" cy="68580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Click on frame to </a:t>
            </a:r>
            <a:r>
              <a:rPr lang="en-US" sz="1600" dirty="0"/>
              <a:t>insert</a:t>
            </a:r>
            <a:r>
              <a:rPr lang="en-US" dirty="0"/>
              <a:t> video </a:t>
            </a:r>
            <a:r>
              <a:rPr lang="en-US" sz="1600" dirty="0"/>
              <a:t>using the Insert tab, Video or from Templafy</a:t>
            </a:r>
            <a:r>
              <a:rPr lang="en-US" dirty="0"/>
              <a:t>, right click choose Send to Back</a:t>
            </a:r>
          </a:p>
        </p:txBody>
      </p:sp>
      <p:sp>
        <p:nvSpPr>
          <p:cNvPr id="16" name="Logo Placeholder 9">
            <a:extLst>
              <a:ext uri="{FF2B5EF4-FFF2-40B4-BE49-F238E27FC236}">
                <a16:creationId xmlns:a16="http://schemas.microsoft.com/office/drawing/2014/main" id="{7F3A8D55-4D53-4AF4-BC7A-D23FE421C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43200"/>
            <a:ext cx="12192000" cy="411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7365600" cy="13608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60000"/>
            <a:ext cx="7365600" cy="442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accent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5B3B7-A608-4D90-9616-DAA446F17D54}"/>
              </a:ext>
            </a:extLst>
          </p:cNvPr>
          <p:cNvSpPr txBox="1"/>
          <p:nvPr userDrawn="1"/>
        </p:nvSpPr>
        <p:spPr>
          <a:xfrm>
            <a:off x="0" y="69282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video does not fill the slide, you may adjust the video to the slide so the graphics match the video.</a:t>
            </a:r>
          </a:p>
        </p:txBody>
      </p:sp>
    </p:spTree>
    <p:extLst>
      <p:ext uri="{BB962C8B-B14F-4D97-AF65-F5344CB8AC3E}">
        <p14:creationId xmlns:p14="http://schemas.microsoft.com/office/powerpoint/2010/main" val="78190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C73F8B-659F-469C-B968-8B55EA5CE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FF988-71C2-4C61-BC9A-D97EF3A6B555}"/>
              </a:ext>
            </a:extLst>
          </p:cNvPr>
          <p:cNvSpPr txBox="1"/>
          <p:nvPr userDrawn="1"/>
        </p:nvSpPr>
        <p:spPr>
          <a:xfrm>
            <a:off x="10101600" y="6498000"/>
            <a:ext cx="16344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C8C8C8"/>
                </a:solidFill>
                <a:latin typeface="+mj-lt"/>
                <a:ea typeface="+mn-ea"/>
                <a:cs typeface="+mn-cs"/>
              </a:rPr>
              <a:t>OSF HealthCare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8020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8802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F6A8166-FBC6-4D3F-9234-4ED6B45C244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88020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AC74-C0C6-4DF5-B1EB-DD8C6A4DD4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4DB7-EB58-4A5D-B842-CB18B66D2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A122-2FF6-4EAD-9085-901725192C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E57F1F2-92B0-4877-A14B-E5D8C1CC5C8D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622123AA-4710-4F8B-BF9A-D4F63FBCE5C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59C9E93-6AFE-4C34-9207-D356268CE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792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5600" y="1828800"/>
            <a:ext cx="5850000" cy="21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b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b="0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9pPr>
          </a:lstStyle>
          <a:p>
            <a:pPr lvl="0"/>
            <a:r>
              <a:rPr lang="en-US" noProof="0" dirty="0"/>
              <a:t>Click to add agenda point 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9200" y="1828800"/>
            <a:ext cx="10234800" cy="1418400"/>
          </a:xfrm>
        </p:spPr>
        <p:txBody>
          <a:bodyPr anchor="t" anchorCtr="0"/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89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2E460-3D1D-4DD0-B03F-382B92649B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3000" y="860400"/>
            <a:ext cx="8343900" cy="2750400"/>
          </a:xfrm>
        </p:spPr>
        <p:txBody>
          <a:bodyPr/>
          <a:lstStyle>
            <a:lvl1pPr marL="0" indent="0">
              <a:lnSpc>
                <a:spcPct val="85000"/>
              </a:lnSpc>
              <a:buFont typeface="Calibri" panose="020F0502020204030204" pitchFamily="34" charset="0"/>
              <a:buChar char="​"/>
              <a:defRPr sz="44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2000" b="0">
                <a:solidFill>
                  <a:schemeClr val="bg1"/>
                </a:solidFill>
                <a:latin typeface="+mn-lt"/>
              </a:defRPr>
            </a:lvl5pPr>
            <a:lvl6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20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br>
              <a:rPr lang="en-US" dirty="0"/>
            </a:br>
            <a:r>
              <a:rPr lang="en-US" dirty="0"/>
              <a:t>Enter &amp; Tab for name text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3267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E57F1F2-92B0-4877-A14B-E5D8C1CC5C8D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622123AA-4710-4F8B-BF9A-D4F63FBCE5C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59C9E93-6AFE-4C34-9207-D356268CE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D0B0EB-5721-415E-9D87-3052AE492A77}"/>
              </a:ext>
            </a:extLst>
          </p:cNvPr>
          <p:cNvSpPr txBox="1"/>
          <p:nvPr userDrawn="1"/>
        </p:nvSpPr>
        <p:spPr>
          <a:xfrm>
            <a:off x="3390900" y="2286000"/>
            <a:ext cx="314325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</a:rPr>
              <a:t>Please contact</a:t>
            </a:r>
            <a:endParaRPr lang="en-US" sz="24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AA8CE-C401-4954-892F-38129AC55025}"/>
              </a:ext>
            </a:extLst>
          </p:cNvPr>
          <p:cNvSpPr txBox="1"/>
          <p:nvPr userDrawn="1"/>
        </p:nvSpPr>
        <p:spPr>
          <a:xfrm>
            <a:off x="3390900" y="3178018"/>
            <a:ext cx="332175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</a:rPr>
              <a:t>M</a:t>
            </a:r>
            <a:endParaRPr lang="en-US" sz="24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DCD2F-9E8E-443B-B7EC-0ECD4E96C630}"/>
              </a:ext>
            </a:extLst>
          </p:cNvPr>
          <p:cNvSpPr txBox="1"/>
          <p:nvPr userDrawn="1"/>
        </p:nvSpPr>
        <p:spPr>
          <a:xfrm>
            <a:off x="3390900" y="3628488"/>
            <a:ext cx="332175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</a:rPr>
              <a:t>E</a:t>
            </a:r>
            <a:endParaRPr lang="en-US" sz="24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9200"/>
            <a:ext cx="11278800" cy="792000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en-US" noProof="0" dirty="0"/>
              <a:t>Click to add Thank you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90900" y="2729252"/>
            <a:ext cx="6390000" cy="432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0"/>
              </a:spcAft>
              <a:buFont typeface="Calibri" panose="020F0502020204030204" pitchFamily="34" charset="0"/>
              <a:buChar char="​"/>
              <a:defRPr sz="2400" cap="all" baseline="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Aft>
                <a:spcPts val="900"/>
              </a:spcAft>
              <a:buClr>
                <a:schemeClr val="bg2"/>
              </a:buClr>
              <a:buFont typeface="Calibri" panose="020F0502020204030204" pitchFamily="34" charset="0"/>
              <a:buNone/>
            </a:pPr>
            <a:r>
              <a:rPr lang="en-US" noProof="0" dirty="0"/>
              <a:t>Click to add </a:t>
            </a:r>
            <a:r>
              <a:rPr lang="en-US" sz="2400" dirty="0">
                <a:latin typeface="Calibri" panose="020F0502020204030204" pitchFamily="34" charset="0"/>
              </a:rPr>
              <a:t>name and surname</a:t>
            </a:r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9BCC4C-FC87-4798-870B-DCA789F020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7142" y="3178018"/>
            <a:ext cx="6056625" cy="432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Aft>
                <a:spcPts val="900"/>
              </a:spcAft>
              <a:buClr>
                <a:schemeClr val="bg2"/>
              </a:buClr>
              <a:buFont typeface="Calibri" panose="020F0502020204030204" pitchFamily="34" charset="0"/>
              <a:buNone/>
            </a:pPr>
            <a:r>
              <a:rPr lang="en-US" noProof="0" dirty="0"/>
              <a:t>Click to add </a:t>
            </a:r>
            <a:r>
              <a:rPr lang="en-US" sz="2400" dirty="0">
                <a:latin typeface="Calibri" panose="020F0502020204030204" pitchFamily="34" charset="0"/>
              </a:rPr>
              <a:t>Phone number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A239540-AE43-47AD-A597-8C8F849E4E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7142" y="3628488"/>
            <a:ext cx="6056625" cy="432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Aft>
                <a:spcPts val="900"/>
              </a:spcAft>
              <a:buClr>
                <a:schemeClr val="bg2"/>
              </a:buClr>
              <a:buFont typeface="Calibri" panose="020F0502020204030204" pitchFamily="34" charset="0"/>
              <a:buNone/>
            </a:pPr>
            <a:r>
              <a:rPr lang="en-US" noProof="0" dirty="0"/>
              <a:t>Click to add </a:t>
            </a:r>
            <a:r>
              <a:rPr lang="en-US" sz="2400" dirty="0">
                <a:latin typeface="Calibri" panose="020F0502020204030204" pitchFamily="34" charset="0"/>
              </a:rPr>
              <a:t>xxx@osfhealthcare.com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68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F6A8166-FBC6-4D3F-9234-4ED6B45C244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AC74-C0C6-4DF5-B1EB-DD8C6A4DD4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4DB7-EB58-4A5D-B842-CB18B66D2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A122-2FF6-4EAD-9085-901725192C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guide" hidden="1">
            <a:extLst>
              <a:ext uri="{FF2B5EF4-FFF2-40B4-BE49-F238E27FC236}">
                <a16:creationId xmlns:a16="http://schemas.microsoft.com/office/drawing/2014/main" id="{919C0E78-C97C-4E78-83BA-A2A65F26AC68}"/>
              </a:ext>
            </a:extLst>
          </p:cNvPr>
          <p:cNvGrpSpPr/>
          <p:nvPr userDrawn="1"/>
        </p:nvGrpSpPr>
        <p:grpSpPr>
          <a:xfrm>
            <a:off x="152400" y="152400"/>
            <a:ext cx="11736000" cy="6858000"/>
            <a:chOff x="152400" y="152400"/>
            <a:chExt cx="11736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0DAB2A-D0B9-49F3-B0C5-B346D4A0AD3A}"/>
                </a:ext>
              </a:extLst>
            </p:cNvPr>
            <p:cNvSpPr/>
            <p:nvPr userDrawn="1"/>
          </p:nvSpPr>
          <p:spPr>
            <a:xfrm>
              <a:off x="11303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438629-C816-486C-ABB6-E2CE13CC6CC1}"/>
                </a:ext>
              </a:extLst>
            </p:cNvPr>
            <p:cNvSpPr/>
            <p:nvPr userDrawn="1"/>
          </p:nvSpPr>
          <p:spPr>
            <a:xfrm>
              <a:off x="152400" y="1524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EA123-9A6F-49C9-A3C6-F77FA9CC104C}"/>
                </a:ext>
              </a:extLst>
            </p:cNvPr>
            <p:cNvSpPr/>
            <p:nvPr userDrawn="1"/>
          </p:nvSpPr>
          <p:spPr>
            <a:xfrm>
              <a:off x="609600" y="1981200"/>
              <a:ext cx="11278800" cy="45720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6FA158-E2F1-4027-A00D-033611D0C2B0}"/>
                </a:ext>
              </a:extLst>
            </p:cNvPr>
            <p:cNvSpPr/>
            <p:nvPr userDrawn="1"/>
          </p:nvSpPr>
          <p:spPr>
            <a:xfrm>
              <a:off x="21082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F8D4F-A6B0-48A4-AD83-CA5EC6BBDBD9}"/>
                </a:ext>
              </a:extLst>
            </p:cNvPr>
            <p:cNvSpPr/>
            <p:nvPr userDrawn="1"/>
          </p:nvSpPr>
          <p:spPr>
            <a:xfrm>
              <a:off x="30861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AD4641-9543-458E-9A81-E4F90424618D}"/>
                </a:ext>
              </a:extLst>
            </p:cNvPr>
            <p:cNvSpPr/>
            <p:nvPr userDrawn="1"/>
          </p:nvSpPr>
          <p:spPr>
            <a:xfrm>
              <a:off x="40640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1BA04D-F63C-4EBE-B573-6DC5697E158E}"/>
                </a:ext>
              </a:extLst>
            </p:cNvPr>
            <p:cNvSpPr/>
            <p:nvPr userDrawn="1"/>
          </p:nvSpPr>
          <p:spPr>
            <a:xfrm>
              <a:off x="50419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27AAAB-2B46-4C54-A596-C1B8368B0D24}"/>
                </a:ext>
              </a:extLst>
            </p:cNvPr>
            <p:cNvSpPr/>
            <p:nvPr userDrawn="1"/>
          </p:nvSpPr>
          <p:spPr>
            <a:xfrm>
              <a:off x="60198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A199-9254-444B-8F0E-1CB329D0D905}"/>
                </a:ext>
              </a:extLst>
            </p:cNvPr>
            <p:cNvSpPr/>
            <p:nvPr userDrawn="1"/>
          </p:nvSpPr>
          <p:spPr>
            <a:xfrm>
              <a:off x="69977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B6F567-73F2-4D90-A7CA-F8593F02F5E9}"/>
                </a:ext>
              </a:extLst>
            </p:cNvPr>
            <p:cNvSpPr/>
            <p:nvPr userDrawn="1"/>
          </p:nvSpPr>
          <p:spPr>
            <a:xfrm>
              <a:off x="79756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C39D00-CA92-4B90-A351-E92F495D9DD1}"/>
                </a:ext>
              </a:extLst>
            </p:cNvPr>
            <p:cNvSpPr/>
            <p:nvPr userDrawn="1"/>
          </p:nvSpPr>
          <p:spPr>
            <a:xfrm>
              <a:off x="89535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B7E8E6-DB29-4ACE-A557-2E6A994E3BE7}"/>
                </a:ext>
              </a:extLst>
            </p:cNvPr>
            <p:cNvSpPr/>
            <p:nvPr userDrawn="1"/>
          </p:nvSpPr>
          <p:spPr>
            <a:xfrm>
              <a:off x="99314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490FFE-D1D7-40F1-851C-DC99D318C617}"/>
                </a:ext>
              </a:extLst>
            </p:cNvPr>
            <p:cNvSpPr/>
            <p:nvPr userDrawn="1"/>
          </p:nvSpPr>
          <p:spPr>
            <a:xfrm>
              <a:off x="109093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9468B6-8CD7-4355-9BB5-70216BB8583F}"/>
                </a:ext>
              </a:extLst>
            </p:cNvPr>
            <p:cNvSpPr/>
            <p:nvPr userDrawn="1"/>
          </p:nvSpPr>
          <p:spPr>
            <a:xfrm>
              <a:off x="609600" y="6369600"/>
              <a:ext cx="11278800" cy="183600"/>
            </a:xfrm>
            <a:prstGeom prst="rect">
              <a:avLst/>
            </a:prstGeom>
            <a:noFill/>
            <a:ln w="63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DEB04A-9AA2-4262-B0CE-7C022CF4D0FF}"/>
                </a:ext>
              </a:extLst>
            </p:cNvPr>
            <p:cNvSpPr/>
            <p:nvPr userDrawn="1"/>
          </p:nvSpPr>
          <p:spPr>
            <a:xfrm>
              <a:off x="609600" y="609600"/>
              <a:ext cx="11278800" cy="59436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26" name="Date Placeholder 19">
              <a:extLst>
                <a:ext uri="{FF2B5EF4-FFF2-40B4-BE49-F238E27FC236}">
                  <a16:creationId xmlns:a16="http://schemas.microsoft.com/office/drawing/2014/main" id="{59E4DECB-445D-4430-8548-E99C863F3E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1600" y="6650400"/>
              <a:ext cx="979200" cy="3600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C593F4B-71D9-468D-86A5-2CC7E09E1C84}" type="datetime1">
                <a:rPr lang="en-US" smtClean="0"/>
                <a:pPr/>
                <a:t>3/2/2022</a:t>
              </a:fld>
              <a:endParaRPr lang="en-US" dirty="0"/>
            </a:p>
          </p:txBody>
        </p:sp>
        <p:sp>
          <p:nvSpPr>
            <p:cNvPr id="27" name="Slide Number Placeholder 21">
              <a:extLst>
                <a:ext uri="{FF2B5EF4-FFF2-40B4-BE49-F238E27FC236}">
                  <a16:creationId xmlns:a16="http://schemas.microsoft.com/office/drawing/2014/main" id="{3E3C7F5B-2968-42FB-A959-674C9E18D21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09600" y="6650400"/>
              <a:ext cx="522000" cy="3600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23AA811B-2EBD-4900-905E-5BE206449611}" type="slidenum">
                <a:rPr lang="en-US" smtClean="0"/>
                <a:pPr/>
                <a:t>‹#›</a:t>
              </a:fld>
              <a:endParaRPr lang="en-US" dirty="0"/>
            </a:p>
          </p:txBody>
        </p:sp>
      </p:grpSp>
      <p:sp>
        <p:nvSpPr>
          <p:cNvPr id="10" name="TextBox OSF name">
            <a:extLst>
              <a:ext uri="{FF2B5EF4-FFF2-40B4-BE49-F238E27FC236}">
                <a16:creationId xmlns:a16="http://schemas.microsoft.com/office/drawing/2014/main" id="{1CF8B85F-46E1-4755-8F88-FDAAD09B34FF}"/>
              </a:ext>
            </a:extLst>
          </p:cNvPr>
          <p:cNvSpPr txBox="1"/>
          <p:nvPr userDrawn="1"/>
        </p:nvSpPr>
        <p:spPr>
          <a:xfrm>
            <a:off x="10101600" y="6498000"/>
            <a:ext cx="16344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C8C8C8"/>
                </a:solidFill>
                <a:latin typeface="+mj-lt"/>
                <a:ea typeface="+mn-ea"/>
                <a:cs typeface="+mn-cs"/>
              </a:rPr>
              <a:t>OSF HealthCare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8800" cy="137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11278800" cy="438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 (Enter+TAB for next text level, SHIFT+TAB to go back in levels)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5, Subhead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Subhead</a:t>
            </a:r>
          </a:p>
          <a:p>
            <a:pPr lvl="7"/>
            <a:r>
              <a:rPr lang="en-US" noProof="0" dirty="0"/>
              <a:t>Level 8, Subhead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200" y="6498000"/>
            <a:ext cx="979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C8C8C8"/>
                </a:solidFill>
                <a:latin typeface="+mj-lt"/>
              </a:defRPr>
            </a:lvl1pPr>
          </a:lstStyle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4800" y="6498000"/>
            <a:ext cx="78228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C8C8C8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98000"/>
            <a:ext cx="52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C8C8C8"/>
                </a:solidFill>
                <a:latin typeface="+mj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2" r:id="rId2"/>
    <p:sldLayoutId id="2147483774" r:id="rId3"/>
    <p:sldLayoutId id="2147483775" r:id="rId4"/>
    <p:sldLayoutId id="2147483737" r:id="rId5"/>
    <p:sldLayoutId id="2147483781" r:id="rId6"/>
    <p:sldLayoutId id="2147483782" r:id="rId7"/>
    <p:sldLayoutId id="2147483783" r:id="rId8"/>
    <p:sldLayoutId id="2147483732" r:id="rId9"/>
    <p:sldLayoutId id="2147483784" r:id="rId10"/>
    <p:sldLayoutId id="2147483785" r:id="rId11"/>
    <p:sldLayoutId id="2147483757" r:id="rId12"/>
    <p:sldLayoutId id="2147483755" r:id="rId13"/>
    <p:sldLayoutId id="2147483769" r:id="rId14"/>
    <p:sldLayoutId id="2147483786" r:id="rId15"/>
    <p:sldLayoutId id="2147483763" r:id="rId16"/>
    <p:sldLayoutId id="2147483787" r:id="rId17"/>
    <p:sldLayoutId id="2147483788" r:id="rId18"/>
    <p:sldLayoutId id="2147483789" r:id="rId19"/>
    <p:sldLayoutId id="2147483739" r:id="rId20"/>
    <p:sldLayoutId id="2147483793" r:id="rId21"/>
    <p:sldLayoutId id="2147483791" r:id="rId22"/>
    <p:sldLayoutId id="2147483743" r:id="rId23"/>
    <p:sldLayoutId id="2147483744" r:id="rId24"/>
    <p:sldLayoutId id="2147483762" r:id="rId25"/>
    <p:sldLayoutId id="2147483751" r:id="rId26"/>
    <p:sldLayoutId id="2147483794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​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tabLst/>
        <a:defRPr sz="24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Calibri" panose="020F0502020204030204" pitchFamily="34" charset="0"/>
        <a:buChar char="​"/>
        <a:defRPr sz="140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2400" b="0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600" b="1" kern="1200" cap="all" baseline="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​"/>
        <a:defRPr sz="6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" userDrawn="1">
          <p15:clr>
            <a:srgbClr val="A4A3A4"/>
          </p15:clr>
        </p15:guide>
        <p15:guide id="2" pos="904" userDrawn="1">
          <p15:clr>
            <a:srgbClr val="A4A3A4"/>
          </p15:clr>
        </p15:guide>
        <p15:guide id="3" orient="horz" pos="288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32" userDrawn="1">
          <p15:clr>
            <a:srgbClr val="A4A3A4"/>
          </p15:clr>
        </p15:guide>
        <p15:guide id="9" pos="1520" userDrawn="1">
          <p15:clr>
            <a:srgbClr val="A4A3A4"/>
          </p15:clr>
        </p15:guide>
        <p15:guide id="10" pos="1848" userDrawn="1">
          <p15:clr>
            <a:srgbClr val="A4A3A4"/>
          </p15:clr>
        </p15:guide>
        <p15:guide id="11" pos="2136" userDrawn="1">
          <p15:clr>
            <a:srgbClr val="A4A3A4"/>
          </p15:clr>
        </p15:guide>
        <p15:guide id="12" pos="2464" userDrawn="1">
          <p15:clr>
            <a:srgbClr val="A4A3A4"/>
          </p15:clr>
        </p15:guide>
        <p15:guide id="13" pos="2752" userDrawn="1">
          <p15:clr>
            <a:srgbClr val="A4A3A4"/>
          </p15:clr>
        </p15:guide>
        <p15:guide id="14" pos="3080" userDrawn="1">
          <p15:clr>
            <a:srgbClr val="A4A3A4"/>
          </p15:clr>
        </p15:guide>
        <p15:guide id="15" pos="3368" userDrawn="1">
          <p15:clr>
            <a:srgbClr val="A4A3A4"/>
          </p15:clr>
        </p15:guide>
        <p15:guide id="16" pos="3696" userDrawn="1">
          <p15:clr>
            <a:srgbClr val="A4A3A4"/>
          </p15:clr>
        </p15:guide>
        <p15:guide id="17" pos="3984" userDrawn="1">
          <p15:clr>
            <a:srgbClr val="A4A3A4"/>
          </p15:clr>
        </p15:guide>
        <p15:guide id="18" pos="4312" userDrawn="1">
          <p15:clr>
            <a:srgbClr val="A4A3A4"/>
          </p15:clr>
        </p15:guide>
        <p15:guide id="19" pos="4600" userDrawn="1">
          <p15:clr>
            <a:srgbClr val="A4A3A4"/>
          </p15:clr>
        </p15:guide>
        <p15:guide id="20" pos="4928" userDrawn="1">
          <p15:clr>
            <a:srgbClr val="A4A3A4"/>
          </p15:clr>
        </p15:guide>
        <p15:guide id="21" pos="5216" userDrawn="1">
          <p15:clr>
            <a:srgbClr val="A4A3A4"/>
          </p15:clr>
        </p15:guide>
        <p15:guide id="22" pos="5544" userDrawn="1">
          <p15:clr>
            <a:srgbClr val="A4A3A4"/>
          </p15:clr>
        </p15:guide>
        <p15:guide id="23" pos="5832" userDrawn="1">
          <p15:clr>
            <a:srgbClr val="A4A3A4"/>
          </p15:clr>
        </p15:guide>
        <p15:guide id="24" pos="6160" userDrawn="1">
          <p15:clr>
            <a:srgbClr val="A4A3A4"/>
          </p15:clr>
        </p15:guide>
        <p15:guide id="25" pos="6448" userDrawn="1">
          <p15:clr>
            <a:srgbClr val="A4A3A4"/>
          </p15:clr>
        </p15:guide>
        <p15:guide id="26" pos="6776" userDrawn="1">
          <p15:clr>
            <a:srgbClr val="A4A3A4"/>
          </p15:clr>
        </p15:guide>
        <p15:guide id="27" pos="7064" userDrawn="1">
          <p15:clr>
            <a:srgbClr val="A4A3A4"/>
          </p15:clr>
        </p15:guide>
        <p15:guide id="28" orient="horz" pos="39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490B7-A546-41C4-A944-77A93789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FEC4D-753C-40D0-BF85-07D944C89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8180A-189D-451F-8ED0-8455FB7B0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53F1-A0CA-4F43-A5C6-558351E9F62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C0F78-3B2D-432E-978D-5BAC5A4F9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6801-C690-4587-95EB-6C5E918EB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F9BE9-8CE3-48DC-9F4C-87CBA9D71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1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nessa.m.Jenkins@osfhealthcare.org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perinataloutreachil.org/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6CAF31-3E0B-47B0-921B-8FDBBCC790E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NRP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5FE67-C8AE-490B-82B0-905D9D4F1BEC}"/>
              </a:ext>
            </a:extLst>
          </p:cNvPr>
          <p:cNvSpPr txBox="1"/>
          <p:nvPr/>
        </p:nvSpPr>
        <p:spPr>
          <a:xfrm>
            <a:off x="4724400" y="3200399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2000" indent="-252000" algn="l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 err="1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381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NEWBORN ADMISSIONS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Audience: Staff who provide care to newborns in a nursery setting</a:t>
            </a:r>
          </a:p>
          <a:p>
            <a:r>
              <a:rPr lang="en-US" dirty="0"/>
              <a:t>Time commitment: 2-3 hours</a:t>
            </a:r>
          </a:p>
          <a:p>
            <a:r>
              <a:rPr lang="en-US" dirty="0"/>
              <a:t>Content: Walks participants through the admission process for a newborn needing care in the nursery (outside of dyad/rooming in). Focuses on priorities of care, common procedures and interventions in the first few hours of a compromised newborn’s care, including potential stabilization for transfer if necessary</a:t>
            </a:r>
          </a:p>
          <a:p>
            <a:r>
              <a:rPr lang="en-US" dirty="0"/>
              <a:t>Best if presented in person, as simulation with IV starts, newborn phlebotomy and other procedures can be performed.</a:t>
            </a:r>
          </a:p>
          <a:p>
            <a:r>
              <a:rPr lang="en-US" dirty="0"/>
              <a:t>Contact Janessa to schedule!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3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PREPARING FOR THE 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Audience: RNs who provide care across the spectrum of perinatal services, particularly in LDRP settings, but anyone with a basic understanding of EFM and newborn resuscitation is welcome! Interdisciplinary participation with RTs/MDs </a:t>
            </a:r>
            <a:r>
              <a:rPr lang="en-US" dirty="0" err="1"/>
              <a:t>etc</a:t>
            </a:r>
            <a:r>
              <a:rPr lang="en-US" dirty="0"/>
              <a:t> is always encouraged!</a:t>
            </a:r>
          </a:p>
          <a:p>
            <a:r>
              <a:rPr lang="en-US" dirty="0"/>
              <a:t>Time commitment: ~2 hours, in person learning facilitated in-situ</a:t>
            </a:r>
          </a:p>
          <a:p>
            <a:r>
              <a:rPr lang="en-US" dirty="0"/>
              <a:t>Content: Following a brief review of EFM principles, a multiple case-study format is used to follow a maternal history, her labor course and EFM tracing with an emphasis on anticipating the correlating care needs of a newborn. Then, learners simulate the newborn stabilization following delivery. </a:t>
            </a:r>
          </a:p>
          <a:p>
            <a:r>
              <a:rPr lang="en-US" dirty="0"/>
              <a:t>Please reach out to Susie or Janessa if interested!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9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802000" cy="481263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Off and Running!!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126"/>
            <a:ext cx="8802000" cy="5026074"/>
          </a:xfrm>
        </p:spPr>
        <p:txBody>
          <a:bodyPr/>
          <a:lstStyle/>
          <a:p>
            <a:r>
              <a:rPr lang="en-US" sz="2000" dirty="0"/>
              <a:t>Almost all hospitals are utilizing the Advanced Curriculum for their L/D/R/P/Nursery staff.</a:t>
            </a:r>
          </a:p>
          <a:p>
            <a:endParaRPr lang="en-US" sz="2000" dirty="0"/>
          </a:p>
          <a:p>
            <a:r>
              <a:rPr lang="en-US" sz="2000" dirty="0"/>
              <a:t>For hospitals NOT utilizing RQI: Use nrplearningplatform.com to register learners and track progress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20" y="3264160"/>
            <a:ext cx="7595559" cy="29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8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802000" cy="481263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Off and Running!!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3316"/>
            <a:ext cx="9926053" cy="4953884"/>
          </a:xfrm>
        </p:spPr>
        <p:txBody>
          <a:bodyPr/>
          <a:lstStyle/>
          <a:p>
            <a:r>
              <a:rPr lang="en-US" sz="2400" dirty="0"/>
              <a:t>For hospitals utilizing RQI: RQI is partnered with </a:t>
            </a:r>
            <a:r>
              <a:rPr lang="en-US" sz="2400" dirty="0" err="1"/>
              <a:t>Healthstream</a:t>
            </a:r>
            <a:r>
              <a:rPr lang="en-US" sz="2400" dirty="0"/>
              <a:t>, so learners will utilize that account.</a:t>
            </a:r>
          </a:p>
          <a:p>
            <a:pPr lvl="2"/>
            <a:r>
              <a:rPr lang="en-US" dirty="0"/>
              <a:t>All learners will be enrolled in the Essentials FIRST. </a:t>
            </a:r>
          </a:p>
          <a:p>
            <a:pPr lvl="2"/>
            <a:r>
              <a:rPr lang="en-US" dirty="0"/>
              <a:t>If your card is current from the 7</a:t>
            </a:r>
            <a:r>
              <a:rPr lang="en-US" baseline="30000" dirty="0"/>
              <a:t>th</a:t>
            </a:r>
            <a:r>
              <a:rPr lang="en-US" dirty="0"/>
              <a:t> Edition (which is true of most people across your organizations) you will be placed into the Essentials curriculum, which allows you to begin your RQI assessment and perpetual learning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63" y="3253720"/>
            <a:ext cx="6289708" cy="28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802000" cy="481263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Off and Running!!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316"/>
            <a:ext cx="8802000" cy="4953884"/>
          </a:xfrm>
        </p:spPr>
        <p:txBody>
          <a:bodyPr/>
          <a:lstStyle/>
          <a:p>
            <a:r>
              <a:rPr lang="en-US" sz="2400" dirty="0"/>
              <a:t>For hospitals utilizing RQI: RQI is partnered with </a:t>
            </a:r>
            <a:r>
              <a:rPr lang="en-US" sz="2400" dirty="0" err="1"/>
              <a:t>Healthstream</a:t>
            </a:r>
            <a:r>
              <a:rPr lang="en-US" sz="2400" dirty="0"/>
              <a:t>, so learners will utilize that account.</a:t>
            </a:r>
          </a:p>
          <a:p>
            <a:pPr lvl="2"/>
            <a:r>
              <a:rPr lang="en-US" dirty="0"/>
              <a:t>When it’s close to their current expiration date, they need to be enrolled in the Advanced curriculum, they need to be currently up to date in Essentials- At least completed Baseline Skills and Skills Assessment.</a:t>
            </a:r>
          </a:p>
          <a:p>
            <a:pPr lvl="2"/>
            <a:r>
              <a:rPr lang="en-US" dirty="0"/>
              <a:t>Then can be assigned the Advanced Module in </a:t>
            </a:r>
            <a:r>
              <a:rPr lang="en-US" dirty="0" err="1"/>
              <a:t>Healthstream</a:t>
            </a:r>
            <a:r>
              <a:rPr lang="en-US" dirty="0"/>
              <a:t>, followed by instructor led course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3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09" y="3854876"/>
            <a:ext cx="6272085" cy="24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2286-32B3-4471-840C-4819C905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439635"/>
            <a:ext cx="88020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About New Learners?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37" y="757970"/>
            <a:ext cx="8802000" cy="4388400"/>
          </a:xfrm>
        </p:spPr>
        <p:txBody>
          <a:bodyPr/>
          <a:lstStyle/>
          <a:p>
            <a:r>
              <a:rPr lang="en-US" sz="2400" dirty="0"/>
              <a:t>New learners will need to complete the Essentials Curriculum…</a:t>
            </a:r>
          </a:p>
          <a:p>
            <a:pPr lvl="1"/>
            <a:r>
              <a:rPr lang="en-US" sz="2400"/>
              <a:t>One difference </a:t>
            </a:r>
            <a:r>
              <a:rPr lang="en-US" sz="2400" dirty="0"/>
              <a:t>from current credentialed people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13" y="3073803"/>
            <a:ext cx="6282216" cy="3051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391" y="1828800"/>
            <a:ext cx="3043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Need to complete an instructor led event HERE- practicing initial steps and PPV prior to getting to Advanced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09474" y="2394284"/>
            <a:ext cx="3056021" cy="661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71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neonatal education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497638"/>
            <a:ext cx="979488" cy="360362"/>
          </a:xfrm>
        </p:spPr>
        <p:txBody>
          <a:bodyPr/>
          <a:lstStyle/>
          <a:p>
            <a:fld id="{9C69BBE6-E379-4582-A473-E6AF29B4E378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522288" cy="360362"/>
          </a:xfrm>
        </p:spPr>
        <p:txBody>
          <a:bodyPr/>
          <a:lstStyle/>
          <a:p>
            <a:fld id="{23AA811B-2EBD-4900-905E-5BE2064496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4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in </a:t>
            </a:r>
            <a:r>
              <a:rPr lang="en-US" dirty="0" err="1"/>
              <a:t>NeONATAL</a:t>
            </a:r>
            <a:r>
              <a:rPr lang="en-US" dirty="0"/>
              <a:t>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802000" cy="4833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Audience: RNs who provide care to newborns (nursery/Level 2, LDRP, postpartum), new graduates through senior staff. Helpful to already have NRP. Respiratory therapists, providers always welcome!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Time commitment: ~ 8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Content covers fetal to newborn transition, respiratory disorders and care, hemodynamic instability, stabilization of premature infants (&lt;32 weeks), opioid exposed newborns, sepsis and antibiotic stewardship, newborn “red flags”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Didactic presentations and hands on simulations/skills stations- PREFER to come to local facility in order to simulate “in situ”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schedule, please reach out to Janessa Jenkins (</a:t>
            </a:r>
            <a:r>
              <a:rPr lang="en-US" dirty="0">
                <a:hlinkClick r:id="rId2"/>
              </a:rPr>
              <a:t>Janessa.m.Jenkins@osfhealthcare.org</a:t>
            </a:r>
            <a:r>
              <a:rPr lang="en-US" dirty="0"/>
              <a:t>) or schedule via website- will be listed as date and time “TBD”, make a request and I will reach out to schedule.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Cliff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Audience: RNs caring for newborns in nursery/Level 2 setting. Respiratory therapists and providers always welcome!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Time commitment: ~3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Content covers issues in the management of infants requiring Level 2 care: brief overview of respiratory conditions, use of respiratory modalities, </a:t>
            </a:r>
            <a:r>
              <a:rPr lang="en-US" dirty="0" err="1"/>
              <a:t>isolette</a:t>
            </a:r>
            <a:r>
              <a:rPr lang="en-US" dirty="0"/>
              <a:t> use, fluid management/feeding progression and techniques, septic evaluations and antibiotic stewardship, development of the late preterm infant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be presented virtually or in person. If in person, can include hands-on respiratory stabilization skills/feeding techniques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Schedule as per Updates in Newborn Care.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8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084" y="240632"/>
            <a:ext cx="6196263" cy="1011905"/>
          </a:xfrm>
        </p:spPr>
        <p:txBody>
          <a:bodyPr/>
          <a:lstStyle/>
          <a:p>
            <a:r>
              <a:rPr lang="en-US" dirty="0"/>
              <a:t>Fundamentals of Newborn Assessment and Care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83188" y="1672389"/>
            <a:ext cx="6172200" cy="4188661"/>
          </a:xfrm>
        </p:spPr>
        <p:txBody>
          <a:bodyPr/>
          <a:lstStyle/>
          <a:p>
            <a:pPr lvl="0">
              <a:buClr>
                <a:srgbClr val="64A70B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</a:rPr>
              <a:t>First course on June 13, 2022!</a:t>
            </a:r>
          </a:p>
          <a:p>
            <a:pPr lvl="0">
              <a:buClr>
                <a:srgbClr val="64A70B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</a:rPr>
              <a:t>Audience: NOVICE RNs new to caring for newborns outside of NICUs ( first 2 weeks to 12 months)</a:t>
            </a:r>
          </a:p>
          <a:p>
            <a:pPr lvl="0">
              <a:buClr>
                <a:srgbClr val="64A70B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</a:rPr>
              <a:t>Time commitment anticipated to ~8 hours. CEUs will be available.</a:t>
            </a:r>
          </a:p>
          <a:p>
            <a:pPr lvl="0">
              <a:buClr>
                <a:srgbClr val="64A70B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</a:rPr>
              <a:t>Class content will focus on a system-based assessment of the newborn, and include integrative case studies to assist in synthesizing information.</a:t>
            </a:r>
          </a:p>
          <a:p>
            <a:pPr lvl="0">
              <a:buClr>
                <a:srgbClr val="64A70B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</a:rPr>
              <a:t>More dates to come!</a:t>
            </a:r>
          </a:p>
          <a:p>
            <a:pPr lvl="0">
              <a:buClr>
                <a:srgbClr val="64A70B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</a:rPr>
              <a:t>Registration will be on </a:t>
            </a:r>
            <a:r>
              <a:rPr lang="en-US" sz="1900" dirty="0">
                <a:solidFill>
                  <a:srgbClr val="000000"/>
                </a:solidFill>
                <a:hlinkClick r:id="rId2"/>
              </a:rPr>
              <a:t>Home | Perinatal Outreach Educators of Illinois (perinataloutreachil.org)</a:t>
            </a:r>
            <a:r>
              <a:rPr lang="en-US" sz="1900" dirty="0">
                <a:solidFill>
                  <a:srgbClr val="000000"/>
                </a:solidFill>
              </a:rPr>
              <a:t>, similar to registering for Fundamentals of Fetal Monitoring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1" y="108284"/>
            <a:ext cx="4120318" cy="63695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828800"/>
            <a:ext cx="4889500" cy="4387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98343"/>
      </p:ext>
    </p:extLst>
  </p:cSld>
  <p:clrMapOvr>
    <a:masterClrMapping/>
  </p:clrMapOvr>
</p:sld>
</file>

<file path=ppt/theme/theme1.xml><?xml version="1.0" encoding="utf-8"?>
<a:theme xmlns:a="http://schemas.openxmlformats.org/drawingml/2006/main" name="OSF HealthCare">
  <a:themeElements>
    <a:clrScheme name="OSF HealthCare">
      <a:dk1>
        <a:srgbClr val="000000"/>
      </a:dk1>
      <a:lt1>
        <a:srgbClr val="FFFFFF"/>
      </a:lt1>
      <a:dk2>
        <a:srgbClr val="A2C96C"/>
      </a:dk2>
      <a:lt2>
        <a:srgbClr val="FEFFFF"/>
      </a:lt2>
      <a:accent1>
        <a:srgbClr val="64A70B"/>
      </a:accent1>
      <a:accent2>
        <a:srgbClr val="8BBD48"/>
      </a:accent2>
      <a:accent3>
        <a:srgbClr val="AACF79"/>
      </a:accent3>
      <a:accent4>
        <a:srgbClr val="C2DC9D"/>
      </a:accent4>
      <a:accent5>
        <a:srgbClr val="00A9CE"/>
      </a:accent5>
      <a:accent6>
        <a:srgbClr val="99DCEC"/>
      </a:accent6>
      <a:hlink>
        <a:srgbClr val="007F9B"/>
      </a:hlink>
      <a:folHlink>
        <a:srgbClr val="4E8209"/>
      </a:folHlink>
    </a:clrScheme>
    <a:fontScheme name="OSF HealthCare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52000" indent="-252000" algn="l">
          <a:lnSpc>
            <a:spcPct val="90000"/>
          </a:lnSpc>
          <a:spcAft>
            <a:spcPts val="600"/>
          </a:spcAft>
          <a:buClr>
            <a:schemeClr val="accent1"/>
          </a:buClr>
          <a:buFont typeface="Calibri" panose="020F0502020204030204" pitchFamily="34" charset="0"/>
          <a:buChar char="•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OSF HealthCare PPT Template.potx" id="{15B155D5-3F7E-4AAB-8BC1-F412FA3FEDD9}" vid="{9F3B6701-998D-4152-8568-6F512767A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SlideTemplateConfiguration><![CDATA[{"slideVersion":1,"isValidatorEnabled":false,"isLocked":false,"elementsMetadata":[],"slideId":"637580674128963898","enableDocumentContentUpdater":false,"version":"2.0"}]]></TemplafySlideTemplateConfiguration>
</file>

<file path=customXml/item5.xml><?xml version="1.0" encoding="utf-8"?>
<TemplafyTemplateConfiguration><![CDATA[{"elementsMetadata":[],"transformationConfigurations":[],"templateName":"PowerPoint Presentation (HC)","templateDescription":"","enableDocumentContentUpdater":false,"version":"2.0"}]]></TemplafyTemplateConfiguratio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8D1EA2CBA54469BCB12ECF77490A2" ma:contentTypeVersion="2" ma:contentTypeDescription="Create a new document." ma:contentTypeScope="" ma:versionID="0989a7857c204fcf5c56be698da5cbc8">
  <xsd:schema xmlns:xsd="http://www.w3.org/2001/XMLSchema" xmlns:xs="http://www.w3.org/2001/XMLSchema" xmlns:p="http://schemas.microsoft.com/office/2006/metadata/properties" xmlns:ns3="ed45c06a-14d5-4ea1-8fa4-ea003047821f" targetNamespace="http://schemas.microsoft.com/office/2006/metadata/properties" ma:root="true" ma:fieldsID="f018bfee8f07815e57400773173877d6" ns3:_="">
    <xsd:import namespace="ed45c06a-14d5-4ea1-8fa4-ea00304782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5c06a-14d5-4ea1-8fa4-ea0030478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A8704BED-1CAD-445C-AE0B-41C6295BABD4}">
  <ds:schemaRefs/>
</ds:datastoreItem>
</file>

<file path=customXml/itemProps2.xml><?xml version="1.0" encoding="utf-8"?>
<ds:datastoreItem xmlns:ds="http://schemas.openxmlformats.org/officeDocument/2006/customXml" ds:itemID="{1D21969F-6D05-4310-A89A-266FF40F72E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ed45c06a-14d5-4ea1-8fa4-ea003047821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F90546-CB84-48E0-8A69-AF02B9EB1D2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956FCC-AFB1-402D-AD54-9065F2B5DF31}">
  <ds:schemaRefs/>
</ds:datastoreItem>
</file>

<file path=customXml/itemProps5.xml><?xml version="1.0" encoding="utf-8"?>
<ds:datastoreItem xmlns:ds="http://schemas.openxmlformats.org/officeDocument/2006/customXml" ds:itemID="{1F346F9F-F90A-4335-AA3A-F3E341EE6D9F}">
  <ds:schemaRefs/>
</ds:datastoreItem>
</file>

<file path=customXml/itemProps6.xml><?xml version="1.0" encoding="utf-8"?>
<ds:datastoreItem xmlns:ds="http://schemas.openxmlformats.org/officeDocument/2006/customXml" ds:itemID="{BE87617B-E1AB-43AA-81AB-D8A6B30BD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5c06a-14d5-4ea1-8fa4-ea0030478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5700927B-6807-465C-AE5E-D961C77427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01_OSF HealthCare PPT Template</Template>
  <TotalTime>0</TotalTime>
  <Words>791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Wingdings</vt:lpstr>
      <vt:lpstr>OSF HealthCare</vt:lpstr>
      <vt:lpstr>Office Theme</vt:lpstr>
      <vt:lpstr>NRP 8th Edition</vt:lpstr>
      <vt:lpstr>We Are Off and Running!!</vt:lpstr>
      <vt:lpstr>We Are Off and Running!!</vt:lpstr>
      <vt:lpstr>We Are Off and Running!!</vt:lpstr>
      <vt:lpstr>What About New Learners?</vt:lpstr>
      <vt:lpstr>Other neonatal education</vt:lpstr>
      <vt:lpstr>Updates in NeONATAL Care</vt:lpstr>
      <vt:lpstr>Level II Cliff Notes</vt:lpstr>
      <vt:lpstr>Fundamentals of Newborn Assessment and Care</vt:lpstr>
      <vt:lpstr>NEWBORN ADMISSIONS AND PROCEDURES</vt:lpstr>
      <vt:lpstr>PREPARING FOR THE EXPECTED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NRP 8th Edition</dc:title>
  <dc:creator/>
  <cp:lastModifiedBy/>
  <cp:revision>3</cp:revision>
  <dcterms:created xsi:type="dcterms:W3CDTF">2022-02-21T15:55:22Z</dcterms:created>
  <dcterms:modified xsi:type="dcterms:W3CDTF">2022-03-02T15:18:34Z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2021-05-31T14:16:52</vt:lpwstr>
  </property>
  <property fmtid="{D5CDD505-2E9C-101B-9397-08002B2CF9AE}" pid="3" name="TemplafyTenantId">
    <vt:lpwstr>osfhealthcare</vt:lpwstr>
  </property>
  <property fmtid="{D5CDD505-2E9C-101B-9397-08002B2CF9AE}" pid="4" name="TemplafyTemplateId">
    <vt:lpwstr>637580674110455797</vt:lpwstr>
  </property>
  <property fmtid="{D5CDD505-2E9C-101B-9397-08002B2CF9AE}" pid="5" name="TemplafyUserProfileId">
    <vt:lpwstr>637551481105430334</vt:lpwstr>
  </property>
  <property fmtid="{D5CDD505-2E9C-101B-9397-08002B2CF9AE}" pid="6" name="TemplafyLanguageCode">
    <vt:lpwstr>en-US</vt:lpwstr>
  </property>
  <property fmtid="{D5CDD505-2E9C-101B-9397-08002B2CF9AE}" pid="7" name="TemplafyFromBlank">
    <vt:bool>false</vt:bool>
  </property>
  <property fmtid="{D5CDD505-2E9C-101B-9397-08002B2CF9AE}" pid="8" name="ContentTypeId">
    <vt:lpwstr>0x0101001A88D1EA2CBA54469BCB12ECF77490A2</vt:lpwstr>
  </property>
</Properties>
</file>