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 id="2147483724" r:id="rId5"/>
    <p:sldMasterId id="2147483667" r:id="rId6"/>
    <p:sldMasterId id="2147483676" r:id="rId7"/>
    <p:sldMasterId id="2147483685" r:id="rId8"/>
    <p:sldMasterId id="2147483694" r:id="rId9"/>
    <p:sldMasterId id="2147483703" r:id="rId10"/>
    <p:sldMasterId id="2147483746" r:id="rId11"/>
    <p:sldMasterId id="2147483760" r:id="rId12"/>
  </p:sldMasterIdLst>
  <p:notesMasterIdLst>
    <p:notesMasterId r:id="rId41"/>
  </p:notesMasterIdLst>
  <p:sldIdLst>
    <p:sldId id="256" r:id="rId13"/>
    <p:sldId id="258" r:id="rId14"/>
    <p:sldId id="266"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81" r:id="rId28"/>
    <p:sldId id="282" r:id="rId29"/>
    <p:sldId id="288" r:id="rId30"/>
    <p:sldId id="283" r:id="rId31"/>
    <p:sldId id="285" r:id="rId32"/>
    <p:sldId id="286" r:id="rId33"/>
    <p:sldId id="260" r:id="rId34"/>
    <p:sldId id="261" r:id="rId35"/>
    <p:sldId id="262" r:id="rId36"/>
    <p:sldId id="263" r:id="rId37"/>
    <p:sldId id="264" r:id="rId38"/>
    <p:sldId id="289" r:id="rId39"/>
    <p:sldId id="287" r:id="rId4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ell, Deborah S." initials="WDS" lastIdx="1" clrIdx="0">
    <p:extLst>
      <p:ext uri="{19B8F6BF-5375-455C-9EA6-DF929625EA0E}">
        <p15:presenceInfo xmlns:p15="http://schemas.microsoft.com/office/powerpoint/2012/main" userId="S-1-5-21-1691506401-255071979-44002657-44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67" d="100"/>
          <a:sy n="67" d="100"/>
        </p:scale>
        <p:origin x="3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llinois.gov\DPH\ChiUsers1\Amanda.C.Bennett\Mental%20Health\NAS%20and%20Opioid%20Use\Opioid-Related%20Deat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llinois.gov\DPH\ChiUsers1\Amanda.C.Bennett\Mental%20Health\NAS%20and%20Opioid%20Use\Opioid-Related%20Deat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llinois.gov\DPH\ChiUsers1\Amanda.C.Bennett\Mental%20Health\NAS%20and%20Opioid%20Use\Opioid%20Use%20among%20Women\Opioid-Related%20Deat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llinois.gov\DPH\ChiUsers1\Amanda.C.Bennett\Mental%20Health\NAS%20and%20Opioid%20Use\Opioid-Related%20Deat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llinois.gov\DPH\ChiUsers1\Amanda.C.Bennett\Mental%20Health\NAS%20and%20Opioid%20Use\Opioid-Related%20Deat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8547681539809"/>
          <c:y val="7.0567698272739579E-2"/>
          <c:w val="0.80020341207349077"/>
          <c:h val="0.57087980005104033"/>
        </c:manualLayout>
      </c:layout>
      <c:scatterChart>
        <c:scatterStyle val="lineMarker"/>
        <c:varyColors val="0"/>
        <c:ser>
          <c:idx val="0"/>
          <c:order val="0"/>
          <c:tx>
            <c:v>All Drug Poisoning</c:v>
          </c:tx>
          <c:spPr>
            <a:ln>
              <a:solidFill>
                <a:schemeClr val="tx2"/>
              </a:solidFill>
            </a:ln>
          </c:spPr>
          <c:marker>
            <c:symbol val="circle"/>
            <c:size val="9"/>
            <c:spPr>
              <a:solidFill>
                <a:schemeClr val="tx2"/>
              </a:solidFill>
              <a:ln w="9525">
                <a:solidFill>
                  <a:schemeClr val="tx2"/>
                </a:solidFill>
                <a:prstDash val="solid"/>
              </a:ln>
              <a:effectLst/>
            </c:spPr>
          </c:marker>
          <c:dLbls>
            <c:spPr>
              <a:noFill/>
              <a:ln>
                <a:noFill/>
              </a:ln>
              <a:effectLst/>
            </c:spPr>
            <c:txPr>
              <a:bodyPr wrap="square" lIns="38100" tIns="19050" rIns="38100" bIns="19050" anchor="ctr">
                <a:spAutoFit/>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'Women Repro Age'!$A$6:$A$15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'Women Repro Age'!$H$6:$H$15</c:f>
              <c:numCache>
                <c:formatCode>0.0</c:formatCode>
                <c:ptCount val="10"/>
                <c:pt idx="0">
                  <c:v>7.8157182022035796</c:v>
                </c:pt>
                <c:pt idx="1">
                  <c:v>8.0267426834536657</c:v>
                </c:pt>
                <c:pt idx="2">
                  <c:v>8.1346489670896425</c:v>
                </c:pt>
                <c:pt idx="3">
                  <c:v>8.8512422833000333</c:v>
                </c:pt>
                <c:pt idx="4">
                  <c:v>9.1098246779791801</c:v>
                </c:pt>
                <c:pt idx="5">
                  <c:v>9.3299735190010864</c:v>
                </c:pt>
                <c:pt idx="6">
                  <c:v>10.921572305053793</c:v>
                </c:pt>
                <c:pt idx="7">
                  <c:v>11.862825289365425</c:v>
                </c:pt>
                <c:pt idx="8">
                  <c:v>13.80597351527933</c:v>
                </c:pt>
                <c:pt idx="9">
                  <c:v>15.688606267362875</c:v>
                </c:pt>
              </c:numCache>
            </c:numRef>
          </c:yVal>
          <c:smooth val="0"/>
          <c:extLst>
            <c:ext xmlns:c16="http://schemas.microsoft.com/office/drawing/2014/chart" uri="{C3380CC4-5D6E-409C-BE32-E72D297353CC}">
              <c16:uniqueId val="{00000000-17B8-4940-8687-D19155D67971}"/>
            </c:ext>
          </c:extLst>
        </c:ser>
        <c:ser>
          <c:idx val="1"/>
          <c:order val="1"/>
          <c:tx>
            <c:v>Opioid-Related Poisoning</c:v>
          </c:tx>
          <c:spPr>
            <a:ln>
              <a:solidFill>
                <a:schemeClr val="accent1">
                  <a:lumMod val="60000"/>
                  <a:lumOff val="40000"/>
                </a:schemeClr>
              </a:solidFill>
            </a:ln>
          </c:spPr>
          <c:marker>
            <c:spPr>
              <a:solidFill>
                <a:schemeClr val="accent1">
                  <a:lumMod val="60000"/>
                  <a:lumOff val="40000"/>
                </a:schemeClr>
              </a:solidFill>
              <a:ln>
                <a:solidFill>
                  <a:schemeClr val="accent1">
                    <a:lumMod val="60000"/>
                    <a:lumOff val="40000"/>
                  </a:schemeClr>
                </a:solidFill>
              </a:ln>
            </c:spPr>
          </c:marker>
          <c:dLbls>
            <c:spPr>
              <a:noFill/>
              <a:ln>
                <a:noFill/>
              </a:ln>
              <a:effectLst/>
            </c:spPr>
            <c:txPr>
              <a:bodyPr wrap="square" lIns="38100" tIns="19050" rIns="38100" bIns="19050" anchor="ctr">
                <a:spAutoFit/>
              </a:bodyPr>
              <a:lstStyle/>
              <a:p>
                <a:pPr>
                  <a:defRPr sz="18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'Women Repro Age'!$A$6:$A$15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'Women Repro Age'!$L$6:$L$15</c:f>
              <c:numCache>
                <c:formatCode>0.0</c:formatCode>
                <c:ptCount val="10"/>
                <c:pt idx="0">
                  <c:v>4.6063653172407566</c:v>
                </c:pt>
                <c:pt idx="1">
                  <c:v>4.8084732113142241</c:v>
                </c:pt>
                <c:pt idx="2">
                  <c:v>5.5878196175802692</c:v>
                </c:pt>
                <c:pt idx="3">
                  <c:v>5.6846340526366586</c:v>
                </c:pt>
                <c:pt idx="4">
                  <c:v>6.4304644785735396</c:v>
                </c:pt>
                <c:pt idx="5">
                  <c:v>6.3735621570130885</c:v>
                </c:pt>
                <c:pt idx="6">
                  <c:v>7.9113862987138779</c:v>
                </c:pt>
                <c:pt idx="7">
                  <c:v>8.9457371034558939</c:v>
                </c:pt>
                <c:pt idx="8">
                  <c:v>11.060467418490827</c:v>
                </c:pt>
                <c:pt idx="9">
                  <c:v>12.668549560895521</c:v>
                </c:pt>
              </c:numCache>
            </c:numRef>
          </c:yVal>
          <c:smooth val="0"/>
          <c:extLst>
            <c:ext xmlns:c16="http://schemas.microsoft.com/office/drawing/2014/chart" uri="{C3380CC4-5D6E-409C-BE32-E72D297353CC}">
              <c16:uniqueId val="{00000001-17B8-4940-8687-D19155D67971}"/>
            </c:ext>
          </c:extLst>
        </c:ser>
        <c:dLbls>
          <c:showLegendKey val="0"/>
          <c:showVal val="0"/>
          <c:showCatName val="0"/>
          <c:showSerName val="0"/>
          <c:showPercent val="0"/>
          <c:showBubbleSize val="0"/>
        </c:dLbls>
        <c:axId val="89232896"/>
        <c:axId val="89234816"/>
      </c:scatterChart>
      <c:valAx>
        <c:axId val="89232896"/>
        <c:scaling>
          <c:orientation val="minMax"/>
          <c:max val="2018"/>
          <c:min val="2007"/>
        </c:scaling>
        <c:delete val="0"/>
        <c:axPos val="b"/>
        <c:title>
          <c:tx>
            <c:rich>
              <a:bodyPr rot="0" vert="horz"/>
              <a:lstStyle/>
              <a:p>
                <a:pPr>
                  <a:defRPr/>
                </a:pPr>
                <a:r>
                  <a:rPr lang="en-US"/>
                  <a:t>Year</a:t>
                </a:r>
              </a:p>
            </c:rich>
          </c:tx>
          <c:overlay val="0"/>
          <c:spPr>
            <a:noFill/>
            <a:ln w="25400">
              <a:noFill/>
            </a:ln>
          </c:spPr>
        </c:title>
        <c:numFmt formatCode="General" sourceLinked="1"/>
        <c:majorTickMark val="cross"/>
        <c:minorTickMark val="in"/>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89234816"/>
        <c:crosses val="autoZero"/>
        <c:crossBetween val="midCat"/>
        <c:majorUnit val="2"/>
        <c:minorUnit val="1"/>
      </c:valAx>
      <c:valAx>
        <c:axId val="8923481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Rate </a:t>
                </a:r>
                <a:r>
                  <a:rPr lang="en-US" dirty="0"/>
                  <a:t>per 100,000 WRA</a:t>
                </a:r>
              </a:p>
            </c:rich>
          </c:tx>
          <c:layout>
            <c:manualLayout>
              <c:xMode val="edge"/>
              <c:yMode val="edge"/>
              <c:x val="8.5332627862589518E-3"/>
              <c:y val="7.1426084320134045E-2"/>
            </c:manualLayout>
          </c:layout>
          <c:overlay val="0"/>
          <c:spPr>
            <a:noFill/>
            <a:ln w="25400">
              <a:noFill/>
            </a:ln>
          </c:spPr>
        </c:title>
        <c:numFmt formatCode="0" sourceLinked="0"/>
        <c:majorTickMark val="cross"/>
        <c:minorTickMark val="in"/>
        <c:tickLblPos val="nextTo"/>
        <c:spPr>
          <a:noFill/>
          <a:ln w="9525" cap="flat" cmpd="sng" algn="ctr">
            <a:solidFill>
              <a:schemeClr val="tx1">
                <a:lumMod val="25000"/>
                <a:lumOff val="75000"/>
              </a:schemeClr>
            </a:solidFill>
            <a:round/>
          </a:ln>
          <a:effectLst/>
        </c:spPr>
        <c:txPr>
          <a:bodyPr rot="-60000000" vert="horz"/>
          <a:lstStyle/>
          <a:p>
            <a:pPr>
              <a:defRPr sz="1800"/>
            </a:pPr>
            <a:endParaRPr lang="en-US"/>
          </a:p>
        </c:txPr>
        <c:crossAx val="89232896"/>
        <c:crosses val="autoZero"/>
        <c:crossBetween val="midCat"/>
        <c:majorUnit val="4"/>
        <c:minorUnit val="2"/>
      </c:valAx>
      <c:spPr>
        <a:noFill/>
        <a:ln>
          <a:solidFill>
            <a:schemeClr val="bg1">
              <a:lumMod val="85000"/>
            </a:schemeClr>
          </a:solidFill>
        </a:ln>
        <a:effectLst/>
      </c:spPr>
    </c:plotArea>
    <c:legend>
      <c:legendPos val="b"/>
      <c:layout>
        <c:manualLayout>
          <c:xMode val="edge"/>
          <c:yMode val="edge"/>
          <c:x val="7.4859086248577789E-2"/>
          <c:y val="0.84816842965247141"/>
          <c:w val="0.92309014740946127"/>
          <c:h val="0.1465370927655657"/>
        </c:manualLayout>
      </c:layout>
      <c:overlay val="0"/>
    </c:legend>
    <c:plotVisOnly val="1"/>
    <c:dispBlanksAs val="gap"/>
    <c:showDLblsOverMax val="0"/>
  </c:chart>
  <c:spPr>
    <a:solidFill>
      <a:schemeClr val="bg1"/>
    </a:solidFill>
    <a:ln w="9525" cap="flat" cmpd="sng" algn="ctr">
      <a:noFill/>
      <a:round/>
    </a:ln>
    <a:effectLst/>
  </c:spPr>
  <c:txPr>
    <a:bodyPr/>
    <a:lstStyle/>
    <a:p>
      <a:pPr>
        <a:defRPr sz="2000">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9925634295713"/>
          <c:y val="6.5154171747966394E-2"/>
          <c:w val="0.81568963254593174"/>
          <c:h val="0.58727834367218124"/>
        </c:manualLayout>
      </c:layout>
      <c:scatterChart>
        <c:scatterStyle val="lineMarker"/>
        <c:varyColors val="0"/>
        <c:ser>
          <c:idx val="0"/>
          <c:order val="0"/>
          <c:tx>
            <c:v>Heroin</c:v>
          </c:tx>
          <c:spPr>
            <a:ln>
              <a:solidFill>
                <a:schemeClr val="tx2"/>
              </a:solidFill>
            </a:ln>
          </c:spPr>
          <c:marker>
            <c:symbol val="circle"/>
            <c:size val="9"/>
            <c:spPr>
              <a:solidFill>
                <a:schemeClr val="tx2"/>
              </a:solidFill>
              <a:ln w="9525">
                <a:solidFill>
                  <a:schemeClr val="tx2"/>
                </a:solidFill>
                <a:prstDash val="solid"/>
              </a:ln>
              <a:effectLst/>
            </c:spPr>
          </c:marker>
          <c:xVal>
            <c:numRef>
              <c:f>'Women Repro Age'!$A$6:$A$15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'Women Repro Age'!$P$6:$P$15</c:f>
              <c:numCache>
                <c:formatCode>0.00</c:formatCode>
                <c:ptCount val="10"/>
                <c:pt idx="0">
                  <c:v>0.52859929869975897</c:v>
                </c:pt>
                <c:pt idx="1">
                  <c:v>0.56792990684813671</c:v>
                </c:pt>
                <c:pt idx="2">
                  <c:v>0.98832183712304067</c:v>
                </c:pt>
                <c:pt idx="3">
                  <c:v>1.0682533790189694</c:v>
                </c:pt>
                <c:pt idx="4">
                  <c:v>1.5310629710889381</c:v>
                </c:pt>
                <c:pt idx="5">
                  <c:v>2.6108567872101807</c:v>
                </c:pt>
                <c:pt idx="6">
                  <c:v>4.0907655983593711</c:v>
                </c:pt>
                <c:pt idx="7">
                  <c:v>5.5230202986553776</c:v>
                </c:pt>
                <c:pt idx="8">
                  <c:v>5.6871197719190425</c:v>
                </c:pt>
                <c:pt idx="9">
                  <c:v>6.3146640226135569</c:v>
                </c:pt>
              </c:numCache>
            </c:numRef>
          </c:yVal>
          <c:smooth val="0"/>
          <c:extLst>
            <c:ext xmlns:c16="http://schemas.microsoft.com/office/drawing/2014/chart" uri="{C3380CC4-5D6E-409C-BE32-E72D297353CC}">
              <c16:uniqueId val="{00000000-15A4-4875-BB46-6CC8632F546A}"/>
            </c:ext>
          </c:extLst>
        </c:ser>
        <c:ser>
          <c:idx val="1"/>
          <c:order val="1"/>
          <c:tx>
            <c:v>Prescription</c:v>
          </c:tx>
          <c:spPr>
            <a:ln>
              <a:solidFill>
                <a:schemeClr val="accent1">
                  <a:lumMod val="60000"/>
                  <a:lumOff val="40000"/>
                </a:schemeClr>
              </a:solidFill>
            </a:ln>
          </c:spPr>
          <c:marker>
            <c:symbol val="square"/>
            <c:size val="8"/>
            <c:spPr>
              <a:solidFill>
                <a:schemeClr val="accent1">
                  <a:lumMod val="60000"/>
                  <a:lumOff val="40000"/>
                </a:schemeClr>
              </a:solidFill>
              <a:ln>
                <a:solidFill>
                  <a:schemeClr val="accent1">
                    <a:lumMod val="60000"/>
                    <a:lumOff val="40000"/>
                  </a:schemeClr>
                </a:solidFill>
              </a:ln>
            </c:spPr>
          </c:marker>
          <c:xVal>
            <c:numRef>
              <c:f>'Women Repro Age'!$A$6:$A$15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'Women Repro Age'!$S$6:$S$15</c:f>
              <c:numCache>
                <c:formatCode>0.00</c:formatCode>
                <c:ptCount val="10"/>
                <c:pt idx="0">
                  <c:v>1.1704698756923235</c:v>
                </c:pt>
                <c:pt idx="1">
                  <c:v>1.0601358261165217</c:v>
                </c:pt>
                <c:pt idx="2">
                  <c:v>1.1023589721756994</c:v>
                </c:pt>
                <c:pt idx="3">
                  <c:v>1.1445571918060387</c:v>
                </c:pt>
                <c:pt idx="4">
                  <c:v>1.1100206540394799</c:v>
                </c:pt>
                <c:pt idx="5">
                  <c:v>1.0750586770865449</c:v>
                </c:pt>
                <c:pt idx="6">
                  <c:v>1.8910142860340491</c:v>
                </c:pt>
                <c:pt idx="7">
                  <c:v>2.0225144755639413</c:v>
                </c:pt>
                <c:pt idx="8">
                  <c:v>2.5101770027780601</c:v>
                </c:pt>
                <c:pt idx="9">
                  <c:v>3.255385800477796</c:v>
                </c:pt>
              </c:numCache>
            </c:numRef>
          </c:yVal>
          <c:smooth val="0"/>
          <c:extLst>
            <c:ext xmlns:c16="http://schemas.microsoft.com/office/drawing/2014/chart" uri="{C3380CC4-5D6E-409C-BE32-E72D297353CC}">
              <c16:uniqueId val="{00000001-15A4-4875-BB46-6CC8632F546A}"/>
            </c:ext>
          </c:extLst>
        </c:ser>
        <c:ser>
          <c:idx val="4"/>
          <c:order val="2"/>
          <c:tx>
            <c:v>Methadone</c:v>
          </c:tx>
          <c:spPr>
            <a:ln>
              <a:solidFill>
                <a:schemeClr val="accent6"/>
              </a:solidFill>
            </a:ln>
          </c:spPr>
          <c:marker>
            <c:symbol val="triangle"/>
            <c:size val="9"/>
            <c:spPr>
              <a:solidFill>
                <a:schemeClr val="accent6"/>
              </a:solidFill>
              <a:ln>
                <a:solidFill>
                  <a:schemeClr val="accent6"/>
                </a:solidFill>
              </a:ln>
            </c:spPr>
          </c:marker>
          <c:xVal>
            <c:numRef>
              <c:f>'Women Repro Age'!$A$6:$A$15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'Women Repro Age'!$V$6:$V$15</c:f>
              <c:numCache>
                <c:formatCode>0.00</c:formatCode>
                <c:ptCount val="10"/>
                <c:pt idx="0">
                  <c:v>0.60411348422829603</c:v>
                </c:pt>
                <c:pt idx="1">
                  <c:v>0.56792990684813671</c:v>
                </c:pt>
                <c:pt idx="2">
                  <c:v>0.68422281031595122</c:v>
                </c:pt>
                <c:pt idx="3">
                  <c:v>0.76303812787069247</c:v>
                </c:pt>
                <c:pt idx="4">
                  <c:v>0.84208463409891587</c:v>
                </c:pt>
                <c:pt idx="5">
                  <c:v>1.0750586770865449</c:v>
                </c:pt>
                <c:pt idx="6">
                  <c:v>0.8876189505874108</c:v>
                </c:pt>
                <c:pt idx="7">
                  <c:v>0.46673410974552487</c:v>
                </c:pt>
                <c:pt idx="8">
                  <c:v>0.70598728203132943</c:v>
                </c:pt>
                <c:pt idx="9">
                  <c:v>0.90209486037336528</c:v>
                </c:pt>
              </c:numCache>
            </c:numRef>
          </c:yVal>
          <c:smooth val="0"/>
          <c:extLst>
            <c:ext xmlns:c16="http://schemas.microsoft.com/office/drawing/2014/chart" uri="{C3380CC4-5D6E-409C-BE32-E72D297353CC}">
              <c16:uniqueId val="{00000004-15A4-4875-BB46-6CC8632F546A}"/>
            </c:ext>
          </c:extLst>
        </c:ser>
        <c:ser>
          <c:idx val="2"/>
          <c:order val="3"/>
          <c:tx>
            <c:v>Synthetic</c:v>
          </c:tx>
          <c:spPr>
            <a:ln>
              <a:solidFill>
                <a:srgbClr val="00B050"/>
              </a:solidFill>
            </a:ln>
          </c:spPr>
          <c:marker>
            <c:symbol val="diamond"/>
            <c:size val="9"/>
            <c:spPr>
              <a:solidFill>
                <a:srgbClr val="00B050"/>
              </a:solidFill>
              <a:ln>
                <a:solidFill>
                  <a:srgbClr val="00B050"/>
                </a:solidFill>
              </a:ln>
            </c:spPr>
          </c:marker>
          <c:xVal>
            <c:numRef>
              <c:f>'Women Repro Age'!$A$6:$A$15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'Women Repro Age'!$Y$6:$Y$15</c:f>
              <c:numCache>
                <c:formatCode>0.00</c:formatCode>
                <c:ptCount val="10"/>
                <c:pt idx="0">
                  <c:v>0.75514185528536992</c:v>
                </c:pt>
                <c:pt idx="1">
                  <c:v>0.90868785095701876</c:v>
                </c:pt>
                <c:pt idx="2">
                  <c:v>0.836272323719496</c:v>
                </c:pt>
                <c:pt idx="3">
                  <c:v>0.80119003426422708</c:v>
                </c:pt>
                <c:pt idx="4">
                  <c:v>0.38276574277223452</c:v>
                </c:pt>
                <c:pt idx="5">
                  <c:v>0.69110914955563596</c:v>
                </c:pt>
                <c:pt idx="6">
                  <c:v>1.0419874637330475</c:v>
                </c:pt>
                <c:pt idx="7">
                  <c:v>2.0225144755639413</c:v>
                </c:pt>
                <c:pt idx="8">
                  <c:v>4.8242464272140841</c:v>
                </c:pt>
                <c:pt idx="9">
                  <c:v>6.9814297889764791</c:v>
                </c:pt>
              </c:numCache>
            </c:numRef>
          </c:yVal>
          <c:smooth val="0"/>
          <c:extLst>
            <c:ext xmlns:c16="http://schemas.microsoft.com/office/drawing/2014/chart" uri="{C3380CC4-5D6E-409C-BE32-E72D297353CC}">
              <c16:uniqueId val="{00000002-15A4-4875-BB46-6CC8632F546A}"/>
            </c:ext>
          </c:extLst>
        </c:ser>
        <c:dLbls>
          <c:showLegendKey val="0"/>
          <c:showVal val="0"/>
          <c:showCatName val="0"/>
          <c:showSerName val="0"/>
          <c:showPercent val="0"/>
          <c:showBubbleSize val="0"/>
        </c:dLbls>
        <c:axId val="87067264"/>
        <c:axId val="87086208"/>
      </c:scatterChart>
      <c:valAx>
        <c:axId val="87067264"/>
        <c:scaling>
          <c:orientation val="minMax"/>
          <c:max val="2018"/>
          <c:min val="2007"/>
        </c:scaling>
        <c:delete val="0"/>
        <c:axPos val="b"/>
        <c:title>
          <c:tx>
            <c:rich>
              <a:bodyPr rot="0" vert="horz"/>
              <a:lstStyle/>
              <a:p>
                <a:pPr>
                  <a:defRPr/>
                </a:pPr>
                <a:r>
                  <a:rPr lang="en-US"/>
                  <a:t>Year</a:t>
                </a:r>
              </a:p>
            </c:rich>
          </c:tx>
          <c:layout/>
          <c:overlay val="0"/>
          <c:spPr>
            <a:noFill/>
            <a:ln w="25400">
              <a:noFill/>
            </a:ln>
          </c:spPr>
        </c:title>
        <c:numFmt formatCode="General" sourceLinked="1"/>
        <c:majorTickMark val="cross"/>
        <c:minorTickMark val="in"/>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87086208"/>
        <c:crosses val="autoZero"/>
        <c:crossBetween val="midCat"/>
        <c:minorUnit val="1"/>
      </c:valAx>
      <c:valAx>
        <c:axId val="87086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Rate </a:t>
                </a:r>
                <a:r>
                  <a:rPr lang="en-US" dirty="0"/>
                  <a:t>per 100,000 WRA</a:t>
                </a:r>
              </a:p>
            </c:rich>
          </c:tx>
          <c:layout>
            <c:manualLayout>
              <c:xMode val="edge"/>
              <c:yMode val="edge"/>
              <c:x val="1.4288593949388849E-2"/>
              <c:y val="8.448501792531779E-2"/>
            </c:manualLayout>
          </c:layout>
          <c:overlay val="0"/>
          <c:spPr>
            <a:noFill/>
            <a:ln w="25400">
              <a:noFill/>
            </a:ln>
          </c:spPr>
        </c:title>
        <c:numFmt formatCode="0" sourceLinked="0"/>
        <c:majorTickMark val="cross"/>
        <c:minorTickMark val="in"/>
        <c:tickLblPos val="nextTo"/>
        <c:spPr>
          <a:noFill/>
          <a:ln w="9525" cap="flat" cmpd="sng" algn="ctr">
            <a:solidFill>
              <a:schemeClr val="tx1">
                <a:lumMod val="25000"/>
                <a:lumOff val="75000"/>
              </a:schemeClr>
            </a:solidFill>
            <a:round/>
          </a:ln>
          <a:effectLst/>
        </c:spPr>
        <c:txPr>
          <a:bodyPr rot="-60000000" vert="horz"/>
          <a:lstStyle/>
          <a:p>
            <a:pPr>
              <a:defRPr sz="1800"/>
            </a:pPr>
            <a:endParaRPr lang="en-US"/>
          </a:p>
        </c:txPr>
        <c:crossAx val="87067264"/>
        <c:crosses val="autoZero"/>
        <c:crossBetween val="midCat"/>
        <c:majorUnit val="2"/>
        <c:minorUnit val="1"/>
      </c:valAx>
      <c:spPr>
        <a:noFill/>
        <a:ln>
          <a:solidFill>
            <a:schemeClr val="bg1">
              <a:lumMod val="85000"/>
            </a:schemeClr>
          </a:solidFill>
        </a:ln>
        <a:effectLst/>
      </c:spPr>
    </c:plotArea>
    <c:legend>
      <c:legendPos val="b"/>
      <c:layout>
        <c:manualLayout>
          <c:xMode val="edge"/>
          <c:yMode val="edge"/>
          <c:x val="4.0571830519462802E-2"/>
          <c:y val="0.81980378662384612"/>
          <c:w val="0.95735224122376306"/>
          <c:h val="0.16952468763145642"/>
        </c:manualLayout>
      </c:layout>
      <c:overlay val="0"/>
      <c:txPr>
        <a:bodyPr/>
        <a:lstStyle/>
        <a:p>
          <a:pPr>
            <a:defRPr sz="2000"/>
          </a:pPr>
          <a:endParaRPr lang="en-US"/>
        </a:p>
      </c:txPr>
    </c:legend>
    <c:plotVisOnly val="1"/>
    <c:dispBlanksAs val="gap"/>
    <c:showDLblsOverMax val="0"/>
  </c:chart>
  <c:spPr>
    <a:noFill/>
    <a:ln w="9525" cap="flat" cmpd="sng" algn="ctr">
      <a:noFill/>
      <a:round/>
    </a:ln>
    <a:effectLst/>
  </c:spPr>
  <c:txPr>
    <a:bodyPr/>
    <a:lstStyle/>
    <a:p>
      <a:pPr>
        <a:defRPr sz="200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8547681539809"/>
          <c:y val="7.6105465135115499E-2"/>
          <c:w val="0.80020341207349077"/>
          <c:h val="0.58421653859259426"/>
        </c:manualLayout>
      </c:layout>
      <c:scatterChart>
        <c:scatterStyle val="lineMarker"/>
        <c:varyColors val="0"/>
        <c:ser>
          <c:idx val="0"/>
          <c:order val="0"/>
          <c:tx>
            <c:v>White, Non-Hispanic</c:v>
          </c:tx>
          <c:spPr>
            <a:ln>
              <a:solidFill>
                <a:schemeClr val="tx2"/>
              </a:solidFill>
            </a:ln>
          </c:spPr>
          <c:marker>
            <c:symbol val="circle"/>
            <c:size val="10"/>
            <c:spPr>
              <a:solidFill>
                <a:schemeClr val="tx2"/>
              </a:solidFill>
              <a:ln w="9525">
                <a:solidFill>
                  <a:schemeClr val="tx2"/>
                </a:solidFill>
                <a:prstDash val="solid"/>
              </a:ln>
              <a:effectLst/>
            </c:spPr>
          </c:marker>
          <c:xVal>
            <c:numRef>
              <c:f>'WRA By RaceEth'!$A$7:$A$16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'WRA By RaceEth'!$X$7:$X$16</c:f>
              <c:numCache>
                <c:formatCode>0.0</c:formatCode>
                <c:ptCount val="10"/>
                <c:pt idx="0">
                  <c:v>6.3696375613780143</c:v>
                </c:pt>
                <c:pt idx="1">
                  <c:v>6.575690305219517</c:v>
                </c:pt>
                <c:pt idx="2">
                  <c:v>7.7510044276812069</c:v>
                </c:pt>
                <c:pt idx="3">
                  <c:v>8.0924481274075042</c:v>
                </c:pt>
                <c:pt idx="4">
                  <c:v>8.307587443899255</c:v>
                </c:pt>
                <c:pt idx="5">
                  <c:v>8.3227152660395571</c:v>
                </c:pt>
                <c:pt idx="6">
                  <c:v>11.4995169534303</c:v>
                </c:pt>
                <c:pt idx="7">
                  <c:v>12.553232491294164</c:v>
                </c:pt>
                <c:pt idx="8">
                  <c:v>13.978935190764261</c:v>
                </c:pt>
                <c:pt idx="9">
                  <c:v>16.871128678508594</c:v>
                </c:pt>
              </c:numCache>
            </c:numRef>
          </c:yVal>
          <c:smooth val="0"/>
          <c:extLst>
            <c:ext xmlns:c16="http://schemas.microsoft.com/office/drawing/2014/chart" uri="{C3380CC4-5D6E-409C-BE32-E72D297353CC}">
              <c16:uniqueId val="{00000000-17B8-4940-8687-D19155D67971}"/>
            </c:ext>
          </c:extLst>
        </c:ser>
        <c:ser>
          <c:idx val="1"/>
          <c:order val="1"/>
          <c:tx>
            <c:v>Black, Non-Hispanic</c:v>
          </c:tx>
          <c:spPr>
            <a:ln>
              <a:solidFill>
                <a:schemeClr val="accent1">
                  <a:lumMod val="60000"/>
                  <a:lumOff val="40000"/>
                </a:schemeClr>
              </a:solidFill>
            </a:ln>
          </c:spPr>
          <c:marker>
            <c:symbol val="square"/>
            <c:size val="8"/>
            <c:spPr>
              <a:solidFill>
                <a:schemeClr val="accent1">
                  <a:lumMod val="60000"/>
                  <a:lumOff val="40000"/>
                </a:schemeClr>
              </a:solidFill>
              <a:ln>
                <a:solidFill>
                  <a:schemeClr val="accent1">
                    <a:lumMod val="60000"/>
                    <a:lumOff val="40000"/>
                  </a:schemeClr>
                </a:solidFill>
              </a:ln>
            </c:spPr>
          </c:marker>
          <c:xVal>
            <c:numRef>
              <c:f>'WRA By RaceEth'!$A$7:$A$16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'WRA By RaceEth'!$AA$7:$AA$16</c:f>
              <c:numCache>
                <c:formatCode>0.0</c:formatCode>
                <c:ptCount val="10"/>
                <c:pt idx="0">
                  <c:v>3.0225458671335339</c:v>
                </c:pt>
                <c:pt idx="1">
                  <c:v>3.4951917811730326</c:v>
                </c:pt>
                <c:pt idx="2">
                  <c:v>4.212408350865533</c:v>
                </c:pt>
                <c:pt idx="3">
                  <c:v>2.8205296954768104</c:v>
                </c:pt>
                <c:pt idx="4">
                  <c:v>5.1883488551436585</c:v>
                </c:pt>
                <c:pt idx="5">
                  <c:v>3.7840893234284794</c:v>
                </c:pt>
                <c:pt idx="6">
                  <c:v>4.9918466504708974</c:v>
                </c:pt>
                <c:pt idx="7">
                  <c:v>5.7530365245906356</c:v>
                </c:pt>
                <c:pt idx="8">
                  <c:v>9.2206153547510432</c:v>
                </c:pt>
                <c:pt idx="9">
                  <c:v>10.191206444724838</c:v>
                </c:pt>
              </c:numCache>
            </c:numRef>
          </c:yVal>
          <c:smooth val="0"/>
          <c:extLst>
            <c:ext xmlns:c16="http://schemas.microsoft.com/office/drawing/2014/chart" uri="{C3380CC4-5D6E-409C-BE32-E72D297353CC}">
              <c16:uniqueId val="{00000001-17B8-4940-8687-D19155D67971}"/>
            </c:ext>
          </c:extLst>
        </c:ser>
        <c:ser>
          <c:idx val="2"/>
          <c:order val="2"/>
          <c:tx>
            <c:v>Hispanic</c:v>
          </c:tx>
          <c:spPr>
            <a:ln>
              <a:solidFill>
                <a:schemeClr val="accent6"/>
              </a:solidFill>
            </a:ln>
          </c:spPr>
          <c:marker>
            <c:symbol val="triangle"/>
            <c:size val="8"/>
            <c:spPr>
              <a:solidFill>
                <a:schemeClr val="accent6"/>
              </a:solidFill>
              <a:ln>
                <a:solidFill>
                  <a:schemeClr val="accent6"/>
                </a:solidFill>
              </a:ln>
            </c:spPr>
          </c:marker>
          <c:dPt>
            <c:idx val="8"/>
            <c:marker>
              <c:symbol val="triangle"/>
              <c:size val="9"/>
            </c:marker>
            <c:bubble3D val="0"/>
            <c:extLst>
              <c:ext xmlns:c16="http://schemas.microsoft.com/office/drawing/2014/chart" uri="{C3380CC4-5D6E-409C-BE32-E72D297353CC}">
                <c16:uniqueId val="{00000000-7697-48D1-B7FD-2253C275D1D9}"/>
              </c:ext>
            </c:extLst>
          </c:dPt>
          <c:xVal>
            <c:numRef>
              <c:f>'WRA By RaceEth'!$A$7:$A$16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'WRA By RaceEth'!$AD$7:$AD$16</c:f>
              <c:numCache>
                <c:formatCode>0.0</c:formatCode>
                <c:ptCount val="10"/>
                <c:pt idx="0">
                  <c:v>0.43339480316291529</c:v>
                </c:pt>
                <c:pt idx="1">
                  <c:v>1.4829503084536642</c:v>
                </c:pt>
                <c:pt idx="2">
                  <c:v>1.662006124492569</c:v>
                </c:pt>
                <c:pt idx="3">
                  <c:v>1.645095353839447</c:v>
                </c:pt>
                <c:pt idx="4">
                  <c:v>3.0561350893206414</c:v>
                </c:pt>
                <c:pt idx="5">
                  <c:v>4.0410326454822263</c:v>
                </c:pt>
                <c:pt idx="6">
                  <c:v>2.0050286117582896</c:v>
                </c:pt>
                <c:pt idx="7">
                  <c:v>2.3927547386513637</c:v>
                </c:pt>
                <c:pt idx="8">
                  <c:v>4.9564722606073461</c:v>
                </c:pt>
                <c:pt idx="9">
                  <c:v>5.5512489318802283</c:v>
                </c:pt>
              </c:numCache>
            </c:numRef>
          </c:yVal>
          <c:smooth val="0"/>
          <c:extLst>
            <c:ext xmlns:c16="http://schemas.microsoft.com/office/drawing/2014/chart" uri="{C3380CC4-5D6E-409C-BE32-E72D297353CC}">
              <c16:uniqueId val="{00000001-7697-48D1-B7FD-2253C275D1D9}"/>
            </c:ext>
          </c:extLst>
        </c:ser>
        <c:dLbls>
          <c:showLegendKey val="0"/>
          <c:showVal val="0"/>
          <c:showCatName val="0"/>
          <c:showSerName val="0"/>
          <c:showPercent val="0"/>
          <c:showBubbleSize val="0"/>
        </c:dLbls>
        <c:axId val="87158784"/>
        <c:axId val="87161088"/>
      </c:scatterChart>
      <c:valAx>
        <c:axId val="87158784"/>
        <c:scaling>
          <c:orientation val="minMax"/>
          <c:max val="2018"/>
          <c:min val="2007"/>
        </c:scaling>
        <c:delete val="0"/>
        <c:axPos val="b"/>
        <c:title>
          <c:tx>
            <c:rich>
              <a:bodyPr rot="0" vert="horz"/>
              <a:lstStyle/>
              <a:p>
                <a:pPr>
                  <a:defRPr/>
                </a:pPr>
                <a:r>
                  <a:rPr lang="en-US"/>
                  <a:t>Year</a:t>
                </a:r>
              </a:p>
            </c:rich>
          </c:tx>
          <c:overlay val="0"/>
          <c:spPr>
            <a:noFill/>
            <a:ln w="25400">
              <a:noFill/>
            </a:ln>
          </c:spPr>
        </c:title>
        <c:numFmt formatCode="General" sourceLinked="1"/>
        <c:majorTickMark val="cross"/>
        <c:minorTickMark val="in"/>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87161088"/>
        <c:crosses val="autoZero"/>
        <c:crossBetween val="midCat"/>
        <c:majorUnit val="2"/>
        <c:minorUnit val="1"/>
      </c:valAx>
      <c:valAx>
        <c:axId val="87161088"/>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Rate </a:t>
                </a:r>
                <a:r>
                  <a:rPr lang="en-US" dirty="0"/>
                  <a:t>per 100,000 WRA</a:t>
                </a:r>
              </a:p>
            </c:rich>
          </c:tx>
          <c:layout>
            <c:manualLayout>
              <c:xMode val="edge"/>
              <c:yMode val="edge"/>
              <c:x val="1.3888955268862791E-2"/>
              <c:y val="9.2623203409681248E-2"/>
            </c:manualLayout>
          </c:layout>
          <c:overlay val="0"/>
          <c:spPr>
            <a:noFill/>
            <a:ln w="25400">
              <a:noFill/>
            </a:ln>
          </c:spPr>
        </c:title>
        <c:numFmt formatCode="0" sourceLinked="0"/>
        <c:majorTickMark val="cross"/>
        <c:minorTickMark val="in"/>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87158784"/>
        <c:crosses val="autoZero"/>
        <c:crossBetween val="midCat"/>
        <c:majorUnit val="4"/>
        <c:minorUnit val="2"/>
      </c:valAx>
      <c:spPr>
        <a:noFill/>
        <a:ln>
          <a:solidFill>
            <a:schemeClr val="bg1">
              <a:lumMod val="85000"/>
            </a:schemeClr>
          </a:solidFill>
        </a:ln>
        <a:effectLst/>
      </c:spPr>
    </c:plotArea>
    <c:legend>
      <c:legendPos val="b"/>
      <c:layout>
        <c:manualLayout>
          <c:xMode val="edge"/>
          <c:yMode val="edge"/>
          <c:x val="3.8763402115474896E-2"/>
          <c:y val="0.82564242658739573"/>
          <c:w val="0.93765833380892627"/>
          <c:h val="0.17435757341260424"/>
        </c:manualLayout>
      </c:layout>
      <c:overlay val="0"/>
    </c:legend>
    <c:plotVisOnly val="1"/>
    <c:dispBlanksAs val="gap"/>
    <c:showDLblsOverMax val="0"/>
  </c:chart>
  <c:spPr>
    <a:solidFill>
      <a:schemeClr val="bg1"/>
    </a:solidFill>
    <a:ln w="9525" cap="flat" cmpd="sng" algn="ctr">
      <a:noFill/>
      <a:round/>
    </a:ln>
    <a:effectLst/>
  </c:spPr>
  <c:txPr>
    <a:bodyPr/>
    <a:lstStyle/>
    <a:p>
      <a:pPr>
        <a:defRPr sz="2000">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All Drug Poisoning</c:v>
          </c:tx>
          <c:spPr>
            <a:ln>
              <a:solidFill>
                <a:schemeClr val="tx2"/>
              </a:solidFill>
            </a:ln>
          </c:spPr>
          <c:marker>
            <c:symbol val="circle"/>
            <c:size val="9"/>
            <c:spPr>
              <a:solidFill>
                <a:schemeClr val="tx2"/>
              </a:solidFill>
              <a:ln w="9525">
                <a:solidFill>
                  <a:schemeClr val="tx2"/>
                </a:solidFill>
                <a:prstDash val="soli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C4EB-449D-A867-6E560B764AA3}"/>
                </c:ext>
              </c:extLst>
            </c:dLbl>
            <c:dLbl>
              <c:idx val="2"/>
              <c:delete val="1"/>
              <c:extLst>
                <c:ext xmlns:c15="http://schemas.microsoft.com/office/drawing/2012/chart" uri="{CE6537A1-D6FC-4f65-9D91-7224C49458BB}"/>
                <c:ext xmlns:c16="http://schemas.microsoft.com/office/drawing/2014/chart" uri="{C3380CC4-5D6E-409C-BE32-E72D297353CC}">
                  <c16:uniqueId val="{00000001-C4EB-449D-A867-6E560B764AA3}"/>
                </c:ext>
              </c:extLst>
            </c:dLbl>
            <c:dLbl>
              <c:idx val="3"/>
              <c:delete val="1"/>
              <c:extLst>
                <c:ext xmlns:c15="http://schemas.microsoft.com/office/drawing/2012/chart" uri="{CE6537A1-D6FC-4f65-9D91-7224C49458BB}"/>
                <c:ext xmlns:c16="http://schemas.microsoft.com/office/drawing/2014/chart" uri="{C3380CC4-5D6E-409C-BE32-E72D297353CC}">
                  <c16:uniqueId val="{00000002-C4EB-449D-A867-6E560B764AA3}"/>
                </c:ext>
              </c:extLst>
            </c:dLbl>
            <c:dLbl>
              <c:idx val="4"/>
              <c:delete val="1"/>
              <c:extLst>
                <c:ext xmlns:c15="http://schemas.microsoft.com/office/drawing/2012/chart" uri="{CE6537A1-D6FC-4f65-9D91-7224C49458BB}"/>
                <c:ext xmlns:c16="http://schemas.microsoft.com/office/drawing/2014/chart" uri="{C3380CC4-5D6E-409C-BE32-E72D297353CC}">
                  <c16:uniqueId val="{00000003-C4EB-449D-A867-6E560B764AA3}"/>
                </c:ext>
              </c:extLst>
            </c:dLbl>
            <c:dLbl>
              <c:idx val="5"/>
              <c:delete val="1"/>
              <c:extLst>
                <c:ext xmlns:c15="http://schemas.microsoft.com/office/drawing/2012/chart" uri="{CE6537A1-D6FC-4f65-9D91-7224C49458BB}"/>
                <c:ext xmlns:c16="http://schemas.microsoft.com/office/drawing/2014/chart" uri="{C3380CC4-5D6E-409C-BE32-E72D297353CC}">
                  <c16:uniqueId val="{00000004-C4EB-449D-A867-6E560B764AA3}"/>
                </c:ext>
              </c:extLst>
            </c:dLbl>
            <c:dLbl>
              <c:idx val="6"/>
              <c:delete val="1"/>
              <c:extLst>
                <c:ext xmlns:c15="http://schemas.microsoft.com/office/drawing/2012/chart" uri="{CE6537A1-D6FC-4f65-9D91-7224C49458BB}"/>
                <c:ext xmlns:c16="http://schemas.microsoft.com/office/drawing/2014/chart" uri="{C3380CC4-5D6E-409C-BE32-E72D297353CC}">
                  <c16:uniqueId val="{00000005-C4EB-449D-A867-6E560B764AA3}"/>
                </c:ext>
              </c:extLst>
            </c:dLbl>
            <c:dLbl>
              <c:idx val="7"/>
              <c:delete val="1"/>
              <c:extLst>
                <c:ext xmlns:c15="http://schemas.microsoft.com/office/drawing/2012/chart" uri="{CE6537A1-D6FC-4f65-9D91-7224C49458BB}"/>
                <c:ext xmlns:c16="http://schemas.microsoft.com/office/drawing/2014/chart" uri="{C3380CC4-5D6E-409C-BE32-E72D297353CC}">
                  <c16:uniqueId val="{00000006-C4EB-449D-A867-6E560B764AA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'Pregnancy-Associated'!$A$4:$A$12</c:f>
              <c:numCache>
                <c:formatCode>General</c:formatCode>
                <c:ptCount val="9"/>
                <c:pt idx="0">
                  <c:v>2008</c:v>
                </c:pt>
                <c:pt idx="1">
                  <c:v>2009</c:v>
                </c:pt>
                <c:pt idx="2">
                  <c:v>2010</c:v>
                </c:pt>
                <c:pt idx="3">
                  <c:v>2011</c:v>
                </c:pt>
                <c:pt idx="4">
                  <c:v>2012</c:v>
                </c:pt>
                <c:pt idx="5">
                  <c:v>2013</c:v>
                </c:pt>
                <c:pt idx="6">
                  <c:v>2014</c:v>
                </c:pt>
                <c:pt idx="7">
                  <c:v>2015</c:v>
                </c:pt>
                <c:pt idx="8">
                  <c:v>2016</c:v>
                </c:pt>
              </c:numCache>
            </c:numRef>
          </c:xVal>
          <c:yVal>
            <c:numRef>
              <c:f>'Pregnancy-Associated'!$H$4:$H$12</c:f>
              <c:numCache>
                <c:formatCode>0.0</c:formatCode>
                <c:ptCount val="9"/>
                <c:pt idx="0">
                  <c:v>2.8307601723366793</c:v>
                </c:pt>
                <c:pt idx="1">
                  <c:v>3.507295173961841</c:v>
                </c:pt>
                <c:pt idx="2">
                  <c:v>1.8182038570164487</c:v>
                </c:pt>
                <c:pt idx="3">
                  <c:v>3.1010828981480332</c:v>
                </c:pt>
                <c:pt idx="4">
                  <c:v>6.9116316477329853</c:v>
                </c:pt>
                <c:pt idx="5">
                  <c:v>5.0982041575854904</c:v>
                </c:pt>
                <c:pt idx="6">
                  <c:v>5.6774454019000515</c:v>
                </c:pt>
                <c:pt idx="7">
                  <c:v>8.8550989557308295</c:v>
                </c:pt>
                <c:pt idx="8">
                  <c:v>7.7686496144807622</c:v>
                </c:pt>
              </c:numCache>
            </c:numRef>
          </c:yVal>
          <c:smooth val="0"/>
          <c:extLst>
            <c:ext xmlns:c16="http://schemas.microsoft.com/office/drawing/2014/chart" uri="{C3380CC4-5D6E-409C-BE32-E72D297353CC}">
              <c16:uniqueId val="{00000000-164E-475A-ABF1-B099BFFE4D6F}"/>
            </c:ext>
          </c:extLst>
        </c:ser>
        <c:ser>
          <c:idx val="1"/>
          <c:order val="1"/>
          <c:tx>
            <c:v>Opioid-Related Poisoning</c:v>
          </c:tx>
          <c:spPr>
            <a:ln>
              <a:solidFill>
                <a:schemeClr val="accent1">
                  <a:lumMod val="60000"/>
                  <a:lumOff val="40000"/>
                </a:schemeClr>
              </a:solidFill>
            </a:ln>
          </c:spPr>
          <c:marker>
            <c:symbol val="square"/>
            <c:size val="8"/>
            <c:spPr>
              <a:solidFill>
                <a:schemeClr val="accent1">
                  <a:lumMod val="60000"/>
                  <a:lumOff val="40000"/>
                </a:schemeClr>
              </a:solidFill>
              <a:ln>
                <a:solidFill>
                  <a:schemeClr val="accent1">
                    <a:lumMod val="60000"/>
                    <a:lumOff val="40000"/>
                  </a:schemeClr>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7-C4EB-449D-A867-6E560B764AA3}"/>
                </c:ext>
              </c:extLst>
            </c:dLbl>
            <c:dLbl>
              <c:idx val="2"/>
              <c:delete val="1"/>
              <c:extLst>
                <c:ext xmlns:c15="http://schemas.microsoft.com/office/drawing/2012/chart" uri="{CE6537A1-D6FC-4f65-9D91-7224C49458BB}"/>
                <c:ext xmlns:c16="http://schemas.microsoft.com/office/drawing/2014/chart" uri="{C3380CC4-5D6E-409C-BE32-E72D297353CC}">
                  <c16:uniqueId val="{00000008-C4EB-449D-A867-6E560B764AA3}"/>
                </c:ext>
              </c:extLst>
            </c:dLbl>
            <c:dLbl>
              <c:idx val="3"/>
              <c:delete val="1"/>
              <c:extLst>
                <c:ext xmlns:c15="http://schemas.microsoft.com/office/drawing/2012/chart" uri="{CE6537A1-D6FC-4f65-9D91-7224C49458BB}"/>
                <c:ext xmlns:c16="http://schemas.microsoft.com/office/drawing/2014/chart" uri="{C3380CC4-5D6E-409C-BE32-E72D297353CC}">
                  <c16:uniqueId val="{00000009-C4EB-449D-A867-6E560B764AA3}"/>
                </c:ext>
              </c:extLst>
            </c:dLbl>
            <c:dLbl>
              <c:idx val="4"/>
              <c:delete val="1"/>
              <c:extLst>
                <c:ext xmlns:c15="http://schemas.microsoft.com/office/drawing/2012/chart" uri="{CE6537A1-D6FC-4f65-9D91-7224C49458BB}"/>
                <c:ext xmlns:c16="http://schemas.microsoft.com/office/drawing/2014/chart" uri="{C3380CC4-5D6E-409C-BE32-E72D297353CC}">
                  <c16:uniqueId val="{0000000A-C4EB-449D-A867-6E560B764AA3}"/>
                </c:ext>
              </c:extLst>
            </c:dLbl>
            <c:dLbl>
              <c:idx val="5"/>
              <c:delete val="1"/>
              <c:extLst>
                <c:ext xmlns:c15="http://schemas.microsoft.com/office/drawing/2012/chart" uri="{CE6537A1-D6FC-4f65-9D91-7224C49458BB}"/>
                <c:ext xmlns:c16="http://schemas.microsoft.com/office/drawing/2014/chart" uri="{C3380CC4-5D6E-409C-BE32-E72D297353CC}">
                  <c16:uniqueId val="{0000000B-C4EB-449D-A867-6E560B764AA3}"/>
                </c:ext>
              </c:extLst>
            </c:dLbl>
            <c:dLbl>
              <c:idx val="6"/>
              <c:delete val="1"/>
              <c:extLst>
                <c:ext xmlns:c15="http://schemas.microsoft.com/office/drawing/2012/chart" uri="{CE6537A1-D6FC-4f65-9D91-7224C49458BB}"/>
                <c:ext xmlns:c16="http://schemas.microsoft.com/office/drawing/2014/chart" uri="{C3380CC4-5D6E-409C-BE32-E72D297353CC}">
                  <c16:uniqueId val="{0000000C-C4EB-449D-A867-6E560B764AA3}"/>
                </c:ext>
              </c:extLst>
            </c:dLbl>
            <c:dLbl>
              <c:idx val="7"/>
              <c:delete val="1"/>
              <c:extLst>
                <c:ext xmlns:c15="http://schemas.microsoft.com/office/drawing/2012/chart" uri="{CE6537A1-D6FC-4f65-9D91-7224C49458BB}"/>
                <c:ext xmlns:c16="http://schemas.microsoft.com/office/drawing/2014/chart" uri="{C3380CC4-5D6E-409C-BE32-E72D297353CC}">
                  <c16:uniqueId val="{0000000D-C4EB-449D-A867-6E560B764AA3}"/>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'Pregnancy-Associated'!$A$4:$A$12</c:f>
              <c:numCache>
                <c:formatCode>General</c:formatCode>
                <c:ptCount val="9"/>
                <c:pt idx="0">
                  <c:v>2008</c:v>
                </c:pt>
                <c:pt idx="1">
                  <c:v>2009</c:v>
                </c:pt>
                <c:pt idx="2">
                  <c:v>2010</c:v>
                </c:pt>
                <c:pt idx="3">
                  <c:v>2011</c:v>
                </c:pt>
                <c:pt idx="4">
                  <c:v>2012</c:v>
                </c:pt>
                <c:pt idx="5">
                  <c:v>2013</c:v>
                </c:pt>
                <c:pt idx="6">
                  <c:v>2014</c:v>
                </c:pt>
                <c:pt idx="7">
                  <c:v>2015</c:v>
                </c:pt>
                <c:pt idx="8">
                  <c:v>2016</c:v>
                </c:pt>
              </c:numCache>
            </c:numRef>
          </c:xVal>
          <c:yVal>
            <c:numRef>
              <c:f>'Pregnancy-Associated'!$L$4:$L$12</c:f>
              <c:numCache>
                <c:formatCode>0.0</c:formatCode>
                <c:ptCount val="9"/>
                <c:pt idx="0">
                  <c:v>1.1323040689346717</c:v>
                </c:pt>
                <c:pt idx="1">
                  <c:v>2.9227459783015339</c:v>
                </c:pt>
                <c:pt idx="2">
                  <c:v>1.8182038570164487</c:v>
                </c:pt>
                <c:pt idx="3">
                  <c:v>2.4808663185184265</c:v>
                </c:pt>
                <c:pt idx="4">
                  <c:v>5.0266411983512613</c:v>
                </c:pt>
                <c:pt idx="5">
                  <c:v>3.8236531181891182</c:v>
                </c:pt>
                <c:pt idx="6">
                  <c:v>5.6774454019000515</c:v>
                </c:pt>
                <c:pt idx="7">
                  <c:v>6.3250706826648786</c:v>
                </c:pt>
                <c:pt idx="8">
                  <c:v>6.4738746787339689</c:v>
                </c:pt>
              </c:numCache>
            </c:numRef>
          </c:yVal>
          <c:smooth val="0"/>
          <c:extLst>
            <c:ext xmlns:c16="http://schemas.microsoft.com/office/drawing/2014/chart" uri="{C3380CC4-5D6E-409C-BE32-E72D297353CC}">
              <c16:uniqueId val="{00000001-164E-475A-ABF1-B099BFFE4D6F}"/>
            </c:ext>
          </c:extLst>
        </c:ser>
        <c:dLbls>
          <c:showLegendKey val="0"/>
          <c:showVal val="0"/>
          <c:showCatName val="0"/>
          <c:showSerName val="0"/>
          <c:showPercent val="0"/>
          <c:showBubbleSize val="0"/>
        </c:dLbls>
        <c:axId val="87238528"/>
        <c:axId val="87265280"/>
      </c:scatterChart>
      <c:valAx>
        <c:axId val="87238528"/>
        <c:scaling>
          <c:orientation val="minMax"/>
          <c:min val="2007"/>
        </c:scaling>
        <c:delete val="0"/>
        <c:axPos val="b"/>
        <c:title>
          <c:tx>
            <c:rich>
              <a:bodyPr rot="0" vert="horz"/>
              <a:lstStyle/>
              <a:p>
                <a:pPr>
                  <a:defRPr/>
                </a:pPr>
                <a:r>
                  <a:rPr lang="en-US"/>
                  <a:t>Year</a:t>
                </a:r>
              </a:p>
            </c:rich>
          </c:tx>
          <c:overlay val="0"/>
          <c:spPr>
            <a:noFill/>
            <a:ln w="25400">
              <a:noFill/>
            </a:ln>
          </c:spPr>
        </c:title>
        <c:numFmt formatCode="General" sourceLinked="1"/>
        <c:majorTickMark val="cross"/>
        <c:minorTickMark val="in"/>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87265280"/>
        <c:crosses val="autoZero"/>
        <c:crossBetween val="midCat"/>
        <c:minorUnit val="1"/>
      </c:valAx>
      <c:valAx>
        <c:axId val="87265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Rate </a:t>
                </a:r>
                <a:r>
                  <a:rPr lang="en-US" dirty="0"/>
                  <a:t>per 100,000 live births</a:t>
                </a:r>
              </a:p>
            </c:rich>
          </c:tx>
          <c:layout>
            <c:manualLayout>
              <c:xMode val="edge"/>
              <c:yMode val="edge"/>
              <c:x val="1.3888955268862791E-2"/>
              <c:y val="5.6025575143440809E-2"/>
            </c:manualLayout>
          </c:layout>
          <c:overlay val="0"/>
          <c:spPr>
            <a:noFill/>
            <a:ln w="25400">
              <a:noFill/>
            </a:ln>
          </c:spPr>
        </c:title>
        <c:numFmt formatCode="0" sourceLinked="0"/>
        <c:majorTickMark val="cross"/>
        <c:minorTickMark val="in"/>
        <c:tickLblPos val="nextTo"/>
        <c:spPr>
          <a:noFill/>
          <a:ln w="9525" cap="flat" cmpd="sng" algn="ctr">
            <a:solidFill>
              <a:schemeClr val="tx1">
                <a:lumMod val="25000"/>
                <a:lumOff val="75000"/>
              </a:schemeClr>
            </a:solidFill>
            <a:round/>
          </a:ln>
          <a:effectLst/>
        </c:spPr>
        <c:txPr>
          <a:bodyPr rot="-60000000" vert="horz"/>
          <a:lstStyle/>
          <a:p>
            <a:pPr>
              <a:defRPr sz="1800"/>
            </a:pPr>
            <a:endParaRPr lang="en-US"/>
          </a:p>
        </c:txPr>
        <c:crossAx val="87238528"/>
        <c:crosses val="autoZero"/>
        <c:crossBetween val="midCat"/>
        <c:majorUnit val="2"/>
        <c:minorUnit val="1"/>
      </c:valAx>
      <c:spPr>
        <a:noFill/>
        <a:ln w="25400">
          <a:noFill/>
        </a:ln>
        <a:effectLst/>
      </c:spPr>
    </c:plotArea>
    <c:legend>
      <c:legendPos val="b"/>
      <c:layout>
        <c:manualLayout>
          <c:xMode val="edge"/>
          <c:yMode val="edge"/>
          <c:x val="6.9964180116576985E-2"/>
          <c:y val="0.88087958617702145"/>
          <c:w val="0.90827273154092414"/>
          <c:h val="8.1365012762090017E-2"/>
        </c:manualLayout>
      </c:layout>
      <c:overlay val="0"/>
      <c:txPr>
        <a:bodyPr/>
        <a:lstStyle/>
        <a:p>
          <a:pPr>
            <a:defRPr sz="1800"/>
          </a:pPr>
          <a:endParaRPr lang="en-US"/>
        </a:p>
      </c:txPr>
    </c:legend>
    <c:plotVisOnly val="1"/>
    <c:dispBlanksAs val="gap"/>
    <c:showDLblsOverMax val="0"/>
  </c:chart>
  <c:spPr>
    <a:noFill/>
    <a:ln w="9525" cap="flat" cmpd="sng" algn="ctr">
      <a:noFill/>
      <a:round/>
    </a:ln>
    <a:effectLst/>
  </c:spPr>
  <c:txPr>
    <a:bodyPr/>
    <a:lstStyle/>
    <a:p>
      <a:pPr>
        <a:defRPr sz="2000">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v>All Drug Poisoning</c:v>
          </c:tx>
          <c:spPr>
            <a:solidFill>
              <a:schemeClr val="tx2"/>
            </a:solidFill>
          </c:spPr>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'[2]By COD-DC'!$A$16:$A$18</c:f>
              <c:strCache>
                <c:ptCount val="3"/>
                <c:pt idx="0">
                  <c:v>2008-2010</c:v>
                </c:pt>
                <c:pt idx="1">
                  <c:v>2011-2013</c:v>
                </c:pt>
                <c:pt idx="2">
                  <c:v>2014-2016</c:v>
                </c:pt>
              </c:strCache>
            </c:strRef>
          </c:cat>
          <c:val>
            <c:numRef>
              <c:f>'Pregnancy-Associated'!$F$14:$F$16</c:f>
              <c:numCache>
                <c:formatCode>General</c:formatCode>
                <c:ptCount val="3"/>
                <c:pt idx="0">
                  <c:v>14</c:v>
                </c:pt>
                <c:pt idx="1">
                  <c:v>24</c:v>
                </c:pt>
                <c:pt idx="2">
                  <c:v>35</c:v>
                </c:pt>
              </c:numCache>
            </c:numRef>
          </c:val>
          <c:extLst>
            <c:ext xmlns:c16="http://schemas.microsoft.com/office/drawing/2014/chart" uri="{C3380CC4-5D6E-409C-BE32-E72D297353CC}">
              <c16:uniqueId val="{00000000-3270-4B5F-BD06-9AF111DC2CF9}"/>
            </c:ext>
          </c:extLst>
        </c:ser>
        <c:ser>
          <c:idx val="0"/>
          <c:order val="1"/>
          <c:tx>
            <c:v>Opioid-Related</c:v>
          </c:tx>
          <c:spPr>
            <a:solidFill>
              <a:schemeClr val="accent1">
                <a:lumMod val="60000"/>
                <a:lumOff val="40000"/>
              </a:schemeClr>
            </a:solidFill>
          </c:spPr>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'Pregnancy-Associated'!$J$14:$J$16</c:f>
              <c:numCache>
                <c:formatCode>General</c:formatCode>
                <c:ptCount val="3"/>
                <c:pt idx="0">
                  <c:v>10</c:v>
                </c:pt>
                <c:pt idx="1">
                  <c:v>18</c:v>
                </c:pt>
                <c:pt idx="2">
                  <c:v>29</c:v>
                </c:pt>
              </c:numCache>
            </c:numRef>
          </c:val>
          <c:extLst>
            <c:ext xmlns:c16="http://schemas.microsoft.com/office/drawing/2014/chart" uri="{C3380CC4-5D6E-409C-BE32-E72D297353CC}">
              <c16:uniqueId val="{00000001-3270-4B5F-BD06-9AF111DC2CF9}"/>
            </c:ext>
          </c:extLst>
        </c:ser>
        <c:dLbls>
          <c:showLegendKey val="0"/>
          <c:showVal val="0"/>
          <c:showCatName val="0"/>
          <c:showSerName val="0"/>
          <c:showPercent val="0"/>
          <c:showBubbleSize val="0"/>
        </c:dLbls>
        <c:gapWidth val="150"/>
        <c:axId val="90818048"/>
        <c:axId val="90819968"/>
      </c:barChart>
      <c:catAx>
        <c:axId val="90818048"/>
        <c:scaling>
          <c:orientation val="minMax"/>
        </c:scaling>
        <c:delete val="0"/>
        <c:axPos val="b"/>
        <c:title>
          <c:tx>
            <c:rich>
              <a:bodyPr rot="0" vert="horz"/>
              <a:lstStyle/>
              <a:p>
                <a:pPr>
                  <a:defRPr/>
                </a:pPr>
                <a:r>
                  <a:rPr lang="en-US"/>
                  <a:t>3-Year Period</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2000"/>
            </a:pPr>
            <a:endParaRPr lang="en-US"/>
          </a:p>
        </c:txPr>
        <c:crossAx val="90819968"/>
        <c:crosses val="autoZero"/>
        <c:auto val="1"/>
        <c:lblAlgn val="ctr"/>
        <c:lblOffset val="100"/>
        <c:tickMarkSkip val="1"/>
        <c:noMultiLvlLbl val="0"/>
      </c:catAx>
      <c:valAx>
        <c:axId val="90819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 of Deaths</a:t>
                </a:r>
              </a:p>
            </c:rich>
          </c:tx>
          <c:layout>
            <c:manualLayout>
              <c:xMode val="edge"/>
              <c:yMode val="edge"/>
              <c:x val="1.2954761980454773E-2"/>
              <c:y val="0.21089882700669149"/>
            </c:manualLayout>
          </c:layout>
          <c:overlay val="0"/>
          <c:spPr>
            <a:noFill/>
            <a:ln w="25400">
              <a:noFill/>
            </a:ln>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800"/>
            </a:pPr>
            <a:endParaRPr lang="en-US"/>
          </a:p>
        </c:txPr>
        <c:crossAx val="90818048"/>
        <c:crosses val="autoZero"/>
        <c:crossBetween val="between"/>
      </c:valAx>
      <c:spPr>
        <a:noFill/>
        <a:ln>
          <a:solidFill>
            <a:schemeClr val="bg1">
              <a:lumMod val="85000"/>
            </a:schemeClr>
          </a:solidFill>
        </a:ln>
        <a:effectLst/>
      </c:spPr>
    </c:plotArea>
    <c:legend>
      <c:legendPos val="b"/>
      <c:layout>
        <c:manualLayout>
          <c:xMode val="edge"/>
          <c:yMode val="edge"/>
          <c:x val="0.18275306211723535"/>
          <c:y val="0.90499836928667943"/>
          <c:w val="0.71767845532296826"/>
          <c:h val="7.1332991660066167E-2"/>
        </c:manualLayout>
      </c:layout>
      <c:overlay val="0"/>
      <c:txPr>
        <a:bodyPr/>
        <a:lstStyle/>
        <a:p>
          <a:pPr>
            <a:defRPr sz="1800"/>
          </a:pPr>
          <a:endParaRPr lang="en-US"/>
        </a:p>
      </c:txPr>
    </c:legend>
    <c:plotVisOnly val="1"/>
    <c:dispBlanksAs val="gap"/>
    <c:showDLblsOverMax val="0"/>
  </c:chart>
  <c:spPr>
    <a:noFill/>
    <a:ln w="9525" cap="flat" cmpd="sng" algn="ctr">
      <a:noFill/>
      <a:round/>
    </a:ln>
    <a:effectLst/>
  </c:spPr>
  <c:txPr>
    <a:bodyPr/>
    <a:lstStyle/>
    <a:p>
      <a:pPr>
        <a:defRPr sz="2000">
          <a:latin typeface="Calibri" panose="020F0502020204030204" pitchFamily="34" charset="0"/>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1-07-13T07:46:54.152"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pt>
    <dgm:pt modelId="{5EC63639-39E4-4582-B971-9071D71B8134}">
      <dgm:prSet phldrT="[Text]"/>
      <dgm:spPr/>
      <dgm:t>
        <a:bodyPr/>
        <a:lstStyle/>
        <a:p>
          <a:r>
            <a:rPr lang="en-US" dirty="0" smtClean="0"/>
            <a:t>Screening and Linkage to Care</a:t>
          </a:r>
          <a:endParaRPr lang="en-US" dirty="0"/>
        </a:p>
      </dgm:t>
    </dgm:pt>
    <dgm:pt modelId="{8722E00C-EFF8-4BB3-A174-9BF025048D2A}" type="parTrans" cxnId="{89F9CC31-963F-49EC-B7D6-2699165FF58A}">
      <dgm:prSet/>
      <dgm:spPr/>
      <dgm:t>
        <a:bodyPr/>
        <a:lstStyle/>
        <a:p>
          <a:endParaRPr lang="en-US"/>
        </a:p>
      </dgm:t>
    </dgm:pt>
    <dgm:pt modelId="{864C00FB-01DA-445C-9581-8C5F99D7B98D}" type="sibTrans" cxnId="{89F9CC31-963F-49EC-B7D6-2699165FF58A}">
      <dgm:prSet/>
      <dgm:spPr/>
      <dgm:t>
        <a:bodyPr/>
        <a:lstStyle/>
        <a:p>
          <a:endParaRPr lang="en-US"/>
        </a:p>
      </dgm:t>
    </dgm:pt>
    <dgm:pt modelId="{0F63673E-B97A-40F0-9A4B-B34055F900AC}">
      <dgm:prSet phldrT="[Text]"/>
      <dgm:spPr/>
      <dgm:t>
        <a:bodyPr/>
        <a:lstStyle/>
        <a:p>
          <a:r>
            <a:rPr lang="en-US" dirty="0" smtClean="0"/>
            <a:t>Optimizing Care for Moms/Babies</a:t>
          </a:r>
          <a:endParaRPr lang="en-US" dirty="0"/>
        </a:p>
      </dgm:t>
    </dgm:pt>
    <dgm:pt modelId="{43A511AC-2AB4-4AA7-8DAA-C0CA7877DFD5}" type="parTrans" cxnId="{9EE582F1-D667-404E-A851-7805CCAADC88}">
      <dgm:prSet/>
      <dgm:spPr/>
      <dgm:t>
        <a:bodyPr/>
        <a:lstStyle/>
        <a:p>
          <a:endParaRPr lang="en-US"/>
        </a:p>
      </dgm:t>
    </dgm:pt>
    <dgm:pt modelId="{36C94A59-1BBF-4250-A7E6-42DB8D04E71B}" type="sibTrans" cxnId="{9EE582F1-D667-404E-A851-7805CCAADC88}">
      <dgm:prSet/>
      <dgm:spPr/>
      <dgm:t>
        <a:bodyPr/>
        <a:lstStyle/>
        <a:p>
          <a:endParaRPr lang="en-US"/>
        </a:p>
      </dgm:t>
    </dgm:pt>
    <dgm:pt modelId="{DE90A7E4-18D9-4177-B3CA-F0148F7F07E0}">
      <dgm:prSet phldrT="[Text]"/>
      <dgm:spPr/>
      <dgm:t>
        <a:bodyPr/>
        <a:lstStyle/>
        <a:p>
          <a:r>
            <a:rPr lang="en-US" dirty="0" smtClean="0"/>
            <a:t>Prevention</a:t>
          </a:r>
          <a:endParaRPr lang="en-US" dirty="0"/>
        </a:p>
      </dgm:t>
    </dgm:pt>
    <dgm:pt modelId="{A96B81E9-CF31-4683-B816-BEDB27A7835E}" type="parTrans" cxnId="{14DFD466-F6C0-49FD-AD3A-DE32121AF0FE}">
      <dgm:prSet/>
      <dgm:spPr/>
      <dgm:t>
        <a:bodyPr/>
        <a:lstStyle/>
        <a:p>
          <a:endParaRPr lang="en-US"/>
        </a:p>
      </dgm:t>
    </dgm:pt>
    <dgm:pt modelId="{FCC1C729-9CE3-4BBC-A2C9-5229132538EE}" type="sibTrans" cxnId="{14DFD466-F6C0-49FD-AD3A-DE32121AF0FE}">
      <dgm:prSet/>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pt>
    <dgm:pt modelId="{74B22517-B5C4-4B70-801E-EDEB1650AC48}" type="pres">
      <dgm:prSet presAssocID="{5EC63639-39E4-4582-B971-9071D71B8134}" presName="parTxOnly" presStyleLbl="node1" presStyleIdx="0" presStyleCnt="3">
        <dgm:presLayoutVars>
          <dgm:chMax val="0"/>
          <dgm:chPref val="0"/>
          <dgm:bulletEnabled val="1"/>
        </dgm:presLayoutVars>
      </dgm:prSet>
      <dgm:spPr/>
      <dgm:t>
        <a:bodyPr/>
        <a:lstStyle/>
        <a:p>
          <a:endParaRPr lang="en-US"/>
        </a:p>
      </dgm:t>
    </dgm:pt>
    <dgm:pt modelId="{D6CD1AAF-F2A6-4C9A-BF5F-E8BF4C889B41}" type="pres">
      <dgm:prSet presAssocID="{864C00FB-01DA-445C-9581-8C5F99D7B98D}" presName="parTxOnlySpace" presStyleCnt="0"/>
      <dgm:spPr/>
    </dgm:pt>
    <dgm:pt modelId="{A79C321E-E673-4487-8AE2-8F67517FF725}" type="pres">
      <dgm:prSet presAssocID="{0F63673E-B97A-40F0-9A4B-B34055F900AC}" presName="parTxOnly" presStyleLbl="node1" presStyleIdx="1" presStyleCnt="3">
        <dgm:presLayoutVars>
          <dgm:chMax val="0"/>
          <dgm:chPref val="0"/>
          <dgm:bulletEnabled val="1"/>
        </dgm:presLayoutVars>
      </dgm:prSet>
      <dgm:spPr/>
      <dgm:t>
        <a:bodyPr/>
        <a:lstStyle/>
        <a:p>
          <a:endParaRPr lang="en-US"/>
        </a:p>
      </dgm:t>
    </dgm:pt>
    <dgm:pt modelId="{5EB1E992-DE65-4356-BF59-AA2D25D61161}" type="pres">
      <dgm:prSet presAssocID="{36C94A59-1BBF-4250-A7E6-42DB8D04E71B}" presName="parTxOnlySpace" presStyleCnt="0"/>
      <dgm:spPr/>
    </dgm:pt>
    <dgm:pt modelId="{C18E0E07-C7A3-4B8D-834E-6D1F060B6F83}" type="pres">
      <dgm:prSet presAssocID="{DE90A7E4-18D9-4177-B3CA-F0148F7F07E0}" presName="parTxOnly" presStyleLbl="node1" presStyleIdx="2" presStyleCnt="3">
        <dgm:presLayoutVars>
          <dgm:chMax val="0"/>
          <dgm:chPref val="0"/>
          <dgm:bulletEnabled val="1"/>
        </dgm:presLayoutVars>
      </dgm:prSet>
      <dgm:spPr/>
      <dgm:t>
        <a:bodyPr/>
        <a:lstStyle/>
        <a:p>
          <a:endParaRPr lang="en-US"/>
        </a:p>
      </dgm:t>
    </dgm:pt>
  </dgm:ptLst>
  <dgm:cxnLst>
    <dgm:cxn modelId="{14DFD466-F6C0-49FD-AD3A-DE32121AF0FE}" srcId="{5D1A261D-82F7-495D-B6A0-7D520002D787}" destId="{DE90A7E4-18D9-4177-B3CA-F0148F7F07E0}" srcOrd="2" destOrd="0" parTransId="{A96B81E9-CF31-4683-B816-BEDB27A7835E}" sibTransId="{FCC1C729-9CE3-4BBC-A2C9-5229132538EE}"/>
    <dgm:cxn modelId="{A61E62DE-AC3E-43B5-B862-308E040C0646}" type="presOf" srcId="{0F63673E-B97A-40F0-9A4B-B34055F900AC}" destId="{A79C321E-E673-4487-8AE2-8F67517FF725}" srcOrd="0" destOrd="0" presId="urn:microsoft.com/office/officeart/2005/8/layout/chevron1"/>
    <dgm:cxn modelId="{89EAADA6-C3D0-46FB-A125-A951B7643021}" type="presOf" srcId="{5EC63639-39E4-4582-B971-9071D71B8134}" destId="{74B22517-B5C4-4B70-801E-EDEB1650AC48}" srcOrd="0" destOrd="0" presId="urn:microsoft.com/office/officeart/2005/8/layout/chevron1"/>
    <dgm:cxn modelId="{9EE582F1-D667-404E-A851-7805CCAADC88}" srcId="{5D1A261D-82F7-495D-B6A0-7D520002D787}" destId="{0F63673E-B97A-40F0-9A4B-B34055F900AC}" srcOrd="1" destOrd="0" parTransId="{43A511AC-2AB4-4AA7-8DAA-C0CA7877DFD5}" sibTransId="{36C94A59-1BBF-4250-A7E6-42DB8D04E71B}"/>
    <dgm:cxn modelId="{4589E4AE-1098-4886-BAC8-FCCC17629BCB}" type="presOf" srcId="{5D1A261D-82F7-495D-B6A0-7D520002D787}" destId="{FE7F8A83-A58C-4E92-BD00-D4726D568A1B}" srcOrd="0" destOrd="0" presId="urn:microsoft.com/office/officeart/2005/8/layout/chevron1"/>
    <dgm:cxn modelId="{89F9CC31-963F-49EC-B7D6-2699165FF58A}" srcId="{5D1A261D-82F7-495D-B6A0-7D520002D787}" destId="{5EC63639-39E4-4582-B971-9071D71B8134}" srcOrd="0" destOrd="0" parTransId="{8722E00C-EFF8-4BB3-A174-9BF025048D2A}" sibTransId="{864C00FB-01DA-445C-9581-8C5F99D7B98D}"/>
    <dgm:cxn modelId="{D0C5EC42-21EA-46F3-BFF7-2A920C57EEEC}" type="presOf" srcId="{DE90A7E4-18D9-4177-B3CA-F0148F7F07E0}" destId="{C18E0E07-C7A3-4B8D-834E-6D1F060B6F83}" srcOrd="0" destOrd="0" presId="urn:microsoft.com/office/officeart/2005/8/layout/chevron1"/>
    <dgm:cxn modelId="{DCAD7812-63DC-4D50-8199-98DB71B76B0D}" type="presParOf" srcId="{FE7F8A83-A58C-4E92-BD00-D4726D568A1B}" destId="{74B22517-B5C4-4B70-801E-EDEB1650AC48}" srcOrd="0" destOrd="0" presId="urn:microsoft.com/office/officeart/2005/8/layout/chevron1"/>
    <dgm:cxn modelId="{3D532B35-9214-48E2-9B60-040DB493422A}" type="presParOf" srcId="{FE7F8A83-A58C-4E92-BD00-D4726D568A1B}" destId="{D6CD1AAF-F2A6-4C9A-BF5F-E8BF4C889B41}" srcOrd="1" destOrd="0" presId="urn:microsoft.com/office/officeart/2005/8/layout/chevron1"/>
    <dgm:cxn modelId="{1BF58FD7-B068-4C11-8383-D80015C6F4CE}" type="presParOf" srcId="{FE7F8A83-A58C-4E92-BD00-D4726D568A1B}" destId="{A79C321E-E673-4487-8AE2-8F67517FF725}" srcOrd="2" destOrd="0" presId="urn:microsoft.com/office/officeart/2005/8/layout/chevron1"/>
    <dgm:cxn modelId="{BED75551-F50C-4B06-BC60-C5E13B5580FE}" type="presParOf" srcId="{FE7F8A83-A58C-4E92-BD00-D4726D568A1B}" destId="{5EB1E992-DE65-4356-BF59-AA2D25D61161}" srcOrd="3" destOrd="0" presId="urn:microsoft.com/office/officeart/2005/8/layout/chevron1"/>
    <dgm:cxn modelId="{6706B2E9-3892-4272-9AB3-73AD9BD54930}" type="presParOf" srcId="{FE7F8A83-A58C-4E92-BD00-D4726D568A1B}" destId="{C18E0E07-C7A3-4B8D-834E-6D1F060B6F83}"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2517-B5C4-4B70-801E-EDEB1650AC48}">
      <dsp:nvSpPr>
        <dsp:cNvPr id="0" name=""/>
        <dsp:cNvSpPr/>
      </dsp:nvSpPr>
      <dsp:spPr>
        <a:xfrm>
          <a:off x="1540" y="43762"/>
          <a:ext cx="1876685" cy="750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Screening and Linkage to Care</a:t>
          </a:r>
          <a:endParaRPr lang="en-US" sz="1400" kern="1200" dirty="0"/>
        </a:p>
      </dsp:txBody>
      <dsp:txXfrm>
        <a:off x="376877" y="43762"/>
        <a:ext cx="1126011" cy="750674"/>
      </dsp:txXfrm>
    </dsp:sp>
    <dsp:sp modelId="{A79C321E-E673-4487-8AE2-8F67517FF725}">
      <dsp:nvSpPr>
        <dsp:cNvPr id="0" name=""/>
        <dsp:cNvSpPr/>
      </dsp:nvSpPr>
      <dsp:spPr>
        <a:xfrm>
          <a:off x="1690557" y="43762"/>
          <a:ext cx="1876685" cy="750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Optimizing Care for Moms/Babies</a:t>
          </a:r>
          <a:endParaRPr lang="en-US" sz="1400" kern="1200" dirty="0"/>
        </a:p>
      </dsp:txBody>
      <dsp:txXfrm>
        <a:off x="2065894" y="43762"/>
        <a:ext cx="1126011" cy="750674"/>
      </dsp:txXfrm>
    </dsp:sp>
    <dsp:sp modelId="{C18E0E07-C7A3-4B8D-834E-6D1F060B6F83}">
      <dsp:nvSpPr>
        <dsp:cNvPr id="0" name=""/>
        <dsp:cNvSpPr/>
      </dsp:nvSpPr>
      <dsp:spPr>
        <a:xfrm>
          <a:off x="3379574" y="43762"/>
          <a:ext cx="1876685" cy="750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Prevention</a:t>
          </a:r>
          <a:endParaRPr lang="en-US" sz="1400" kern="1200" dirty="0"/>
        </a:p>
      </dsp:txBody>
      <dsp:txXfrm>
        <a:off x="3754911" y="43762"/>
        <a:ext cx="1126011" cy="7506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B4745F4-A4B0-431C-B36A-CBE1FD349D63}" type="datetimeFigureOut">
              <a:rPr lang="en-US" smtClean="0"/>
              <a:t>7/16/2021</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92C7F5D-0C75-473B-AC36-42D48E816076}" type="slidenum">
              <a:rPr lang="en-US" smtClean="0"/>
              <a:t>‹#›</a:t>
            </a:fld>
            <a:endParaRPr lang="en-US"/>
          </a:p>
        </p:txBody>
      </p:sp>
    </p:spTree>
    <p:extLst>
      <p:ext uri="{BB962C8B-B14F-4D97-AF65-F5344CB8AC3E}">
        <p14:creationId xmlns:p14="http://schemas.microsoft.com/office/powerpoint/2010/main" val="22783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C7F5D-0C75-473B-AC36-42D48E816076}" type="slidenum">
              <a:rPr lang="en-US" smtClean="0"/>
              <a:t>1</a:t>
            </a:fld>
            <a:endParaRPr lang="en-US"/>
          </a:p>
        </p:txBody>
      </p:sp>
    </p:spTree>
    <p:extLst>
      <p:ext uri="{BB962C8B-B14F-4D97-AF65-F5344CB8AC3E}">
        <p14:creationId xmlns:p14="http://schemas.microsoft.com/office/powerpoint/2010/main" val="211932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08025"/>
            <a:ext cx="4724400" cy="3544888"/>
          </a:xfrm>
        </p:spPr>
      </p:sp>
      <p:sp>
        <p:nvSpPr>
          <p:cNvPr id="3" name="Notes Placeholder 2"/>
          <p:cNvSpPr>
            <a:spLocks noGrp="1"/>
          </p:cNvSpPr>
          <p:nvPr>
            <p:ph type="body" idx="1"/>
          </p:nvPr>
        </p:nvSpPr>
        <p:spPr/>
        <p:txBody>
          <a:bodyPr/>
          <a:lstStyle/>
          <a:p>
            <a:pPr lvl="0"/>
            <a:r>
              <a:rPr lang="en-US" dirty="0" smtClean="0"/>
              <a:t>There were 10 pregnancy-associated deaths related to opioid poisoning in 2016. </a:t>
            </a:r>
            <a:r>
              <a:rPr lang="en-US" sz="1200" dirty="0" smtClean="0"/>
              <a:t>Pregnancy-associated deaths related to any drug overdose</a:t>
            </a:r>
            <a:r>
              <a:rPr lang="en-US" sz="1200" baseline="0" dirty="0" smtClean="0"/>
              <a:t> </a:t>
            </a:r>
            <a:r>
              <a:rPr lang="en-US" sz="1200" b="1" dirty="0" smtClean="0"/>
              <a:t>nearly tripled.</a:t>
            </a:r>
            <a:r>
              <a:rPr lang="en-US" sz="1200" b="0" baseline="0" dirty="0" smtClean="0"/>
              <a:t>  </a:t>
            </a:r>
            <a:r>
              <a:rPr lang="en-US" sz="1200" u="sng" dirty="0" smtClean="0"/>
              <a:t>Pregnancy-associated deaths specifically related to opioid overdose</a:t>
            </a:r>
            <a:r>
              <a:rPr lang="en-US" sz="1200" u="sng" baseline="0" dirty="0" smtClean="0"/>
              <a:t> </a:t>
            </a:r>
            <a:r>
              <a:rPr lang="en-US" sz="1200" b="1" u="sng" dirty="0" smtClean="0"/>
              <a:t>increased almost 6-fold across the last 10 years.</a:t>
            </a:r>
            <a:endParaRPr lang="en-US" sz="1200" u="sng" dirty="0" smtClean="0"/>
          </a:p>
          <a:p>
            <a:pPr defTabSz="907451"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08CD09-3ED9-45C0-A799-F9BDE69CF4D4}"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1333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08025"/>
            <a:ext cx="4724400" cy="3544888"/>
          </a:xfrm>
        </p:spPr>
      </p:sp>
      <p:sp>
        <p:nvSpPr>
          <p:cNvPr id="3" name="Notes Placeholder 2"/>
          <p:cNvSpPr>
            <a:spLocks noGrp="1"/>
          </p:cNvSpPr>
          <p:nvPr>
            <p:ph type="body" idx="1"/>
          </p:nvPr>
        </p:nvSpPr>
        <p:spPr/>
        <p:txBody>
          <a:bodyPr/>
          <a:lstStyle/>
          <a:p>
            <a:r>
              <a:rPr lang="en-US" sz="1200" u="sng" dirty="0" smtClean="0"/>
              <a:t>Opioids were involved in 83% of pregnancy-associated drug overdose deaths during 2014-2016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08CD09-3ED9-45C0-A799-F9BDE69CF4D4}"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1078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08025"/>
            <a:ext cx="4724400" cy="3544888"/>
          </a:xfrm>
        </p:spPr>
      </p:sp>
      <p:sp>
        <p:nvSpPr>
          <p:cNvPr id="3" name="Notes Placeholder 2"/>
          <p:cNvSpPr>
            <a:spLocks noGrp="1"/>
          </p:cNvSpPr>
          <p:nvPr>
            <p:ph type="body" idx="1"/>
          </p:nvPr>
        </p:nvSpPr>
        <p:spPr/>
        <p:txBody>
          <a:bodyPr>
            <a:normAutofit/>
          </a:bodyPr>
          <a:lstStyle/>
          <a:p>
            <a:r>
              <a:rPr lang="en-US" sz="1200" b="1" kern="1200" dirty="0" smtClean="0">
                <a:solidFill>
                  <a:srgbClr val="004990"/>
                </a:solidFill>
                <a:latin typeface="+mn-lt"/>
                <a:ea typeface="MS PGothic" pitchFamily="34" charset="-128"/>
                <a:cs typeface="MS PGothic" charset="0"/>
              </a:rPr>
              <a:t>53% increase in rate of NAS from 2011 – 2016</a:t>
            </a:r>
          </a:p>
          <a:p>
            <a:r>
              <a:rPr lang="en-US" sz="1200" b="1" kern="1200" dirty="0" smtClean="0">
                <a:solidFill>
                  <a:srgbClr val="004990"/>
                </a:solidFill>
                <a:latin typeface="+mn-lt"/>
                <a:ea typeface="MS PGothic" pitchFamily="34" charset="-128"/>
                <a:cs typeface="MS PGothic" charset="0"/>
              </a:rPr>
              <a:t>NAS rate increased 2.1% per quarter from 2011-2016</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2953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map displays resources</a:t>
            </a:r>
            <a:r>
              <a:rPr lang="en-US" baseline="0" dirty="0" smtClean="0"/>
              <a:t> in IL by county. The county’s in green are those that have at least 1 treatment resource available for our underserved/Medicaid population. We have the fewest resources available for our women in greatest need.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1587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08025"/>
            <a:ext cx="47244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4192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C7F5D-0C75-473B-AC36-42D48E816076}" type="slidenum">
              <a:rPr lang="en-US" smtClean="0"/>
              <a:t>15</a:t>
            </a:fld>
            <a:endParaRPr lang="en-US"/>
          </a:p>
        </p:txBody>
      </p:sp>
    </p:spTree>
    <p:extLst>
      <p:ext uri="{BB962C8B-B14F-4D97-AF65-F5344CB8AC3E}">
        <p14:creationId xmlns:p14="http://schemas.microsoft.com/office/powerpoint/2010/main" val="64993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46475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017588" y="701675"/>
            <a:ext cx="4675187" cy="3508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25004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Screening all</a:t>
            </a:r>
            <a:r>
              <a:rPr lang="en-US" baseline="0" dirty="0" smtClean="0"/>
              <a:t> pregnant woman on all units caring for pregnant women as a part of comprehensive obstetric care.  </a:t>
            </a:r>
          </a:p>
          <a:p>
            <a:pPr marL="171450" indent="-171450">
              <a:buFont typeface="Arial" panose="020B0604020202020204" pitchFamily="34" charset="0"/>
              <a:buChar char="•"/>
            </a:pPr>
            <a:r>
              <a:rPr lang="en-US" baseline="0" dirty="0" smtClean="0"/>
              <a:t>Early universal screening with a validated tool chosen from the ILPQC toolkit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563414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tools that</a:t>
            </a:r>
            <a:r>
              <a:rPr lang="en-US" baseline="0" dirty="0" smtClean="0"/>
              <a:t> are provided in the ILPQC toolkit…need to add info from Daisy’s talks about screening and the tool they used.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3865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C7F5D-0C75-473B-AC36-42D48E816076}" type="slidenum">
              <a:rPr lang="en-US" smtClean="0"/>
              <a:t>2</a:t>
            </a:fld>
            <a:endParaRPr lang="en-US"/>
          </a:p>
        </p:txBody>
      </p:sp>
    </p:spTree>
    <p:extLst>
      <p:ext uri="{BB962C8B-B14F-4D97-AF65-F5344CB8AC3E}">
        <p14:creationId xmlns:p14="http://schemas.microsoft.com/office/powerpoint/2010/main" val="293311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we going to do with patient’s who screen positive.  Patient’s should be receiving a brief intervention and referral to treatment.  Hospitals can be reimbursed for this.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50509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C7F5D-0C75-473B-AC36-42D48E816076}" type="slidenum">
              <a:rPr lang="en-US" smtClean="0"/>
              <a:t>22</a:t>
            </a:fld>
            <a:endParaRPr lang="en-US"/>
          </a:p>
        </p:txBody>
      </p:sp>
    </p:spTree>
    <p:extLst>
      <p:ext uri="{BB962C8B-B14F-4D97-AF65-F5344CB8AC3E}">
        <p14:creationId xmlns:p14="http://schemas.microsoft.com/office/powerpoint/2010/main" val="512067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C7F5D-0C75-473B-AC36-42D48E816076}" type="slidenum">
              <a:rPr lang="en-US" smtClean="0"/>
              <a:t>23</a:t>
            </a:fld>
            <a:endParaRPr lang="en-US"/>
          </a:p>
        </p:txBody>
      </p:sp>
    </p:spTree>
    <p:extLst>
      <p:ext uri="{BB962C8B-B14F-4D97-AF65-F5344CB8AC3E}">
        <p14:creationId xmlns:p14="http://schemas.microsoft.com/office/powerpoint/2010/main" val="2105122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C7F5D-0C75-473B-AC36-42D48E816076}" type="slidenum">
              <a:rPr lang="en-US" smtClean="0"/>
              <a:t>24</a:t>
            </a:fld>
            <a:endParaRPr lang="en-US"/>
          </a:p>
        </p:txBody>
      </p:sp>
    </p:spTree>
    <p:extLst>
      <p:ext uri="{BB962C8B-B14F-4D97-AF65-F5344CB8AC3E}">
        <p14:creationId xmlns:p14="http://schemas.microsoft.com/office/powerpoint/2010/main" val="166156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C7F5D-0C75-473B-AC36-42D48E816076}" type="slidenum">
              <a:rPr lang="en-US" smtClean="0"/>
              <a:t>25</a:t>
            </a:fld>
            <a:endParaRPr lang="en-US"/>
          </a:p>
        </p:txBody>
      </p:sp>
    </p:spTree>
    <p:extLst>
      <p:ext uri="{BB962C8B-B14F-4D97-AF65-F5344CB8AC3E}">
        <p14:creationId xmlns:p14="http://schemas.microsoft.com/office/powerpoint/2010/main" val="3735590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C7F5D-0C75-473B-AC36-42D48E816076}" type="slidenum">
              <a:rPr lang="en-US" smtClean="0"/>
              <a:t>26</a:t>
            </a:fld>
            <a:endParaRPr lang="en-US"/>
          </a:p>
        </p:txBody>
      </p:sp>
    </p:spTree>
    <p:extLst>
      <p:ext uri="{BB962C8B-B14F-4D97-AF65-F5344CB8AC3E}">
        <p14:creationId xmlns:p14="http://schemas.microsoft.com/office/powerpoint/2010/main" val="181531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any number of epidemiologic</a:t>
            </a:r>
            <a:r>
              <a:rPr lang="en-US" baseline="0" dirty="0" smtClean="0"/>
              <a:t> slides that demonstrate the magnitude of the opioid epidemic in the US. This data from the Huffington post demonstrates, alarmingly, that death from drug overdose has exceeded peak deaths from firearm homicides (1993), HIV (1995), and is on pace to exceed peak car crashes deaths (1972).</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1487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as prescribing</a:t>
            </a:r>
            <a:r>
              <a:rPr lang="en-US" baseline="0" dirty="0" smtClean="0"/>
              <a:t> providers have unfortunately contributed to the magnitude of this problem…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9845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relevant to</a:t>
            </a:r>
            <a:r>
              <a:rPr lang="en-US" baseline="0" dirty="0" smtClean="0"/>
              <a:t> all of us here in this room is the impact of opioid use in pregnancy. This chart to the left demonstrates maternal mortality in IL between 2002 and 2011. The blue bars represent obstetric causes and the red non-obstetric causes. Here, we see, that substance abuse overdose exceeds all obstetric-related causes of death below. We see to the right here the rise in maternal mortality related to overdose in Maryland. The risk to our mothers reflects the risk we see nationally.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4648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08025"/>
            <a:ext cx="4724400" cy="3544888"/>
          </a:xfrm>
        </p:spPr>
      </p:sp>
      <p:sp>
        <p:nvSpPr>
          <p:cNvPr id="3" name="Notes Placeholder 2"/>
          <p:cNvSpPr>
            <a:spLocks noGrp="1"/>
          </p:cNvSpPr>
          <p:nvPr>
            <p:ph type="body" idx="1"/>
          </p:nvPr>
        </p:nvSpPr>
        <p:spPr/>
        <p:txBody>
          <a:bodyPr>
            <a:normAutofit fontScale="92500" lnSpcReduction="10000"/>
          </a:bodyPr>
          <a:lstStyle/>
          <a:p>
            <a:r>
              <a:rPr lang="en-US" dirty="0" smtClean="0"/>
              <a:t>Also: </a:t>
            </a:r>
          </a:p>
          <a:p>
            <a:pPr>
              <a:buFont typeface="Arial" panose="020B0604020202020204" pitchFamily="34" charset="0"/>
              <a:buChar char="•"/>
            </a:pPr>
            <a:r>
              <a:rPr lang="en-US" sz="2400" dirty="0"/>
              <a:t>Women have higher rates of hospitalizations for opioid overdoses</a:t>
            </a:r>
            <a:r>
              <a:rPr lang="en-US" sz="2400" baseline="30000" dirty="0"/>
              <a:t>7</a:t>
            </a:r>
            <a:endParaRPr lang="en-US" sz="2400" dirty="0"/>
          </a:p>
          <a:p>
            <a:pPr>
              <a:buFont typeface="Arial" panose="020B0604020202020204" pitchFamily="34" charset="0"/>
              <a:buChar char="•"/>
            </a:pPr>
            <a:r>
              <a:rPr lang="en-US" sz="2400" dirty="0"/>
              <a:t>Women are more likely than men to:</a:t>
            </a:r>
          </a:p>
          <a:p>
            <a:pPr lvl="1">
              <a:buFont typeface="Arial" panose="020B0604020202020204" pitchFamily="34" charset="0"/>
              <a:buChar char="•"/>
            </a:pPr>
            <a:r>
              <a:rPr lang="en-US" sz="2400" dirty="0"/>
              <a:t>be prescribed opioids</a:t>
            </a:r>
            <a:r>
              <a:rPr lang="en-US" sz="2400" baseline="30000" dirty="0"/>
              <a:t>8</a:t>
            </a:r>
            <a:endParaRPr lang="en-US" sz="2400" dirty="0"/>
          </a:p>
          <a:p>
            <a:pPr lvl="1">
              <a:buFont typeface="Arial" panose="020B0604020202020204" pitchFamily="34" charset="0"/>
              <a:buChar char="•"/>
            </a:pPr>
            <a:r>
              <a:rPr lang="en-US" sz="2400" dirty="0"/>
              <a:t>use opioids chronically</a:t>
            </a:r>
            <a:r>
              <a:rPr lang="en-US" sz="2400" baseline="30000" dirty="0"/>
              <a:t>8</a:t>
            </a:r>
            <a:endParaRPr lang="en-US" sz="2400" dirty="0"/>
          </a:p>
          <a:p>
            <a:pPr lvl="1">
              <a:buFont typeface="Arial" panose="020B0604020202020204" pitchFamily="34" charset="0"/>
              <a:buChar char="•"/>
            </a:pPr>
            <a:r>
              <a:rPr lang="en-US" sz="2400" dirty="0"/>
              <a:t>receive prescriptions for higher doses</a:t>
            </a:r>
            <a:r>
              <a:rPr lang="en-US" sz="2400" baseline="30000" dirty="0"/>
              <a:t>8</a:t>
            </a:r>
            <a:endParaRPr lang="en-US" sz="2400" dirty="0"/>
          </a:p>
          <a:p>
            <a:pPr lvl="1">
              <a:buFont typeface="Arial" panose="020B0604020202020204" pitchFamily="34" charset="0"/>
              <a:buChar char="•"/>
            </a:pPr>
            <a:r>
              <a:rPr lang="en-US" sz="2400" dirty="0"/>
              <a:t>engage in “doctor-shopping”</a:t>
            </a:r>
            <a:r>
              <a:rPr lang="en-US" sz="2400" baseline="30000" dirty="0"/>
              <a:t> 9</a:t>
            </a:r>
            <a:endParaRPr lang="en-US" sz="2400" dirty="0"/>
          </a:p>
          <a:p>
            <a:pPr lvl="1">
              <a:buFont typeface="Arial" panose="020B0604020202020204" pitchFamily="34" charset="0"/>
              <a:buChar char="•"/>
            </a:pPr>
            <a:r>
              <a:rPr lang="en-US" sz="2400" dirty="0"/>
              <a:t>be prescribed opiates in combination with sedatives</a:t>
            </a:r>
            <a:r>
              <a:rPr lang="en-US" sz="2400" baseline="30000" dirty="0"/>
              <a:t>10</a:t>
            </a:r>
            <a:endParaRPr lang="en-US" sz="2400" dirty="0"/>
          </a:p>
          <a:p>
            <a:pPr lvl="1">
              <a:buFont typeface="Arial" panose="020B0604020202020204" pitchFamily="34" charset="0"/>
              <a:buChar char="•"/>
            </a:pPr>
            <a:r>
              <a:rPr lang="en-US" sz="2400" dirty="0"/>
              <a:t>face barriers in access to substance abuse treatment</a:t>
            </a:r>
            <a:r>
              <a:rPr lang="en-US" sz="2400" baseline="30000" dirty="0"/>
              <a:t>11</a:t>
            </a:r>
            <a:endParaRPr lang="en-US" sz="24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0034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08025"/>
            <a:ext cx="4724400" cy="3544888"/>
          </a:xfrm>
        </p:spPr>
      </p:sp>
      <p:sp>
        <p:nvSpPr>
          <p:cNvPr id="3" name="Notes Placeholder 2"/>
          <p:cNvSpPr>
            <a:spLocks noGrp="1"/>
          </p:cNvSpPr>
          <p:nvPr>
            <p:ph type="body" idx="1"/>
          </p:nvPr>
        </p:nvSpPr>
        <p:spPr/>
        <p:txBody>
          <a:bodyPr>
            <a:normAutofit/>
          </a:bodyPr>
          <a:lstStyle/>
          <a:p>
            <a:pPr defTabSz="907451" eaLnBrk="1" fontAlgn="auto" hangingPunct="1">
              <a:spcBef>
                <a:spcPts val="0"/>
              </a:spcBef>
              <a:spcAft>
                <a:spcPts val="0"/>
              </a:spcAft>
              <a:defRPr/>
            </a:pPr>
            <a:r>
              <a:rPr lang="en-US" dirty="0" smtClean="0">
                <a:ea typeface="+mn-ea"/>
                <a:cs typeface="+mn-cs"/>
              </a:rPr>
              <a:t>There </a:t>
            </a:r>
            <a:r>
              <a:rPr lang="en-US" dirty="0">
                <a:ea typeface="+mn-ea"/>
                <a:cs typeface="+mn-cs"/>
              </a:rPr>
              <a:t>were 207 drug poisoning </a:t>
            </a:r>
            <a:r>
              <a:rPr lang="en-US" dirty="0" smtClean="0">
                <a:ea typeface="+mn-ea"/>
                <a:cs typeface="+mn-cs"/>
              </a:rPr>
              <a:t>deaths among women of reproductive age </a:t>
            </a:r>
            <a:r>
              <a:rPr lang="en-US" dirty="0">
                <a:ea typeface="+mn-ea"/>
                <a:cs typeface="+mn-cs"/>
              </a:rPr>
              <a:t>in 2008 and 400 in </a:t>
            </a:r>
            <a:r>
              <a:rPr lang="en-US" dirty="0" smtClean="0">
                <a:ea typeface="+mn-ea"/>
                <a:cs typeface="+mn-cs"/>
              </a:rPr>
              <a:t>2017, a 101%</a:t>
            </a:r>
            <a:r>
              <a:rPr lang="en-US" baseline="0" dirty="0" smtClean="0">
                <a:ea typeface="+mn-ea"/>
                <a:cs typeface="+mn-cs"/>
              </a:rPr>
              <a:t> increase</a:t>
            </a:r>
            <a:r>
              <a:rPr lang="en-US" dirty="0" smtClean="0">
                <a:ea typeface="+mn-ea"/>
                <a:cs typeface="+mn-cs"/>
              </a:rPr>
              <a:t>.</a:t>
            </a:r>
            <a:endParaRPr lang="en-US" dirty="0">
              <a:ea typeface="+mn-ea"/>
              <a:cs typeface="+mn-cs"/>
            </a:endParaRPr>
          </a:p>
          <a:p>
            <a:pPr defTabSz="907451" eaLnBrk="1" fontAlgn="auto" hangingPunct="1">
              <a:spcBef>
                <a:spcPts val="0"/>
              </a:spcBef>
              <a:spcAft>
                <a:spcPts val="0"/>
              </a:spcAft>
              <a:defRPr/>
            </a:pPr>
            <a:endParaRPr lang="en-US" dirty="0">
              <a:ea typeface="+mn-ea"/>
              <a:cs typeface="+mn-cs"/>
            </a:endParaRPr>
          </a:p>
          <a:p>
            <a:pPr defTabSz="907451" eaLnBrk="1" fontAlgn="auto" hangingPunct="1">
              <a:spcBef>
                <a:spcPts val="0"/>
              </a:spcBef>
              <a:spcAft>
                <a:spcPts val="0"/>
              </a:spcAft>
              <a:defRPr/>
            </a:pPr>
            <a:r>
              <a:rPr lang="en-US" dirty="0">
                <a:ea typeface="+mn-ea"/>
                <a:cs typeface="+mn-cs"/>
              </a:rPr>
              <a:t>There were 122 opioid-related poisoning deaths </a:t>
            </a:r>
            <a:r>
              <a:rPr lang="en-US" dirty="0" smtClean="0">
                <a:ea typeface="+mn-ea"/>
                <a:cs typeface="+mn-cs"/>
              </a:rPr>
              <a:t>among women of reproductive age in </a:t>
            </a:r>
            <a:r>
              <a:rPr lang="en-US" dirty="0">
                <a:ea typeface="+mn-ea"/>
                <a:cs typeface="+mn-cs"/>
              </a:rPr>
              <a:t>2008 and 323 in </a:t>
            </a:r>
            <a:r>
              <a:rPr lang="en-US" dirty="0" smtClean="0">
                <a:ea typeface="+mn-ea"/>
                <a:cs typeface="+mn-cs"/>
              </a:rPr>
              <a:t>2017, a 175% increase.</a:t>
            </a:r>
            <a:endParaRPr lang="en-US" dirty="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08CD09-3ED9-45C0-A799-F9BDE69CF4D4}"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25440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08025"/>
            <a:ext cx="4724400" cy="3544888"/>
          </a:xfrm>
        </p:spPr>
      </p:sp>
      <p:sp>
        <p:nvSpPr>
          <p:cNvPr id="3" name="Notes Placeholder 2"/>
          <p:cNvSpPr>
            <a:spLocks noGrp="1"/>
          </p:cNvSpPr>
          <p:nvPr>
            <p:ph type="body" idx="1"/>
          </p:nvPr>
        </p:nvSpPr>
        <p:spPr/>
        <p:txBody>
          <a:bodyPr/>
          <a:lstStyle/>
          <a:p>
            <a:pPr defTabSz="907451" eaLnBrk="1" fontAlgn="auto" hangingPunct="1">
              <a:spcBef>
                <a:spcPts val="0"/>
              </a:spcBef>
              <a:spcAft>
                <a:spcPts val="0"/>
              </a:spcAft>
              <a:defRPr/>
            </a:pPr>
            <a:r>
              <a:rPr lang="en-US" dirty="0" smtClean="0"/>
              <a:t>Heroin was involved in approximately 50% of opioid-related poisoning deaths in 2017</a:t>
            </a:r>
          </a:p>
          <a:p>
            <a:pPr defTabSz="907451" eaLnBrk="1" fontAlgn="auto" hangingPunct="1">
              <a:spcBef>
                <a:spcPts val="0"/>
              </a:spcBef>
              <a:spcAft>
                <a:spcPts val="0"/>
              </a:spcAft>
              <a:defRPr/>
            </a:pPr>
            <a:endParaRPr lang="en-US" dirty="0" smtClean="0"/>
          </a:p>
          <a:p>
            <a:pPr defTabSz="907451" eaLnBrk="1" fontAlgn="auto" hangingPunct="1">
              <a:spcBef>
                <a:spcPts val="0"/>
              </a:spcBef>
              <a:spcAft>
                <a:spcPts val="0"/>
              </a:spcAft>
              <a:defRPr/>
            </a:pPr>
            <a:r>
              <a:rPr lang="en-US" dirty="0" smtClean="0"/>
              <a:t>Synthetic opioids were involved in approximately 55% of opioid-related poisoning deaths in 2017.</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08CD09-3ED9-45C0-A799-F9BDE69CF4D4}"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0383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08025"/>
            <a:ext cx="4724400" cy="3544888"/>
          </a:xfrm>
        </p:spPr>
      </p:sp>
      <p:sp>
        <p:nvSpPr>
          <p:cNvPr id="3" name="Notes Placeholder 2"/>
          <p:cNvSpPr>
            <a:spLocks noGrp="1"/>
          </p:cNvSpPr>
          <p:nvPr>
            <p:ph type="body" idx="1"/>
          </p:nvPr>
        </p:nvSpPr>
        <p:spPr/>
        <p:txBody>
          <a:bodyPr/>
          <a:lstStyle/>
          <a:p>
            <a:r>
              <a:rPr lang="en-US" dirty="0" smtClean="0"/>
              <a:t>Rates </a:t>
            </a:r>
            <a:r>
              <a:rPr lang="en-US" baseline="0" dirty="0" smtClean="0"/>
              <a:t>of overdose are highest among non-Hispanic white women, however, all race/ethnicity groups have experienced significant increases in overdose rates for women.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08CD09-3ED9-45C0-A799-F9BDE69CF4D4}"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62266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
        <p:nvSpPr>
          <p:cNvPr id="7"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
        <p:nvSpPr>
          <p:cNvPr id="8"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0059" y="2990839"/>
            <a:ext cx="7503882"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5676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423" y="1280435"/>
            <a:ext cx="7755154" cy="438403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pic>
        <p:nvPicPr>
          <p:cNvPr id="7" name="Picture 6"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7" y="6026462"/>
            <a:ext cx="1806039" cy="642148"/>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47466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smtClean="0"/>
              <a:t>Click to edit Master title style</a:t>
            </a:r>
            <a:endParaRPr lang="en-US" dirty="0"/>
          </a:p>
        </p:txBody>
      </p:sp>
      <p:cxnSp>
        <p:nvCxnSpPr>
          <p:cNvPr id="10" name="Straight Connector 9"/>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694423" y="1280436"/>
            <a:ext cx="3801377"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648200" y="1280436"/>
            <a:ext cx="3801377"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7" y="6026462"/>
            <a:ext cx="1806039" cy="642148"/>
          </a:xfrm>
          <a:prstGeom prst="rect">
            <a:avLst/>
          </a:prstGeom>
        </p:spPr>
      </p:pic>
      <p:sp>
        <p:nvSpPr>
          <p:cNvPr id="13"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4254438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4428" y="1276701"/>
            <a:ext cx="3802965"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276701"/>
            <a:ext cx="3804552"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694423"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4"/>
          </p:nvPr>
        </p:nvSpPr>
        <p:spPr>
          <a:xfrm>
            <a:off x="4637805"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7" y="6026462"/>
            <a:ext cx="1806039" cy="642148"/>
          </a:xfrm>
          <a:prstGeom prst="rect">
            <a:avLst/>
          </a:prstGeom>
        </p:spPr>
      </p:pic>
      <p:sp>
        <p:nvSpPr>
          <p:cNvPr id="1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406697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smtClean="0"/>
              <a:t>Click to edit Master title style</a:t>
            </a:r>
            <a:endParaRPr lang="en-US" dirty="0"/>
          </a:p>
        </p:txBody>
      </p:sp>
      <p:cxnSp>
        <p:nvCxnSpPr>
          <p:cNvPr id="12" name="Straight Connector 11"/>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694423" y="3108325"/>
            <a:ext cx="7755154" cy="491411"/>
          </a:xfrm>
          <a:prstGeom prst="rect">
            <a:avLst/>
          </a:prstGeom>
        </p:spPr>
        <p:txBody>
          <a:bodyPr vert="horz"/>
          <a:lstStyle>
            <a:lvl1pPr marL="0" indent="0">
              <a:buNone/>
              <a:defRPr sz="2400">
                <a:solidFill>
                  <a:srgbClr val="32A4D7"/>
                </a:solidFill>
              </a:defRPr>
            </a:lvl1pPr>
          </a:lstStyle>
          <a:p>
            <a:pPr lvl="0"/>
            <a:r>
              <a:rPr lang="en-US" dirty="0" smtClean="0"/>
              <a:t>Click to edit Master text styles</a:t>
            </a:r>
          </a:p>
        </p:txBody>
      </p:sp>
      <p:sp>
        <p:nvSpPr>
          <p:cNvPr id="8" name="Content Placeholder 2"/>
          <p:cNvSpPr>
            <a:spLocks noGrp="1"/>
          </p:cNvSpPr>
          <p:nvPr>
            <p:ph idx="1"/>
          </p:nvPr>
        </p:nvSpPr>
        <p:spPr>
          <a:xfrm>
            <a:off x="694423" y="1280435"/>
            <a:ext cx="7755154" cy="168889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694423" y="3740092"/>
            <a:ext cx="7755154" cy="194274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7" y="6026462"/>
            <a:ext cx="1806039" cy="642148"/>
          </a:xfrm>
          <a:prstGeom prst="rect">
            <a:avLst/>
          </a:prstGeom>
        </p:spPr>
      </p:pic>
      <p:sp>
        <p:nvSpPr>
          <p:cNvPr id="14"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654350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423" y="273049"/>
            <a:ext cx="2771090" cy="1162051"/>
          </a:xfrm>
          <a:prstGeom prst="rect">
            <a:avLst/>
          </a:prstGeom>
        </p:spPr>
        <p:txBody>
          <a:bodyPr anchor="b"/>
          <a:lstStyle>
            <a:lvl1pPr algn="l">
              <a:defRPr sz="2400" b="1">
                <a:solidFill>
                  <a:srgbClr val="59261D"/>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94423" y="1435105"/>
            <a:ext cx="2771090" cy="4476138"/>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ontent Placeholder 2"/>
          <p:cNvSpPr>
            <a:spLocks noGrp="1"/>
          </p:cNvSpPr>
          <p:nvPr>
            <p:ph idx="1"/>
          </p:nvPr>
        </p:nvSpPr>
        <p:spPr>
          <a:xfrm>
            <a:off x="3636585" y="273049"/>
            <a:ext cx="4175676" cy="563819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7" y="6026462"/>
            <a:ext cx="1806039" cy="642148"/>
          </a:xfrm>
          <a:prstGeom prst="rect">
            <a:avLst/>
          </a:prstGeom>
        </p:spPr>
      </p:pic>
      <p:sp>
        <p:nvSpPr>
          <p:cNvPr id="9"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55260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8978" y="4800601"/>
            <a:ext cx="4653020" cy="566739"/>
          </a:xfrm>
          <a:prstGeom prst="rect">
            <a:avLst/>
          </a:prstGeom>
        </p:spPr>
        <p:txBody>
          <a:bodyPr anchor="b"/>
          <a:lstStyle>
            <a:lvl1pPr algn="l">
              <a:defRPr sz="2400" b="1">
                <a:solidFill>
                  <a:srgbClr val="59261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08978" y="5367341"/>
            <a:ext cx="4653020" cy="804863"/>
          </a:xfrm>
          <a:prstGeom prst="rect">
            <a:avLst/>
          </a:prstGeom>
        </p:spPr>
        <p:txBody>
          <a:bodyPr/>
          <a:lstStyle>
            <a:lvl1pPr marL="0" indent="0">
              <a:buNone/>
              <a:defRPr sz="16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7" y="6026462"/>
            <a:ext cx="1806039" cy="642148"/>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122000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7" y="6026462"/>
            <a:ext cx="1806039" cy="642148"/>
          </a:xfrm>
          <a:prstGeom prst="rect">
            <a:avLst/>
          </a:prstGeom>
        </p:spPr>
      </p:pic>
      <p:sp>
        <p:nvSpPr>
          <p:cNvPr id="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036819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20059" y="2990839"/>
            <a:ext cx="7503882"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889506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425" y="1280435"/>
            <a:ext cx="7080413" cy="443895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694425" y="493381"/>
            <a:ext cx="7080413"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5" y="1116151"/>
            <a:ext cx="7080413"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7"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597539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694425" y="493381"/>
            <a:ext cx="7080413"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0" name="Straight Connector 9"/>
          <p:cNvCxnSpPr/>
          <p:nvPr userDrawn="1"/>
        </p:nvCxnSpPr>
        <p:spPr>
          <a:xfrm>
            <a:off x="694425" y="1116151"/>
            <a:ext cx="7080413"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
          </p:nvPr>
        </p:nvSpPr>
        <p:spPr>
          <a:xfrm>
            <a:off x="694425" y="1280435"/>
            <a:ext cx="3435566" cy="4525969"/>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340145" y="1280435"/>
            <a:ext cx="3434693" cy="4525969"/>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11483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423" y="1280435"/>
            <a:ext cx="7755154" cy="438403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pic>
        <p:nvPicPr>
          <p:cNvPr id="6" name="Picture 5"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52709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694428" y="1276701"/>
            <a:ext cx="3424825" cy="438369"/>
          </a:xfrm>
          <a:prstGeom prst="rect">
            <a:avLst/>
          </a:prstGeom>
        </p:spPr>
        <p:txBody>
          <a:bodyPr anchor="b"/>
          <a:lstStyle>
            <a:lvl1pPr marL="0" indent="0">
              <a:buNone/>
              <a:defRPr sz="24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4" name="Text Placeholder 4"/>
          <p:cNvSpPr>
            <a:spLocks noGrp="1"/>
          </p:cNvSpPr>
          <p:nvPr>
            <p:ph type="body" sz="quarter" idx="3"/>
          </p:nvPr>
        </p:nvSpPr>
        <p:spPr>
          <a:xfrm>
            <a:off x="4347726" y="1276701"/>
            <a:ext cx="3427110" cy="438369"/>
          </a:xfrm>
          <a:prstGeom prst="rect">
            <a:avLst/>
          </a:prstGeom>
        </p:spPr>
        <p:txBody>
          <a:bodyPr anchor="b"/>
          <a:lstStyle>
            <a:lvl1pPr marL="0" indent="0">
              <a:buNone/>
              <a:defRPr sz="24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6" name="Title 1"/>
          <p:cNvSpPr>
            <a:spLocks noGrp="1"/>
          </p:cNvSpPr>
          <p:nvPr>
            <p:ph type="title"/>
          </p:nvPr>
        </p:nvSpPr>
        <p:spPr>
          <a:xfrm>
            <a:off x="694425" y="493381"/>
            <a:ext cx="7073693"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8" name="Straight Connector 7"/>
          <p:cNvCxnSpPr/>
          <p:nvPr userDrawn="1"/>
        </p:nvCxnSpPr>
        <p:spPr>
          <a:xfrm>
            <a:off x="694425" y="1116151"/>
            <a:ext cx="7080413"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0" name="Content Placeholder 2"/>
          <p:cNvSpPr>
            <a:spLocks noGrp="1"/>
          </p:cNvSpPr>
          <p:nvPr>
            <p:ph idx="13"/>
          </p:nvPr>
        </p:nvSpPr>
        <p:spPr>
          <a:xfrm>
            <a:off x="694425" y="1715070"/>
            <a:ext cx="3424828" cy="4091334"/>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347726" y="1715070"/>
            <a:ext cx="3427112" cy="4091334"/>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652180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p:nvPr>
        </p:nvSpPr>
        <p:spPr>
          <a:xfrm>
            <a:off x="694425" y="493381"/>
            <a:ext cx="7080413"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2" name="Straight Connector 11"/>
          <p:cNvCxnSpPr/>
          <p:nvPr userDrawn="1"/>
        </p:nvCxnSpPr>
        <p:spPr>
          <a:xfrm>
            <a:off x="694425" y="1116151"/>
            <a:ext cx="7080413"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694425" y="3108325"/>
            <a:ext cx="7080413" cy="491411"/>
          </a:xfrm>
          <a:prstGeom prst="rect">
            <a:avLst/>
          </a:prstGeom>
        </p:spPr>
        <p:txBody>
          <a:bodyPr vert="horz"/>
          <a:lstStyle>
            <a:lvl1pPr marL="0" indent="0">
              <a:buNone/>
              <a:defRPr sz="2400">
                <a:solidFill>
                  <a:srgbClr val="32A4D7"/>
                </a:solidFill>
              </a:defRPr>
            </a:lvl1pPr>
          </a:lstStyle>
          <a:p>
            <a:pPr lvl="0"/>
            <a:r>
              <a:rPr lang="en-US" dirty="0" smtClean="0"/>
              <a:t>Click to edit Master text styles</a:t>
            </a:r>
            <a:endParaRPr lang="en-US" dirty="0"/>
          </a:p>
        </p:txBody>
      </p:sp>
      <p:sp>
        <p:nvSpPr>
          <p:cNvPr id="10" name="Content Placeholder 2"/>
          <p:cNvSpPr>
            <a:spLocks noGrp="1"/>
          </p:cNvSpPr>
          <p:nvPr>
            <p:ph idx="1"/>
          </p:nvPr>
        </p:nvSpPr>
        <p:spPr>
          <a:xfrm>
            <a:off x="694425" y="1225619"/>
            <a:ext cx="7080413" cy="160666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6"/>
          </p:nvPr>
        </p:nvSpPr>
        <p:spPr>
          <a:xfrm>
            <a:off x="694425" y="3844844"/>
            <a:ext cx="7080413" cy="245926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417818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423" y="273049"/>
            <a:ext cx="2771090" cy="1162051"/>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94423" y="1435104"/>
            <a:ext cx="2771090" cy="4691063"/>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Content Placeholder 2"/>
          <p:cNvSpPr>
            <a:spLocks noGrp="1"/>
          </p:cNvSpPr>
          <p:nvPr>
            <p:ph idx="1"/>
          </p:nvPr>
        </p:nvSpPr>
        <p:spPr>
          <a:xfrm>
            <a:off x="3709682" y="273049"/>
            <a:ext cx="3928974" cy="585311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202580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9841" y="4800601"/>
            <a:ext cx="4671294" cy="566739"/>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99841" y="5367341"/>
            <a:ext cx="4671294" cy="804863"/>
          </a:xfrm>
          <a:prstGeom prst="rect">
            <a:avLst/>
          </a:prstGeom>
        </p:spPr>
        <p:txBody>
          <a:bodyPr/>
          <a:lstStyle>
            <a:lvl1pPr marL="0" indent="0">
              <a:buNone/>
              <a:defRPr sz="16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653979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179998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20059" y="2990839"/>
            <a:ext cx="7503882"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4"/>
          </p:nvPr>
        </p:nvSpPr>
        <p:spPr>
          <a:xfrm>
            <a:off x="-2815" y="6413592"/>
            <a:ext cx="515302" cy="365125"/>
          </a:xfrm>
          <a:prstGeom prst="rect">
            <a:avLst/>
          </a:prstGeom>
        </p:spPr>
        <p:txBody>
          <a:bodyPr vert="horz" lIns="91440" tIns="45720" rIns="91440" bIns="45720" rtlCol="0" anchor="ctr"/>
          <a:lstStyle>
            <a:lvl1pPr algn="ctr">
              <a:defRPr sz="12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142808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C1BE1D-F557-C442-9DA9-8F06AF7B7A69}" type="slidenum">
              <a:rPr lang="en-US" smtClean="0"/>
              <a:t>‹#›</a:t>
            </a:fld>
            <a:endParaRPr lang="en-US"/>
          </a:p>
        </p:txBody>
      </p:sp>
      <p:sp>
        <p:nvSpPr>
          <p:cNvPr id="10" name="Title 1"/>
          <p:cNvSpPr>
            <a:spLocks noGrp="1"/>
          </p:cNvSpPr>
          <p:nvPr>
            <p:ph type="title"/>
          </p:nvPr>
        </p:nvSpPr>
        <p:spPr>
          <a:xfrm>
            <a:off x="1393287" y="493381"/>
            <a:ext cx="7080413"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1393287" y="1116151"/>
            <a:ext cx="7080413"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1393287" y="1281778"/>
            <a:ext cx="7080413" cy="4812192"/>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8963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2C1BE1D-F557-C442-9DA9-8F06AF7B7A69}" type="slidenum">
              <a:rPr lang="en-US" smtClean="0"/>
              <a:t>‹#›</a:t>
            </a:fld>
            <a:endParaRPr lang="en-US"/>
          </a:p>
        </p:txBody>
      </p:sp>
      <p:sp>
        <p:nvSpPr>
          <p:cNvPr id="12" name="Title 1"/>
          <p:cNvSpPr>
            <a:spLocks noGrp="1"/>
          </p:cNvSpPr>
          <p:nvPr>
            <p:ph type="title"/>
          </p:nvPr>
        </p:nvSpPr>
        <p:spPr>
          <a:xfrm>
            <a:off x="1393287" y="493381"/>
            <a:ext cx="7080413"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3" name="Straight Connector 12"/>
          <p:cNvCxnSpPr/>
          <p:nvPr userDrawn="1"/>
        </p:nvCxnSpPr>
        <p:spPr>
          <a:xfrm>
            <a:off x="1393287" y="1116151"/>
            <a:ext cx="7080413"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9" name="Content Placeholder 2"/>
          <p:cNvSpPr>
            <a:spLocks noGrp="1"/>
          </p:cNvSpPr>
          <p:nvPr>
            <p:ph idx="13"/>
          </p:nvPr>
        </p:nvSpPr>
        <p:spPr>
          <a:xfrm>
            <a:off x="1373130" y="1280441"/>
            <a:ext cx="3411388" cy="488662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5026431" y="1280441"/>
            <a:ext cx="3411388" cy="488662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8959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2C1BE1D-F557-C442-9DA9-8F06AF7B7A69}" type="slidenum">
              <a:rPr lang="en-US" smtClean="0"/>
              <a:t>‹#›</a:t>
            </a:fld>
            <a:endParaRPr lang="en-US"/>
          </a:p>
        </p:txBody>
      </p:sp>
      <p:sp>
        <p:nvSpPr>
          <p:cNvPr id="12" name="Text Placeholder 2"/>
          <p:cNvSpPr>
            <a:spLocks noGrp="1"/>
          </p:cNvSpPr>
          <p:nvPr>
            <p:ph type="body" idx="1"/>
          </p:nvPr>
        </p:nvSpPr>
        <p:spPr>
          <a:xfrm>
            <a:off x="1393290" y="1276701"/>
            <a:ext cx="3424825" cy="438369"/>
          </a:xfrm>
          <a:prstGeom prst="rect">
            <a:avLst/>
          </a:prstGeom>
        </p:spPr>
        <p:txBody>
          <a:bodyPr anchor="b"/>
          <a:lstStyle>
            <a:lvl1pPr marL="0" indent="0">
              <a:buNone/>
              <a:defRPr sz="24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4" name="Text Placeholder 4"/>
          <p:cNvSpPr>
            <a:spLocks noGrp="1"/>
          </p:cNvSpPr>
          <p:nvPr>
            <p:ph type="body" sz="quarter" idx="3"/>
          </p:nvPr>
        </p:nvSpPr>
        <p:spPr>
          <a:xfrm>
            <a:off x="5046588" y="1276701"/>
            <a:ext cx="3427110" cy="438369"/>
          </a:xfrm>
          <a:prstGeom prst="rect">
            <a:avLst/>
          </a:prstGeom>
        </p:spPr>
        <p:txBody>
          <a:bodyPr anchor="b"/>
          <a:lstStyle>
            <a:lvl1pPr marL="0" indent="0">
              <a:buNone/>
              <a:defRPr sz="24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0" name="Title 1"/>
          <p:cNvSpPr>
            <a:spLocks noGrp="1"/>
          </p:cNvSpPr>
          <p:nvPr>
            <p:ph type="title"/>
          </p:nvPr>
        </p:nvSpPr>
        <p:spPr>
          <a:xfrm>
            <a:off x="1393287" y="493381"/>
            <a:ext cx="7080413"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1393287" y="1116151"/>
            <a:ext cx="7080413"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6" name="Content Placeholder 2"/>
          <p:cNvSpPr>
            <a:spLocks noGrp="1"/>
          </p:cNvSpPr>
          <p:nvPr>
            <p:ph idx="13"/>
          </p:nvPr>
        </p:nvSpPr>
        <p:spPr>
          <a:xfrm>
            <a:off x="1393288" y="1715070"/>
            <a:ext cx="3424828" cy="420530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5048870" y="1715070"/>
            <a:ext cx="3424828" cy="420530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0543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2C1BE1D-F557-C442-9DA9-8F06AF7B7A69}" type="slidenum">
              <a:rPr lang="en-US" smtClean="0"/>
              <a:t>‹#›</a:t>
            </a:fld>
            <a:endParaRPr lang="en-US"/>
          </a:p>
        </p:txBody>
      </p:sp>
      <p:sp>
        <p:nvSpPr>
          <p:cNvPr id="20" name="Text Placeholder 19"/>
          <p:cNvSpPr>
            <a:spLocks noGrp="1"/>
          </p:cNvSpPr>
          <p:nvPr>
            <p:ph type="body" sz="quarter" idx="15"/>
          </p:nvPr>
        </p:nvSpPr>
        <p:spPr>
          <a:xfrm>
            <a:off x="1393287" y="3108325"/>
            <a:ext cx="7080413" cy="491411"/>
          </a:xfrm>
          <a:prstGeom prst="rect">
            <a:avLst/>
          </a:prstGeom>
        </p:spPr>
        <p:txBody>
          <a:bodyPr vert="horz"/>
          <a:lstStyle>
            <a:lvl1pPr marL="0" indent="0">
              <a:buNone/>
              <a:defRPr sz="2400">
                <a:solidFill>
                  <a:srgbClr val="32A4D7"/>
                </a:solidFill>
              </a:defRPr>
            </a:lvl1pPr>
          </a:lstStyle>
          <a:p>
            <a:pPr lvl="0"/>
            <a:r>
              <a:rPr lang="en-US" dirty="0" smtClean="0"/>
              <a:t>Click to edit Master text styles</a:t>
            </a:r>
            <a:endParaRPr lang="en-US" dirty="0"/>
          </a:p>
        </p:txBody>
      </p:sp>
      <p:sp>
        <p:nvSpPr>
          <p:cNvPr id="8" name="Title 1"/>
          <p:cNvSpPr>
            <a:spLocks noGrp="1"/>
          </p:cNvSpPr>
          <p:nvPr>
            <p:ph type="title"/>
          </p:nvPr>
        </p:nvSpPr>
        <p:spPr>
          <a:xfrm>
            <a:off x="1393287" y="493381"/>
            <a:ext cx="7080413"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9" name="Straight Connector 8"/>
          <p:cNvCxnSpPr/>
          <p:nvPr userDrawn="1"/>
        </p:nvCxnSpPr>
        <p:spPr>
          <a:xfrm>
            <a:off x="1393287" y="1116151"/>
            <a:ext cx="7080413"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0" name="Content Placeholder 2"/>
          <p:cNvSpPr>
            <a:spLocks noGrp="1"/>
          </p:cNvSpPr>
          <p:nvPr>
            <p:ph idx="1"/>
          </p:nvPr>
        </p:nvSpPr>
        <p:spPr>
          <a:xfrm>
            <a:off x="1393287" y="1243222"/>
            <a:ext cx="7080413" cy="168955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6"/>
          </p:nvPr>
        </p:nvSpPr>
        <p:spPr>
          <a:xfrm>
            <a:off x="1393287" y="3740092"/>
            <a:ext cx="7080413" cy="168955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632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0" name="Straight Connector 9"/>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694423" y="1280436"/>
            <a:ext cx="3801377"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648200" y="1280436"/>
            <a:ext cx="3801377"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
        <p:nvSpPr>
          <p:cNvPr id="13"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861771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0005" y="273049"/>
            <a:ext cx="2771090" cy="1162051"/>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400005" y="1435104"/>
            <a:ext cx="2771090" cy="4691063"/>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2C1BE1D-F557-C442-9DA9-8F06AF7B7A69}" type="slidenum">
              <a:rPr lang="en-US" smtClean="0"/>
              <a:t>‹#›</a:t>
            </a:fld>
            <a:endParaRPr lang="en-US"/>
          </a:p>
        </p:txBody>
      </p:sp>
      <p:sp>
        <p:nvSpPr>
          <p:cNvPr id="6" name="Content Placeholder 2"/>
          <p:cNvSpPr>
            <a:spLocks noGrp="1"/>
          </p:cNvSpPr>
          <p:nvPr>
            <p:ph idx="13"/>
          </p:nvPr>
        </p:nvSpPr>
        <p:spPr>
          <a:xfrm>
            <a:off x="4280632" y="273053"/>
            <a:ext cx="4207778" cy="585311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1534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9841" y="4800601"/>
            <a:ext cx="4671294" cy="566739"/>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99841" y="5367341"/>
            <a:ext cx="4671294" cy="804863"/>
          </a:xfrm>
          <a:prstGeom prst="rect">
            <a:avLst/>
          </a:prstGeom>
        </p:spPr>
        <p:txBody>
          <a:bodyPr/>
          <a:lstStyle>
            <a:lvl1pPr marL="0" indent="0">
              <a:buNone/>
              <a:defRPr sz="16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2C1BE1D-F557-C442-9DA9-8F06AF7B7A69}" type="slidenum">
              <a:rPr lang="en-US" smtClean="0"/>
              <a:t>‹#›</a:t>
            </a:fld>
            <a:endParaRPr lang="en-US" dirty="0"/>
          </a:p>
        </p:txBody>
      </p:sp>
    </p:spTree>
    <p:extLst>
      <p:ext uri="{BB962C8B-B14F-4D97-AF65-F5344CB8AC3E}">
        <p14:creationId xmlns:p14="http://schemas.microsoft.com/office/powerpoint/2010/main" val="64877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C1BE1D-F557-C442-9DA9-8F06AF7B7A69}" type="slidenum">
              <a:rPr lang="en-US" smtClean="0"/>
              <a:t>‹#›</a:t>
            </a:fld>
            <a:endParaRPr lang="en-US"/>
          </a:p>
        </p:txBody>
      </p:sp>
    </p:spTree>
    <p:extLst>
      <p:ext uri="{BB962C8B-B14F-4D97-AF65-F5344CB8AC3E}">
        <p14:creationId xmlns:p14="http://schemas.microsoft.com/office/powerpoint/2010/main" val="841276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9"/>
          <p:cNvSpPr>
            <a:spLocks noGrp="1"/>
          </p:cNvSpPr>
          <p:nvPr>
            <p:ph type="pic" sz="quarter" idx="15" hasCustomPrompt="1"/>
          </p:nvPr>
        </p:nvSpPr>
        <p:spPr>
          <a:xfrm>
            <a:off x="2963442" y="5919805"/>
            <a:ext cx="2594856" cy="785539"/>
          </a:xfrm>
          <a:prstGeom prst="rect">
            <a:avLst/>
          </a:prstGeom>
        </p:spPr>
        <p:txBody>
          <a:bodyPr vert="horz"/>
          <a:lstStyle>
            <a:lvl1pPr marL="0" indent="0">
              <a:buNone/>
              <a:defRPr sz="1800" baseline="0"/>
            </a:lvl1pPr>
          </a:lstStyle>
          <a:p>
            <a:r>
              <a:rPr lang="en-US" dirty="0" smtClean="0"/>
              <a:t>PARTNER LOGO</a:t>
            </a:r>
            <a:endParaRPr lang="en-US" dirty="0"/>
          </a:p>
        </p:txBody>
      </p:sp>
      <p:sp>
        <p:nvSpPr>
          <p:cNvPr id="13" name="Picture Placeholder 9"/>
          <p:cNvSpPr>
            <a:spLocks noGrp="1"/>
          </p:cNvSpPr>
          <p:nvPr>
            <p:ph type="pic" sz="quarter" idx="16" hasCustomPrompt="1"/>
          </p:nvPr>
        </p:nvSpPr>
        <p:spPr>
          <a:xfrm>
            <a:off x="5866142" y="5919805"/>
            <a:ext cx="2594856" cy="785539"/>
          </a:xfrm>
          <a:prstGeom prst="rect">
            <a:avLst/>
          </a:prstGeom>
        </p:spPr>
        <p:txBody>
          <a:bodyPr vert="horz"/>
          <a:lstStyle>
            <a:lvl1pPr marL="0" indent="0">
              <a:buNone/>
              <a:defRPr sz="1800"/>
            </a:lvl1pPr>
          </a:lstStyle>
          <a:p>
            <a:r>
              <a:rPr lang="en-US" dirty="0" smtClean="0"/>
              <a:t>PARTNER LOGO</a:t>
            </a:r>
            <a:endParaRPr lang="en-US" dirty="0"/>
          </a:p>
        </p:txBody>
      </p:sp>
      <p:pic>
        <p:nvPicPr>
          <p:cNvPr id="7" name="Picture 6"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 y="5899640"/>
            <a:ext cx="2239814" cy="796379"/>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
        <p:nvSpPr>
          <p:cNvPr id="9"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820059" y="2990839"/>
            <a:ext cx="7503882"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99344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3" name="Picture Placeholder 9"/>
          <p:cNvSpPr>
            <a:spLocks noGrp="1"/>
          </p:cNvSpPr>
          <p:nvPr>
            <p:ph type="pic" sz="quarter" idx="15" hasCustomPrompt="1"/>
          </p:nvPr>
        </p:nvSpPr>
        <p:spPr>
          <a:xfrm>
            <a:off x="2963442" y="5919805"/>
            <a:ext cx="2594856" cy="785539"/>
          </a:xfrm>
          <a:prstGeom prst="rect">
            <a:avLst/>
          </a:prstGeom>
        </p:spPr>
        <p:txBody>
          <a:bodyPr vert="horz"/>
          <a:lstStyle>
            <a:lvl1pPr marL="0" indent="0">
              <a:buNone/>
              <a:defRPr sz="1800" baseline="0"/>
            </a:lvl1pPr>
          </a:lstStyle>
          <a:p>
            <a:r>
              <a:rPr lang="en-US" dirty="0" smtClean="0"/>
              <a:t>PARTNER LOGO</a:t>
            </a:r>
            <a:endParaRPr lang="en-US" dirty="0"/>
          </a:p>
        </p:txBody>
      </p:sp>
      <p:sp>
        <p:nvSpPr>
          <p:cNvPr id="14" name="Picture Placeholder 9"/>
          <p:cNvSpPr>
            <a:spLocks noGrp="1"/>
          </p:cNvSpPr>
          <p:nvPr>
            <p:ph type="pic" sz="quarter" idx="16" hasCustomPrompt="1"/>
          </p:nvPr>
        </p:nvSpPr>
        <p:spPr>
          <a:xfrm>
            <a:off x="5866142" y="5919805"/>
            <a:ext cx="2594856" cy="785539"/>
          </a:xfrm>
          <a:prstGeom prst="rect">
            <a:avLst/>
          </a:prstGeom>
        </p:spPr>
        <p:txBody>
          <a:bodyPr vert="horz"/>
          <a:lstStyle>
            <a:lvl1pPr marL="0" indent="0">
              <a:buNone/>
              <a:defRPr sz="1800"/>
            </a:lvl1pPr>
          </a:lstStyle>
          <a:p>
            <a:r>
              <a:rPr lang="en-US" dirty="0" smtClean="0"/>
              <a:t>PARTNER LOGO</a:t>
            </a:r>
            <a:endParaRPr lang="en-US" dirty="0"/>
          </a:p>
        </p:txBody>
      </p:sp>
      <p:sp>
        <p:nvSpPr>
          <p:cNvPr id="8" name="Content Placeholder 2"/>
          <p:cNvSpPr>
            <a:spLocks noGrp="1"/>
          </p:cNvSpPr>
          <p:nvPr>
            <p:ph idx="17"/>
          </p:nvPr>
        </p:nvSpPr>
        <p:spPr>
          <a:xfrm>
            <a:off x="694425" y="1280434"/>
            <a:ext cx="7755152" cy="3872487"/>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 y="5899640"/>
            <a:ext cx="2239814" cy="796379"/>
          </a:xfrm>
          <a:prstGeom prst="rect">
            <a:avLst/>
          </a:prstGeom>
        </p:spPr>
      </p:pic>
      <p:sp>
        <p:nvSpPr>
          <p:cNvPr id="12"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463450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0" name="Straight Connector 9"/>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4" name="Picture Placeholder 9"/>
          <p:cNvSpPr>
            <a:spLocks noGrp="1"/>
          </p:cNvSpPr>
          <p:nvPr>
            <p:ph type="pic" sz="quarter" idx="15" hasCustomPrompt="1"/>
          </p:nvPr>
        </p:nvSpPr>
        <p:spPr>
          <a:xfrm>
            <a:off x="2963442" y="5919805"/>
            <a:ext cx="2594856" cy="785539"/>
          </a:xfrm>
          <a:prstGeom prst="rect">
            <a:avLst/>
          </a:prstGeom>
        </p:spPr>
        <p:txBody>
          <a:bodyPr vert="horz"/>
          <a:lstStyle>
            <a:lvl1pPr marL="0" indent="0">
              <a:buNone/>
              <a:defRPr sz="1800" baseline="0"/>
            </a:lvl1pPr>
          </a:lstStyle>
          <a:p>
            <a:r>
              <a:rPr lang="en-US" dirty="0" smtClean="0"/>
              <a:t>PARTNER LOGO</a:t>
            </a:r>
            <a:endParaRPr lang="en-US" dirty="0"/>
          </a:p>
        </p:txBody>
      </p:sp>
      <p:sp>
        <p:nvSpPr>
          <p:cNvPr id="15" name="Picture Placeholder 9"/>
          <p:cNvSpPr>
            <a:spLocks noGrp="1"/>
          </p:cNvSpPr>
          <p:nvPr>
            <p:ph type="pic" sz="quarter" idx="16" hasCustomPrompt="1"/>
          </p:nvPr>
        </p:nvSpPr>
        <p:spPr>
          <a:xfrm>
            <a:off x="5866142" y="5919805"/>
            <a:ext cx="2594856" cy="785539"/>
          </a:xfrm>
          <a:prstGeom prst="rect">
            <a:avLst/>
          </a:prstGeom>
        </p:spPr>
        <p:txBody>
          <a:bodyPr vert="horz"/>
          <a:lstStyle>
            <a:lvl1pPr marL="0" indent="0">
              <a:buNone/>
              <a:defRPr sz="1800"/>
            </a:lvl1pPr>
          </a:lstStyle>
          <a:p>
            <a:r>
              <a:rPr lang="en-US" dirty="0" smtClean="0"/>
              <a:t>PARTNER LOGO</a:t>
            </a:r>
            <a:endParaRPr lang="en-US" dirty="0"/>
          </a:p>
        </p:txBody>
      </p:sp>
      <p:sp>
        <p:nvSpPr>
          <p:cNvPr id="11" name="Content Placeholder 2"/>
          <p:cNvSpPr>
            <a:spLocks noGrp="1"/>
          </p:cNvSpPr>
          <p:nvPr>
            <p:ph idx="13"/>
          </p:nvPr>
        </p:nvSpPr>
        <p:spPr>
          <a:xfrm>
            <a:off x="694423" y="1280441"/>
            <a:ext cx="3791915" cy="4027799"/>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4659945" y="1280441"/>
            <a:ext cx="3789632" cy="4027799"/>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 y="5899640"/>
            <a:ext cx="2239814" cy="796379"/>
          </a:xfrm>
          <a:prstGeom prst="rect">
            <a:avLst/>
          </a:prstGeom>
        </p:spPr>
      </p:pic>
      <p:sp>
        <p:nvSpPr>
          <p:cNvPr id="16"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382285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694428" y="1276701"/>
            <a:ext cx="3802965"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4" name="Text Placeholder 4"/>
          <p:cNvSpPr>
            <a:spLocks noGrp="1"/>
          </p:cNvSpPr>
          <p:nvPr>
            <p:ph type="body" sz="quarter" idx="3"/>
          </p:nvPr>
        </p:nvSpPr>
        <p:spPr>
          <a:xfrm>
            <a:off x="4645026" y="1276701"/>
            <a:ext cx="3804552"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6"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sp>
        <p:nvSpPr>
          <p:cNvPr id="11" name="Picture Placeholder 9"/>
          <p:cNvSpPr>
            <a:spLocks noGrp="1"/>
          </p:cNvSpPr>
          <p:nvPr>
            <p:ph type="pic" sz="quarter" idx="15" hasCustomPrompt="1"/>
          </p:nvPr>
        </p:nvSpPr>
        <p:spPr>
          <a:xfrm>
            <a:off x="2963442" y="5919805"/>
            <a:ext cx="2594856" cy="785539"/>
          </a:xfrm>
          <a:prstGeom prst="rect">
            <a:avLst/>
          </a:prstGeom>
        </p:spPr>
        <p:txBody>
          <a:bodyPr vert="horz"/>
          <a:lstStyle>
            <a:lvl1pPr marL="0" indent="0">
              <a:buNone/>
              <a:defRPr sz="1800" baseline="0"/>
            </a:lvl1pPr>
          </a:lstStyle>
          <a:p>
            <a:r>
              <a:rPr lang="en-US" dirty="0" smtClean="0"/>
              <a:t>PARTNER LOGO</a:t>
            </a:r>
            <a:endParaRPr lang="en-US" dirty="0"/>
          </a:p>
        </p:txBody>
      </p:sp>
      <p:sp>
        <p:nvSpPr>
          <p:cNvPr id="17" name="Picture Placeholder 9"/>
          <p:cNvSpPr>
            <a:spLocks noGrp="1"/>
          </p:cNvSpPr>
          <p:nvPr>
            <p:ph type="pic" sz="quarter" idx="16" hasCustomPrompt="1"/>
          </p:nvPr>
        </p:nvSpPr>
        <p:spPr>
          <a:xfrm>
            <a:off x="5866142" y="5919805"/>
            <a:ext cx="2594856" cy="785539"/>
          </a:xfrm>
          <a:prstGeom prst="rect">
            <a:avLst/>
          </a:prstGeom>
        </p:spPr>
        <p:txBody>
          <a:bodyPr vert="horz"/>
          <a:lstStyle>
            <a:lvl1pPr marL="0" indent="0">
              <a:buNone/>
              <a:defRPr sz="1800"/>
            </a:lvl1pPr>
          </a:lstStyle>
          <a:p>
            <a:r>
              <a:rPr lang="en-US" dirty="0" smtClean="0"/>
              <a:t>PARTNER LOGO</a:t>
            </a:r>
            <a:endParaRPr lang="en-US" dirty="0"/>
          </a:p>
        </p:txBody>
      </p:sp>
      <p:sp>
        <p:nvSpPr>
          <p:cNvPr id="10" name="Content Placeholder 2"/>
          <p:cNvSpPr>
            <a:spLocks noGrp="1"/>
          </p:cNvSpPr>
          <p:nvPr>
            <p:ph idx="13"/>
          </p:nvPr>
        </p:nvSpPr>
        <p:spPr>
          <a:xfrm>
            <a:off x="679495" y="1715068"/>
            <a:ext cx="3806843" cy="3584036"/>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17"/>
          </p:nvPr>
        </p:nvSpPr>
        <p:spPr>
          <a:xfrm>
            <a:off x="4645026" y="1715068"/>
            <a:ext cx="3804551" cy="3584036"/>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 y="5899640"/>
            <a:ext cx="2239814" cy="796379"/>
          </a:xfrm>
          <a:prstGeom prst="rect">
            <a:avLst/>
          </a:prstGeom>
        </p:spPr>
      </p:pic>
      <p:sp>
        <p:nvSpPr>
          <p:cNvPr id="1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794866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2" name="Straight Connector 11"/>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694423" y="3027697"/>
            <a:ext cx="7755154" cy="491411"/>
          </a:xfrm>
          <a:prstGeom prst="rect">
            <a:avLst/>
          </a:prstGeom>
        </p:spPr>
        <p:txBody>
          <a:bodyPr vert="horz"/>
          <a:lstStyle>
            <a:lvl1pPr marL="0" indent="0">
              <a:buNone/>
              <a:defRPr sz="2400">
                <a:solidFill>
                  <a:srgbClr val="32A4D7"/>
                </a:solidFill>
              </a:defRPr>
            </a:lvl1pPr>
          </a:lstStyle>
          <a:p>
            <a:pPr lvl="0"/>
            <a:r>
              <a:rPr lang="en-US" dirty="0" smtClean="0"/>
              <a:t>Click to edit Master text styles</a:t>
            </a:r>
            <a:endParaRPr lang="en-US" dirty="0"/>
          </a:p>
        </p:txBody>
      </p:sp>
      <p:sp>
        <p:nvSpPr>
          <p:cNvPr id="10" name="Picture Placeholder 9"/>
          <p:cNvSpPr>
            <a:spLocks noGrp="1"/>
          </p:cNvSpPr>
          <p:nvPr>
            <p:ph type="pic" sz="quarter" idx="16" hasCustomPrompt="1"/>
          </p:nvPr>
        </p:nvSpPr>
        <p:spPr>
          <a:xfrm>
            <a:off x="2963442" y="5919805"/>
            <a:ext cx="2594856" cy="785539"/>
          </a:xfrm>
          <a:prstGeom prst="rect">
            <a:avLst/>
          </a:prstGeom>
        </p:spPr>
        <p:txBody>
          <a:bodyPr vert="horz"/>
          <a:lstStyle>
            <a:lvl1pPr marL="0" indent="0">
              <a:buNone/>
              <a:defRPr sz="1800" baseline="0"/>
            </a:lvl1pPr>
          </a:lstStyle>
          <a:p>
            <a:r>
              <a:rPr lang="en-US" dirty="0" smtClean="0"/>
              <a:t>PARTNER LOGO</a:t>
            </a:r>
            <a:endParaRPr lang="en-US" dirty="0"/>
          </a:p>
        </p:txBody>
      </p:sp>
      <p:sp>
        <p:nvSpPr>
          <p:cNvPr id="13" name="Picture Placeholder 9"/>
          <p:cNvSpPr>
            <a:spLocks noGrp="1"/>
          </p:cNvSpPr>
          <p:nvPr>
            <p:ph type="pic" sz="quarter" idx="17" hasCustomPrompt="1"/>
          </p:nvPr>
        </p:nvSpPr>
        <p:spPr>
          <a:xfrm>
            <a:off x="5866142" y="5919805"/>
            <a:ext cx="2594856" cy="785539"/>
          </a:xfrm>
          <a:prstGeom prst="rect">
            <a:avLst/>
          </a:prstGeom>
        </p:spPr>
        <p:txBody>
          <a:bodyPr vert="horz"/>
          <a:lstStyle>
            <a:lvl1pPr marL="0" indent="0">
              <a:buNone/>
              <a:defRPr sz="1800"/>
            </a:lvl1pPr>
          </a:lstStyle>
          <a:p>
            <a:r>
              <a:rPr lang="en-US" dirty="0" smtClean="0"/>
              <a:t>PARTNER LOGO</a:t>
            </a:r>
            <a:endParaRPr lang="en-US" dirty="0"/>
          </a:p>
        </p:txBody>
      </p:sp>
      <p:sp>
        <p:nvSpPr>
          <p:cNvPr id="15" name="Content Placeholder 2"/>
          <p:cNvSpPr>
            <a:spLocks noGrp="1"/>
          </p:cNvSpPr>
          <p:nvPr>
            <p:ph idx="18"/>
          </p:nvPr>
        </p:nvSpPr>
        <p:spPr>
          <a:xfrm>
            <a:off x="694423" y="1231085"/>
            <a:ext cx="7755154" cy="168342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9"/>
          </p:nvPr>
        </p:nvSpPr>
        <p:spPr>
          <a:xfrm>
            <a:off x="694423" y="3707046"/>
            <a:ext cx="7755154" cy="168342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 y="5899640"/>
            <a:ext cx="2239814" cy="796379"/>
          </a:xfrm>
          <a:prstGeom prst="rect">
            <a:avLst/>
          </a:prstGeom>
        </p:spPr>
      </p:pic>
      <p:sp>
        <p:nvSpPr>
          <p:cNvPr id="16"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654584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423" y="273049"/>
            <a:ext cx="2771090" cy="1162051"/>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94423" y="1435104"/>
            <a:ext cx="2771090" cy="3852499"/>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Picture Placeholder 9"/>
          <p:cNvSpPr>
            <a:spLocks noGrp="1"/>
          </p:cNvSpPr>
          <p:nvPr>
            <p:ph type="pic" sz="quarter" idx="15" hasCustomPrompt="1"/>
          </p:nvPr>
        </p:nvSpPr>
        <p:spPr>
          <a:xfrm>
            <a:off x="2963442" y="5919805"/>
            <a:ext cx="2594856" cy="785539"/>
          </a:xfrm>
          <a:prstGeom prst="rect">
            <a:avLst/>
          </a:prstGeom>
        </p:spPr>
        <p:txBody>
          <a:bodyPr vert="horz"/>
          <a:lstStyle>
            <a:lvl1pPr marL="0" indent="0">
              <a:buNone/>
              <a:defRPr sz="1800" baseline="0"/>
            </a:lvl1pPr>
          </a:lstStyle>
          <a:p>
            <a:r>
              <a:rPr lang="en-US" dirty="0" smtClean="0"/>
              <a:t>PARTNER LOGO</a:t>
            </a:r>
            <a:endParaRPr lang="en-US" dirty="0"/>
          </a:p>
        </p:txBody>
      </p:sp>
      <p:sp>
        <p:nvSpPr>
          <p:cNvPr id="11" name="Picture Placeholder 9"/>
          <p:cNvSpPr>
            <a:spLocks noGrp="1"/>
          </p:cNvSpPr>
          <p:nvPr>
            <p:ph type="pic" sz="quarter" idx="16" hasCustomPrompt="1"/>
          </p:nvPr>
        </p:nvSpPr>
        <p:spPr>
          <a:xfrm>
            <a:off x="5866142" y="5919805"/>
            <a:ext cx="2594856" cy="785539"/>
          </a:xfrm>
          <a:prstGeom prst="rect">
            <a:avLst/>
          </a:prstGeom>
        </p:spPr>
        <p:txBody>
          <a:bodyPr vert="horz"/>
          <a:lstStyle>
            <a:lvl1pPr marL="0" indent="0">
              <a:buNone/>
              <a:defRPr sz="1800"/>
            </a:lvl1pPr>
          </a:lstStyle>
          <a:p>
            <a:r>
              <a:rPr lang="en-US" dirty="0" smtClean="0"/>
              <a:t>PARTNER LOGO</a:t>
            </a:r>
            <a:endParaRPr lang="en-US" dirty="0"/>
          </a:p>
        </p:txBody>
      </p:sp>
      <p:sp>
        <p:nvSpPr>
          <p:cNvPr id="8" name="Content Placeholder 2"/>
          <p:cNvSpPr>
            <a:spLocks noGrp="1"/>
          </p:cNvSpPr>
          <p:nvPr>
            <p:ph idx="13"/>
          </p:nvPr>
        </p:nvSpPr>
        <p:spPr>
          <a:xfrm>
            <a:off x="3590899" y="273049"/>
            <a:ext cx="4532025" cy="5014554"/>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 y="5899640"/>
            <a:ext cx="2239814" cy="796379"/>
          </a:xfrm>
          <a:prstGeom prst="rect">
            <a:avLst/>
          </a:prstGeom>
        </p:spPr>
      </p:pic>
      <p:sp>
        <p:nvSpPr>
          <p:cNvPr id="12"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866067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9841" y="4160837"/>
            <a:ext cx="4671294" cy="566739"/>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6"/>
            <a:ext cx="5486400" cy="354806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99841" y="4727575"/>
            <a:ext cx="4671294" cy="804863"/>
          </a:xfrm>
          <a:prstGeom prst="rect">
            <a:avLst/>
          </a:prstGeom>
        </p:spPr>
        <p:txBody>
          <a:bodyPr/>
          <a:lstStyle>
            <a:lvl1pPr marL="0" indent="0">
              <a:buNone/>
              <a:defRPr sz="16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Picture Placeholder 9"/>
          <p:cNvSpPr>
            <a:spLocks noGrp="1"/>
          </p:cNvSpPr>
          <p:nvPr>
            <p:ph type="pic" sz="quarter" idx="15" hasCustomPrompt="1"/>
          </p:nvPr>
        </p:nvSpPr>
        <p:spPr>
          <a:xfrm>
            <a:off x="2963442" y="5919805"/>
            <a:ext cx="2594856" cy="785539"/>
          </a:xfrm>
          <a:prstGeom prst="rect">
            <a:avLst/>
          </a:prstGeom>
        </p:spPr>
        <p:txBody>
          <a:bodyPr vert="horz"/>
          <a:lstStyle>
            <a:lvl1pPr marL="0" indent="0">
              <a:buNone/>
              <a:defRPr sz="1800" baseline="0"/>
            </a:lvl1pPr>
          </a:lstStyle>
          <a:p>
            <a:r>
              <a:rPr lang="en-US" dirty="0" smtClean="0"/>
              <a:t>PARTNER LOGO</a:t>
            </a:r>
            <a:endParaRPr lang="en-US" dirty="0"/>
          </a:p>
        </p:txBody>
      </p:sp>
      <p:sp>
        <p:nvSpPr>
          <p:cNvPr id="8" name="Picture Placeholder 9"/>
          <p:cNvSpPr>
            <a:spLocks noGrp="1"/>
          </p:cNvSpPr>
          <p:nvPr>
            <p:ph type="pic" sz="quarter" idx="16" hasCustomPrompt="1"/>
          </p:nvPr>
        </p:nvSpPr>
        <p:spPr>
          <a:xfrm>
            <a:off x="5866142" y="5919805"/>
            <a:ext cx="2594856" cy="785539"/>
          </a:xfrm>
          <a:prstGeom prst="rect">
            <a:avLst/>
          </a:prstGeom>
        </p:spPr>
        <p:txBody>
          <a:bodyPr vert="horz"/>
          <a:lstStyle>
            <a:lvl1pPr marL="0" indent="0">
              <a:buNone/>
              <a:defRPr sz="1800"/>
            </a:lvl1pPr>
          </a:lstStyle>
          <a:p>
            <a:r>
              <a:rPr lang="en-US" dirty="0" smtClean="0"/>
              <a:t>PARTNER LOGO</a:t>
            </a:r>
            <a:endParaRPr lang="en-US" dirty="0"/>
          </a:p>
        </p:txBody>
      </p:sp>
      <p:pic>
        <p:nvPicPr>
          <p:cNvPr id="9" name="Picture 8"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 y="5899640"/>
            <a:ext cx="2239814" cy="796379"/>
          </a:xfrm>
          <a:prstGeom prst="rect">
            <a:avLst/>
          </a:prstGeom>
        </p:spPr>
      </p:pic>
      <p:sp>
        <p:nvSpPr>
          <p:cNvPr id="10"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49781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4428" y="1276701"/>
            <a:ext cx="3802965"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276701"/>
            <a:ext cx="3804552"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694423"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4"/>
          </p:nvPr>
        </p:nvSpPr>
        <p:spPr>
          <a:xfrm>
            <a:off x="4637805"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
        <p:nvSpPr>
          <p:cNvPr id="1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516014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9"/>
          <p:cNvSpPr>
            <a:spLocks noGrp="1"/>
          </p:cNvSpPr>
          <p:nvPr>
            <p:ph type="pic" sz="quarter" idx="15" hasCustomPrompt="1"/>
          </p:nvPr>
        </p:nvSpPr>
        <p:spPr>
          <a:xfrm>
            <a:off x="2963442" y="5919805"/>
            <a:ext cx="2594856" cy="785539"/>
          </a:xfrm>
          <a:prstGeom prst="rect">
            <a:avLst/>
          </a:prstGeom>
        </p:spPr>
        <p:txBody>
          <a:bodyPr vert="horz"/>
          <a:lstStyle>
            <a:lvl1pPr marL="0" indent="0">
              <a:buNone/>
              <a:defRPr sz="1800" baseline="0"/>
            </a:lvl1pPr>
          </a:lstStyle>
          <a:p>
            <a:r>
              <a:rPr lang="en-US" dirty="0" smtClean="0"/>
              <a:t>PARTNER LOGO</a:t>
            </a:r>
            <a:endParaRPr lang="en-US" dirty="0"/>
          </a:p>
        </p:txBody>
      </p:sp>
      <p:sp>
        <p:nvSpPr>
          <p:cNvPr id="5" name="Picture Placeholder 9"/>
          <p:cNvSpPr>
            <a:spLocks noGrp="1"/>
          </p:cNvSpPr>
          <p:nvPr>
            <p:ph type="pic" sz="quarter" idx="16" hasCustomPrompt="1"/>
          </p:nvPr>
        </p:nvSpPr>
        <p:spPr>
          <a:xfrm>
            <a:off x="5866142" y="5919805"/>
            <a:ext cx="2594856" cy="785539"/>
          </a:xfrm>
          <a:prstGeom prst="rect">
            <a:avLst/>
          </a:prstGeom>
        </p:spPr>
        <p:txBody>
          <a:bodyPr vert="horz"/>
          <a:lstStyle>
            <a:lvl1pPr marL="0" indent="0">
              <a:buNone/>
              <a:defRPr sz="1800"/>
            </a:lvl1pPr>
          </a:lstStyle>
          <a:p>
            <a:r>
              <a:rPr lang="en-US" dirty="0" smtClean="0"/>
              <a:t>PARTNER LOGO</a:t>
            </a:r>
            <a:endParaRPr lang="en-US" dirty="0"/>
          </a:p>
        </p:txBody>
      </p:sp>
      <p:pic>
        <p:nvPicPr>
          <p:cNvPr id="6" name="Picture 5"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 y="5899640"/>
            <a:ext cx="2239814" cy="796379"/>
          </a:xfrm>
          <a:prstGeom prst="rect">
            <a:avLst/>
          </a:prstGeom>
        </p:spPr>
      </p:pic>
      <p:sp>
        <p:nvSpPr>
          <p:cNvPr id="7"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658763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90839"/>
            <a:ext cx="6400800"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2C1BE1D-F557-C442-9DA9-8F06AF7B7A69}" type="slidenum">
              <a:rPr lang="en-US" smtClean="0"/>
              <a:t>‹#›</a:t>
            </a:fld>
            <a:endParaRPr lang="en-US"/>
          </a:p>
        </p:txBody>
      </p:sp>
      <p:pic>
        <p:nvPicPr>
          <p:cNvPr id="5" name="Picture 4"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Tree>
    <p:extLst>
      <p:ext uri="{BB962C8B-B14F-4D97-AF65-F5344CB8AC3E}">
        <p14:creationId xmlns:p14="http://schemas.microsoft.com/office/powerpoint/2010/main" val="1090694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C1BE1D-F557-C442-9DA9-8F06AF7B7A69}" type="slidenum">
              <a:rPr lang="en-US" smtClean="0"/>
              <a:t>‹#›</a:t>
            </a:fld>
            <a:endParaRPr lang="en-US"/>
          </a:p>
        </p:txBody>
      </p:sp>
      <p:pic>
        <p:nvPicPr>
          <p:cNvPr id="3" name="Picture 2"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Tree>
    <p:extLst>
      <p:ext uri="{BB962C8B-B14F-4D97-AF65-F5344CB8AC3E}">
        <p14:creationId xmlns:p14="http://schemas.microsoft.com/office/powerpoint/2010/main" val="3181218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2851" y="1922250"/>
            <a:ext cx="4609795" cy="1639039"/>
          </a:xfrm>
          <a:prstGeom prst="rect">
            <a:avLst/>
          </a:prstGeom>
        </p:spPr>
      </p:pic>
      <p:cxnSp>
        <p:nvCxnSpPr>
          <p:cNvPr id="7" name="Straight Connector 6"/>
          <p:cNvCxnSpPr/>
          <p:nvPr userDrawn="1"/>
        </p:nvCxnSpPr>
        <p:spPr>
          <a:xfrm>
            <a:off x="1202851" y="3905436"/>
            <a:ext cx="460979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9" name="Subtitle 2"/>
          <p:cNvSpPr>
            <a:spLocks noGrp="1"/>
          </p:cNvSpPr>
          <p:nvPr>
            <p:ph type="subTitle" idx="1"/>
          </p:nvPr>
        </p:nvSpPr>
        <p:spPr>
          <a:xfrm>
            <a:off x="1202849" y="4122469"/>
            <a:ext cx="6400800" cy="1752600"/>
          </a:xfrm>
          <a:prstGeom prst="rect">
            <a:avLst/>
          </a:prstGeom>
        </p:spPr>
        <p:txBody>
          <a:bodyPr/>
          <a:lstStyle>
            <a:lvl1pPr marL="0" indent="0" algn="l">
              <a:buNone/>
              <a:defRPr sz="32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500989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4157296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8"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
        <p:nvSpPr>
          <p:cNvPr id="7" name="Title 1"/>
          <p:cNvSpPr>
            <a:spLocks noGrp="1"/>
          </p:cNvSpPr>
          <p:nvPr>
            <p:ph type="ctrTitle"/>
          </p:nvPr>
        </p:nvSpPr>
        <p:spPr>
          <a:xfrm>
            <a:off x="190795" y="1353835"/>
            <a:ext cx="8728872" cy="1470025"/>
          </a:xfrm>
          <a:prstGeom prst="rect">
            <a:avLst/>
          </a:prstGeom>
        </p:spPr>
        <p:txBody>
          <a:bodyPr anchor="b"/>
          <a:lstStyle>
            <a:lvl1pPr>
              <a:defRPr sz="5400" b="1" i="0">
                <a:solidFill>
                  <a:srgbClr val="59261D"/>
                </a:solidFill>
              </a:defRPr>
            </a:lvl1pPr>
          </a:lstStyle>
          <a:p>
            <a:r>
              <a:rPr lang="en-US" dirty="0" smtClean="0"/>
              <a:t>Click to edit Master title</a:t>
            </a:r>
            <a:endParaRPr lang="en-US" dirty="0"/>
          </a:p>
        </p:txBody>
      </p:sp>
      <p:sp>
        <p:nvSpPr>
          <p:cNvPr id="9" name="Subtitle 2"/>
          <p:cNvSpPr>
            <a:spLocks noGrp="1"/>
          </p:cNvSpPr>
          <p:nvPr>
            <p:ph type="subTitle" idx="1"/>
          </p:nvPr>
        </p:nvSpPr>
        <p:spPr>
          <a:xfrm>
            <a:off x="635735" y="2990839"/>
            <a:ext cx="7872530"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00569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13"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cxnSp>
        <p:nvCxnSpPr>
          <p:cNvPr id="8" name="Straight Connector 7"/>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694423" y="1280436"/>
            <a:ext cx="7755154" cy="4481259"/>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694423" y="39593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3733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694424" y="1282332"/>
            <a:ext cx="3791915" cy="4296645"/>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7"/>
          </p:nvPr>
        </p:nvSpPr>
        <p:spPr>
          <a:xfrm>
            <a:off x="4659945" y="1282332"/>
            <a:ext cx="3789632" cy="4296645"/>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17"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
        <p:nvSpPr>
          <p:cNvPr id="18" name="Title 1"/>
          <p:cNvSpPr>
            <a:spLocks noGrp="1"/>
          </p:cNvSpPr>
          <p:nvPr>
            <p:ph type="title"/>
          </p:nvPr>
        </p:nvSpPr>
        <p:spPr>
          <a:xfrm>
            <a:off x="694423" y="39593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7684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4430" y="1276702"/>
            <a:ext cx="3802965"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5" name="Text Placeholder 4"/>
          <p:cNvSpPr>
            <a:spLocks noGrp="1"/>
          </p:cNvSpPr>
          <p:nvPr>
            <p:ph type="body" sz="quarter" idx="3"/>
          </p:nvPr>
        </p:nvSpPr>
        <p:spPr>
          <a:xfrm>
            <a:off x="4645026" y="1276702"/>
            <a:ext cx="3804552"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694424" y="1707255"/>
            <a:ext cx="3791915" cy="3896084"/>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4659945" y="1707255"/>
            <a:ext cx="3789632" cy="3896084"/>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16"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
        <p:nvSpPr>
          <p:cNvPr id="17" name="Title 1"/>
          <p:cNvSpPr>
            <a:spLocks noGrp="1"/>
          </p:cNvSpPr>
          <p:nvPr>
            <p:ph type="title"/>
          </p:nvPr>
        </p:nvSpPr>
        <p:spPr>
          <a:xfrm>
            <a:off x="694423" y="39593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9657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694423" y="3493548"/>
            <a:ext cx="7755154" cy="491411"/>
          </a:xfrm>
          <a:prstGeom prst="rect">
            <a:avLst/>
          </a:prstGeom>
        </p:spPr>
        <p:txBody>
          <a:bodyPr vert="horz"/>
          <a:lstStyle>
            <a:lvl1pPr marL="0" indent="0">
              <a:buNone/>
              <a:defRPr sz="2400">
                <a:solidFill>
                  <a:srgbClr val="32A4D7"/>
                </a:solidFill>
              </a:defRPr>
            </a:lvl1pPr>
          </a:lstStyle>
          <a:p>
            <a:pPr lvl="0"/>
            <a:r>
              <a:rPr lang="en-US" dirty="0" smtClean="0"/>
              <a:t>Click to edit Master text styles</a:t>
            </a:r>
          </a:p>
        </p:txBody>
      </p:sp>
      <p:sp>
        <p:nvSpPr>
          <p:cNvPr id="9" name="Content Placeholder 2"/>
          <p:cNvSpPr>
            <a:spLocks noGrp="1"/>
          </p:cNvSpPr>
          <p:nvPr>
            <p:ph idx="16"/>
          </p:nvPr>
        </p:nvSpPr>
        <p:spPr>
          <a:xfrm>
            <a:off x="694423" y="1223607"/>
            <a:ext cx="7755154" cy="217494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94423" y="4159270"/>
            <a:ext cx="7755154" cy="1602425"/>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15"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
        <p:nvSpPr>
          <p:cNvPr id="16" name="Title 1"/>
          <p:cNvSpPr>
            <a:spLocks noGrp="1"/>
          </p:cNvSpPr>
          <p:nvPr>
            <p:ph type="title"/>
          </p:nvPr>
        </p:nvSpPr>
        <p:spPr>
          <a:xfrm>
            <a:off x="694423" y="39593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422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2" name="Straight Connector 11"/>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694423" y="3108325"/>
            <a:ext cx="7755154" cy="491411"/>
          </a:xfrm>
          <a:prstGeom prst="rect">
            <a:avLst/>
          </a:prstGeom>
        </p:spPr>
        <p:txBody>
          <a:bodyPr vert="horz"/>
          <a:lstStyle>
            <a:lvl1pPr marL="0" indent="0">
              <a:buNone/>
              <a:defRPr sz="2400">
                <a:solidFill>
                  <a:srgbClr val="32A4D7"/>
                </a:solidFill>
              </a:defRPr>
            </a:lvl1pPr>
          </a:lstStyle>
          <a:p>
            <a:pPr lvl="0"/>
            <a:r>
              <a:rPr lang="en-US" dirty="0" smtClean="0"/>
              <a:t>Click to edit Master text styles</a:t>
            </a:r>
          </a:p>
        </p:txBody>
      </p:sp>
      <p:sp>
        <p:nvSpPr>
          <p:cNvPr id="8" name="Content Placeholder 2"/>
          <p:cNvSpPr>
            <a:spLocks noGrp="1"/>
          </p:cNvSpPr>
          <p:nvPr>
            <p:ph idx="1"/>
          </p:nvPr>
        </p:nvSpPr>
        <p:spPr>
          <a:xfrm>
            <a:off x="694423" y="1280435"/>
            <a:ext cx="7755154" cy="168889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694423" y="3740092"/>
            <a:ext cx="7755154" cy="194274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
        <p:nvSpPr>
          <p:cNvPr id="14"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417712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423" y="273049"/>
            <a:ext cx="2771090" cy="1162051"/>
          </a:xfrm>
          <a:prstGeom prst="rect">
            <a:avLst/>
          </a:prstGeom>
        </p:spPr>
        <p:txBody>
          <a:bodyPr anchor="b"/>
          <a:lstStyle>
            <a:lvl1pPr algn="l">
              <a:defRPr sz="2000" b="1">
                <a:solidFill>
                  <a:srgbClr val="59261D"/>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94423" y="1435104"/>
            <a:ext cx="2771090" cy="4691063"/>
          </a:xfrm>
          <a:prstGeom prst="rect">
            <a:avLst/>
          </a:prstGeom>
        </p:spPr>
        <p:txBody>
          <a:bodyPr/>
          <a:lstStyle>
            <a:lvl1pPr marL="0" indent="0">
              <a:buNone/>
              <a:defRPr sz="20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Content Placeholder 2"/>
          <p:cNvSpPr>
            <a:spLocks noGrp="1"/>
          </p:cNvSpPr>
          <p:nvPr>
            <p:ph idx="17"/>
          </p:nvPr>
        </p:nvSpPr>
        <p:spPr>
          <a:xfrm>
            <a:off x="3600036" y="273050"/>
            <a:ext cx="4468065" cy="5853117"/>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10"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850341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8978" y="4800601"/>
            <a:ext cx="4653020" cy="566739"/>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2208978" y="5367342"/>
            <a:ext cx="4653020" cy="804863"/>
          </a:xfrm>
          <a:prstGeom prst="rect">
            <a:avLst/>
          </a:prstGeom>
        </p:spPr>
        <p:txBody>
          <a:bodyPr/>
          <a:lstStyle>
            <a:lvl1pPr marL="0" indent="0">
              <a:buNone/>
              <a:defRPr sz="16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9"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2527768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6"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3230179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2878138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8135"/>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8498" y="1998135"/>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702948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8"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
        <p:nvSpPr>
          <p:cNvPr id="7" name="Title 1"/>
          <p:cNvSpPr>
            <a:spLocks noGrp="1"/>
          </p:cNvSpPr>
          <p:nvPr>
            <p:ph type="ctrTitle"/>
          </p:nvPr>
        </p:nvSpPr>
        <p:spPr>
          <a:xfrm>
            <a:off x="190795" y="1353835"/>
            <a:ext cx="8728872" cy="1470025"/>
          </a:xfrm>
          <a:prstGeom prst="rect">
            <a:avLst/>
          </a:prstGeom>
        </p:spPr>
        <p:txBody>
          <a:bodyPr anchor="b"/>
          <a:lstStyle>
            <a:lvl1pPr>
              <a:defRPr sz="5400" b="1" i="0">
                <a:solidFill>
                  <a:srgbClr val="59261D"/>
                </a:solidFill>
              </a:defRPr>
            </a:lvl1pPr>
          </a:lstStyle>
          <a:p>
            <a:r>
              <a:rPr lang="en-US" dirty="0" smtClean="0"/>
              <a:t>Click to edit Master title</a:t>
            </a:r>
            <a:endParaRPr lang="en-US" dirty="0"/>
          </a:p>
        </p:txBody>
      </p:sp>
      <p:sp>
        <p:nvSpPr>
          <p:cNvPr id="9" name="Subtitle 2"/>
          <p:cNvSpPr>
            <a:spLocks noGrp="1"/>
          </p:cNvSpPr>
          <p:nvPr>
            <p:ph type="subTitle" idx="1"/>
          </p:nvPr>
        </p:nvSpPr>
        <p:spPr>
          <a:xfrm>
            <a:off x="635735" y="2990839"/>
            <a:ext cx="7872530"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70793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5" descr="osf-logo-white-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75" y="5817167"/>
            <a:ext cx="1852989" cy="878453"/>
          </a:xfrm>
          <a:prstGeom prst="rect">
            <a:avLst/>
          </a:prstGeom>
        </p:spPr>
      </p:pic>
      <p:sp>
        <p:nvSpPr>
          <p:cNvPr id="13"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cxnSp>
        <p:nvCxnSpPr>
          <p:cNvPr id="8" name="Straight Connector 7"/>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694423" y="1280436"/>
            <a:ext cx="7755154" cy="4481259"/>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694423" y="39593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8755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7/16/2021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1409776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7/16/2021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585916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7/16/2021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66260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423" y="273049"/>
            <a:ext cx="2771090" cy="1162051"/>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94423" y="1435105"/>
            <a:ext cx="2771090" cy="4476138"/>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ontent Placeholder 2"/>
          <p:cNvSpPr>
            <a:spLocks noGrp="1"/>
          </p:cNvSpPr>
          <p:nvPr>
            <p:ph idx="1"/>
          </p:nvPr>
        </p:nvSpPr>
        <p:spPr>
          <a:xfrm>
            <a:off x="3636585" y="273049"/>
            <a:ext cx="4175676" cy="563819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
        <p:nvSpPr>
          <p:cNvPr id="9"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759152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7/16/2021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1517968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7/16/2021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1620419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7/16/2021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1521188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7/16/2021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411128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7/16/2021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2191886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7/16/2021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9016878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7/16/2021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15989780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7/16/2021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76045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8978" y="4800601"/>
            <a:ext cx="4653020" cy="566739"/>
          </a:xfrm>
          <a:prstGeom prst="rect">
            <a:avLst/>
          </a:prstGeom>
        </p:spPr>
        <p:txBody>
          <a:bodyPr anchor="b"/>
          <a:lstStyle>
            <a:lvl1pPr algn="l">
              <a:defRPr sz="2000" b="1">
                <a:solidFill>
                  <a:srgbClr val="59261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08978" y="5367341"/>
            <a:ext cx="4653020" cy="804863"/>
          </a:xfrm>
          <a:prstGeom prst="rect">
            <a:avLst/>
          </a:prstGeom>
        </p:spPr>
        <p:txBody>
          <a:bodyPr/>
          <a:lstStyle>
            <a:lvl1pPr marL="0" indent="0">
              <a:buNone/>
              <a:defRPr sz="14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6"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15999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osf-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10" y="6026462"/>
            <a:ext cx="1805844" cy="642681"/>
          </a:xfrm>
          <a:prstGeom prst="rect">
            <a:avLst/>
          </a:prstGeom>
        </p:spPr>
      </p:pic>
      <p:sp>
        <p:nvSpPr>
          <p:cNvPr id="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97169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osf-logo-web-brown-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7" y="6026462"/>
            <a:ext cx="1806039" cy="642148"/>
          </a:xfrm>
          <a:prstGeom prst="rect">
            <a:avLst/>
          </a:prstGeom>
        </p:spPr>
      </p:pic>
      <p:sp>
        <p:nvSpPr>
          <p:cNvPr id="7"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
        <p:nvSpPr>
          <p:cNvPr id="8"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0059" y="2990839"/>
            <a:ext cx="7503882"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341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5.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lue-green-light-frame-bottom-2x.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18274" y="4584665"/>
            <a:ext cx="9180548" cy="2300743"/>
          </a:xfrm>
          <a:prstGeom prst="rect">
            <a:avLst/>
          </a:prstGeom>
        </p:spPr>
      </p:pic>
      <p:sp>
        <p:nvSpPr>
          <p:cNvPr id="7"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195175870"/>
      </p:ext>
    </p:extLst>
  </p:cSld>
  <p:clrMap bg1="lt1" tx1="dk1" bg2="lt2" tx2="dk2" accent1="accent1" accent2="accent2" accent3="accent3" accent4="accent4" accent5="accent5" accent6="accent6" hlink="hlink" folHlink="folHlink"/>
  <p:sldLayoutIdLst>
    <p:sldLayoutId id="214748373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25300691"/>
      </p:ext>
    </p:extLst>
  </p:cSld>
  <p:clrMap bg1="lt1" tx1="dk1" bg2="lt2" tx2="dk2" accent1="accent1" accent2="accent2" accent3="accent3" accent4="accent4" accent5="accent5" accent6="accent6" hlink="hlink" folHlink="folHlink"/>
  <p:sldLayoutIdLst>
    <p:sldLayoutId id="2147483737" r:id="rId1"/>
    <p:sldLayoutId id="2147483726" r:id="rId2"/>
    <p:sldLayoutId id="2147483727" r:id="rId3"/>
    <p:sldLayoutId id="2147483728" r:id="rId4"/>
    <p:sldLayoutId id="2147483729" r:id="rId5"/>
    <p:sldLayoutId id="2147483730" r:id="rId6"/>
    <p:sldLayoutId id="2147483731" r:id="rId7"/>
    <p:sldLayoutId id="2147483732"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lue-green-light-frame-side-2x.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24789" y="0"/>
            <a:ext cx="2316489" cy="6882258"/>
          </a:xfrm>
          <a:prstGeom prst="rect">
            <a:avLst/>
          </a:prstGeom>
        </p:spPr>
      </p:pic>
      <p:sp>
        <p:nvSpPr>
          <p:cNvPr id="4" name="Slide Number Placeholder 5"/>
          <p:cNvSpPr>
            <a:spLocks noGrp="1"/>
          </p:cNvSpPr>
          <p:nvPr>
            <p:ph type="sldNum" sz="quarter" idx="4"/>
          </p:nvPr>
        </p:nvSpPr>
        <p:spPr>
          <a:xfrm>
            <a:off x="8676046" y="6423196"/>
            <a:ext cx="524255"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04741172"/>
      </p:ext>
    </p:extLst>
  </p:cSld>
  <p:clrMap bg1="lt1" tx1="dk1" bg2="lt2" tx2="dk2" accent1="accent1" accent2="accent2" accent3="accent3" accent4="accent4" accent5="accent5" accent6="accent6" hlink="hlink" folHlink="folHlink"/>
  <p:sldLayoutIdLst>
    <p:sldLayoutId id="2147483739"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lue-green-light-frame-side-2x.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459851" y="0"/>
            <a:ext cx="2316489" cy="6882258"/>
          </a:xfrm>
          <a:prstGeom prst="rect">
            <a:avLst/>
          </a:prstGeom>
        </p:spPr>
      </p:pic>
      <p:sp>
        <p:nvSpPr>
          <p:cNvPr id="6" name="Slide Number Placeholder 5"/>
          <p:cNvSpPr>
            <a:spLocks noGrp="1"/>
          </p:cNvSpPr>
          <p:nvPr>
            <p:ph type="sldNum" sz="quarter" idx="4"/>
          </p:nvPr>
        </p:nvSpPr>
        <p:spPr>
          <a:xfrm>
            <a:off x="-2816" y="6413592"/>
            <a:ext cx="526443" cy="365125"/>
          </a:xfrm>
          <a:prstGeom prst="rect">
            <a:avLst/>
          </a:prstGeom>
        </p:spPr>
        <p:txBody>
          <a:bodyPr vert="horz" lIns="91440" tIns="45720" rIns="91440" bIns="45720" rtlCol="0" anchor="ctr"/>
          <a:lstStyle>
            <a:lvl1pPr algn="ctr">
              <a:defRPr sz="12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536655238"/>
      </p:ext>
    </p:extLst>
  </p:cSld>
  <p:clrMap bg1="lt1" tx1="dk1" bg2="lt2" tx2="dk2" accent1="accent1" accent2="accent2" accent3="accent3" accent4="accent4" accent5="accent5" accent6="accent6" hlink="hlink" folHlink="folHlink"/>
  <p:sldLayoutIdLst>
    <p:sldLayoutId id="2147483741" r:id="rId1"/>
    <p:sldLayoutId id="2147483678" r:id="rId2"/>
    <p:sldLayoutId id="2147483679" r:id="rId3"/>
    <p:sldLayoutId id="2147483680" r:id="rId4"/>
    <p:sldLayoutId id="2147483681" r:id="rId5"/>
    <p:sldLayoutId id="2147483682" r:id="rId6"/>
    <p:sldLayoutId id="2147483683" r:id="rId7"/>
    <p:sldLayoutId id="214748368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lue-green-light-frame-middle-2x.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274" y="4208402"/>
            <a:ext cx="9182434" cy="1592459"/>
          </a:xfrm>
          <a:prstGeom prst="rect">
            <a:avLst/>
          </a:prstGeom>
        </p:spPr>
      </p:pic>
      <p:sp>
        <p:nvSpPr>
          <p:cNvPr id="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973143631"/>
      </p:ext>
    </p:extLst>
  </p:cSld>
  <p:clrMap bg1="lt1" tx1="dk1" bg2="lt2" tx2="dk2" accent1="accent1" accent2="accent2" accent3="accent3" accent4="accent4" accent5="accent5" accent6="accent6" hlink="hlink" folHlink="folHlink"/>
  <p:sldLayoutIdLst>
    <p:sldLayoutId id="2147483743"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lue-green-light-frame-full-2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720" y="-36540"/>
            <a:ext cx="9241440" cy="6931080"/>
          </a:xfrm>
          <a:prstGeom prst="rect">
            <a:avLst/>
          </a:prstGeom>
        </p:spPr>
      </p:pic>
      <p:sp>
        <p:nvSpPr>
          <p:cNvPr id="6" name="Slide Number Placeholder 5"/>
          <p:cNvSpPr>
            <a:spLocks noGrp="1"/>
          </p:cNvSpPr>
          <p:nvPr>
            <p:ph type="sldNum" sz="quarter" idx="4"/>
          </p:nvPr>
        </p:nvSpPr>
        <p:spPr>
          <a:xfrm>
            <a:off x="8561507" y="6423196"/>
            <a:ext cx="555082" cy="365125"/>
          </a:xfrm>
          <a:prstGeom prst="rect">
            <a:avLst/>
          </a:prstGeom>
        </p:spPr>
        <p:txBody>
          <a:bodyPr vert="horz" lIns="91440" tIns="45720" rIns="91440" bIns="45720" rtlCol="0" anchor="ctr"/>
          <a:lstStyle>
            <a:lvl1pPr algn="ctr">
              <a:defRPr sz="12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148359277"/>
      </p:ext>
    </p:extLst>
  </p:cSld>
  <p:clrMap bg1="lt1" tx1="dk1" bg2="lt2" tx2="dk2" accent1="accent1" accent2="accent2" accent3="accent3" accent4="accent4" accent5="accent5" accent6="accent6" hlink="hlink" folHlink="folHlink"/>
  <p:sldLayoutIdLst>
    <p:sldLayoutId id="2147483745" r:id="rId1"/>
    <p:sldLayoutId id="214748370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lue-green-light-frame-top-2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3" y="-9136"/>
            <a:ext cx="9175714" cy="1568115"/>
          </a:xfrm>
          <a:prstGeom prst="rect">
            <a:avLst/>
          </a:prstGeom>
        </p:spPr>
      </p:pic>
      <p:sp>
        <p:nvSpPr>
          <p:cNvPr id="3"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286945699"/>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lue-purple-frame-bottom-2x.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4994" y="3972432"/>
            <a:ext cx="9182434" cy="3068288"/>
          </a:xfrm>
          <a:prstGeom prst="rect">
            <a:avLst/>
          </a:prstGeom>
        </p:spPr>
      </p:pic>
      <p:sp>
        <p:nvSpPr>
          <p:cNvPr id="3" name="Slide Number Placeholder 2"/>
          <p:cNvSpPr>
            <a:spLocks noGrp="1"/>
          </p:cNvSpPr>
          <p:nvPr>
            <p:ph type="sldNum" sz="quarter" idx="4"/>
          </p:nvPr>
        </p:nvSpPr>
        <p:spPr>
          <a:xfrm>
            <a:off x="8354679" y="6539442"/>
            <a:ext cx="796590" cy="366183"/>
          </a:xfrm>
          <a:prstGeom prst="rect">
            <a:avLst/>
          </a:prstGeom>
        </p:spPr>
        <p:txBody>
          <a:bodyPr vert="horz" lIns="91440" tIns="45720" rIns="91440" bIns="45720" rtlCol="0" anchor="ctr"/>
          <a:lstStyle>
            <a:lvl1pPr algn="ctr">
              <a:defRPr sz="1100">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0432823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8" r:id="rId11"/>
    <p:sldLayoutId id="21474837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7/16/2021</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37293779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jpe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5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hyperlink" Target="https://ilpqc.org/" TargetMode="External"/><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QUALITY COUNCIL</a:t>
            </a:r>
            <a:endParaRPr lang="en-US" dirty="0"/>
          </a:p>
        </p:txBody>
      </p:sp>
      <p:sp>
        <p:nvSpPr>
          <p:cNvPr id="3" name="Subtitle 2"/>
          <p:cNvSpPr>
            <a:spLocks noGrp="1"/>
          </p:cNvSpPr>
          <p:nvPr>
            <p:ph type="subTitle" idx="1"/>
          </p:nvPr>
        </p:nvSpPr>
        <p:spPr/>
        <p:txBody>
          <a:bodyPr/>
          <a:lstStyle/>
          <a:p>
            <a:r>
              <a:rPr lang="en-US" dirty="0" smtClean="0"/>
              <a:t>MNO-OB INITIATIVE</a:t>
            </a:r>
          </a:p>
          <a:p>
            <a:r>
              <a:rPr lang="en-US" dirty="0" smtClean="0"/>
              <a:t>7/14/21</a:t>
            </a:r>
          </a:p>
          <a:p>
            <a:endParaRPr lang="en-US" dirty="0"/>
          </a:p>
        </p:txBody>
      </p:sp>
    </p:spTree>
    <p:extLst>
      <p:ext uri="{BB962C8B-B14F-4D97-AF65-F5344CB8AC3E}">
        <p14:creationId xmlns:p14="http://schemas.microsoft.com/office/powerpoint/2010/main" val="3775144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Rate of </a:t>
            </a:r>
            <a:r>
              <a:rPr lang="en-US" sz="2800" u="sng" dirty="0"/>
              <a:t>Pregnancy-Associated Deaths</a:t>
            </a:r>
            <a:r>
              <a:rPr lang="en-US" sz="2800" dirty="0"/>
              <a:t> </a:t>
            </a:r>
            <a:r>
              <a:rPr lang="en-US" sz="2800" dirty="0" smtClean="0"/>
              <a:t/>
            </a:r>
            <a:br>
              <a:rPr lang="en-US" sz="2800" dirty="0" smtClean="0"/>
            </a:br>
            <a:r>
              <a:rPr lang="en-US" sz="2800" dirty="0" smtClean="0"/>
              <a:t>Due </a:t>
            </a:r>
            <a:r>
              <a:rPr lang="en-US" sz="2800" dirty="0"/>
              <a:t>to Drug </a:t>
            </a:r>
            <a:r>
              <a:rPr lang="en-US" sz="2800" dirty="0" smtClean="0"/>
              <a:t>Poisoning, IL Residents, 2008-2016</a:t>
            </a:r>
            <a:endParaRPr lang="en-US" sz="2800" dirty="0"/>
          </a:p>
        </p:txBody>
      </p:sp>
      <p:sp>
        <p:nvSpPr>
          <p:cNvPr id="3" name="Content Placeholder 2"/>
          <p:cNvSpPr>
            <a:spLocks noGrp="1"/>
          </p:cNvSpPr>
          <p:nvPr>
            <p:ph idx="1"/>
          </p:nvPr>
        </p:nvSpPr>
        <p:spPr>
          <a:xfrm>
            <a:off x="5715002" y="1447800"/>
            <a:ext cx="3147809" cy="4526698"/>
          </a:xfrm>
        </p:spPr>
        <p:txBody>
          <a:bodyPr>
            <a:normAutofit lnSpcReduction="10000"/>
          </a:bodyPr>
          <a:lstStyle/>
          <a:p>
            <a:pPr marL="0" lvl="0" indent="0">
              <a:buNone/>
            </a:pPr>
            <a:r>
              <a:rPr lang="en-US" sz="2400" i="1" dirty="0" smtClean="0"/>
              <a:t>Between 2008 and 2016:</a:t>
            </a:r>
          </a:p>
          <a:p>
            <a:pPr lvl="0"/>
            <a:r>
              <a:rPr lang="en-US" sz="2400" dirty="0" smtClean="0"/>
              <a:t>Pregnancy-associated deaths related to any drug poisoning </a:t>
            </a:r>
            <a:r>
              <a:rPr lang="en-US" sz="2400" b="1" dirty="0" smtClean="0"/>
              <a:t>nearly tripled.</a:t>
            </a:r>
            <a:endParaRPr lang="en-US" sz="2400" dirty="0" smtClean="0"/>
          </a:p>
          <a:p>
            <a:pPr lvl="0"/>
            <a:r>
              <a:rPr lang="en-US" sz="2400" u="sng" dirty="0" smtClean="0"/>
              <a:t>Pregnancy-associated deaths specifically related to opioid poisoning </a:t>
            </a:r>
            <a:r>
              <a:rPr lang="en-US" sz="2400" b="1" u="sng" dirty="0" smtClean="0"/>
              <a:t>increased almost 6-fold.</a:t>
            </a:r>
            <a:endParaRPr lang="en-US" sz="2400" u="sng"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7F1E4F-1CFF-5643-939E-217C01CDF565}" type="slidenum">
              <a:rPr kumimoji="0" lang="en-US" sz="16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6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extLst/>
          </p:nvPr>
        </p:nvGraphicFramePr>
        <p:xfrm>
          <a:off x="232542" y="1607770"/>
          <a:ext cx="5335445" cy="45266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628651" y="6324600"/>
            <a:ext cx="5827997" cy="404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Data Source: Illinois death certificates, </a:t>
            </a:r>
            <a:r>
              <a:rPr kumimoji="0" lang="en-US" sz="1400" b="0" i="1" u="none" strike="noStrike" kern="1200" cap="none" spc="0" normalizeH="0" baseline="0" noProof="0" dirty="0" smtClean="0">
                <a:ln>
                  <a:noFill/>
                </a:ln>
                <a:solidFill>
                  <a:prstClr val="black"/>
                </a:solidFill>
                <a:effectLst/>
                <a:uLnTx/>
                <a:uFillTx/>
                <a:latin typeface="Calibri"/>
                <a:ea typeface="+mn-ea"/>
                <a:cs typeface="+mn-cs"/>
              </a:rPr>
              <a:t>2008-2016.</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807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pPr algn="l"/>
            <a:r>
              <a:rPr lang="en-US" sz="2800" dirty="0" smtClean="0"/>
              <a:t>Number of </a:t>
            </a:r>
            <a:r>
              <a:rPr lang="en-US" sz="2800" u="sng" dirty="0"/>
              <a:t>Pregnancy-Associated Deaths</a:t>
            </a:r>
            <a:r>
              <a:rPr lang="en-US" sz="2800" dirty="0"/>
              <a:t> </a:t>
            </a:r>
            <a:r>
              <a:rPr lang="en-US" sz="2800" dirty="0" smtClean="0"/>
              <a:t/>
            </a:r>
            <a:br>
              <a:rPr lang="en-US" sz="2800" dirty="0" smtClean="0"/>
            </a:br>
            <a:r>
              <a:rPr lang="en-US" sz="2800" dirty="0" smtClean="0"/>
              <a:t>Due </a:t>
            </a:r>
            <a:r>
              <a:rPr lang="en-US" sz="2800" dirty="0"/>
              <a:t>to Drug Poisoning, </a:t>
            </a:r>
            <a:r>
              <a:rPr lang="en-US" sz="2800" dirty="0" smtClean="0"/>
              <a:t>IL </a:t>
            </a:r>
            <a:r>
              <a:rPr lang="en-US" sz="2800" dirty="0"/>
              <a:t>Residents, 2008-2016</a:t>
            </a:r>
          </a:p>
        </p:txBody>
      </p:sp>
      <p:sp>
        <p:nvSpPr>
          <p:cNvPr id="3" name="Content Placeholder 2"/>
          <p:cNvSpPr>
            <a:spLocks noGrp="1"/>
          </p:cNvSpPr>
          <p:nvPr>
            <p:ph idx="1"/>
          </p:nvPr>
        </p:nvSpPr>
        <p:spPr>
          <a:xfrm>
            <a:off x="5701316" y="1675232"/>
            <a:ext cx="2985485" cy="4709260"/>
          </a:xfrm>
        </p:spPr>
        <p:txBody>
          <a:bodyPr>
            <a:normAutofit/>
          </a:bodyPr>
          <a:lstStyle/>
          <a:p>
            <a:pPr lvl="0"/>
            <a:r>
              <a:rPr lang="en-US" sz="2000" dirty="0" smtClean="0"/>
              <a:t>The number of drug poisoning and opioid-related deaths has increased over time.</a:t>
            </a:r>
          </a:p>
          <a:p>
            <a:pPr lvl="0"/>
            <a:r>
              <a:rPr lang="en-US" sz="2000" u="sng" dirty="0" smtClean="0"/>
              <a:t>Opioids were involved in 83% of pregnancy-associated drug poisoning deaths during 2014-2016.</a:t>
            </a:r>
            <a:endParaRPr lang="en-US" sz="2000" u="sng"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graphicFrame>
        <p:nvGraphicFramePr>
          <p:cNvPr id="8" name="Chart 7">
            <a:extLst>
              <a:ext uri="{FF2B5EF4-FFF2-40B4-BE49-F238E27FC236}">
                <a16:creationId xmlns:a16="http://schemas.microsoft.com/office/drawing/2014/main" id="{00000000-0008-0000-0100-000004000000}"/>
              </a:ext>
            </a:extLst>
          </p:cNvPr>
          <p:cNvGraphicFramePr>
            <a:graphicFrameLocks/>
          </p:cNvGraphicFramePr>
          <p:nvPr>
            <p:extLst/>
          </p:nvPr>
        </p:nvGraphicFramePr>
        <p:xfrm>
          <a:off x="229904" y="1954108"/>
          <a:ext cx="5166556" cy="44172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628651" y="6324600"/>
            <a:ext cx="5827997" cy="404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Data Source: Illinois death certificates, </a:t>
            </a:r>
            <a:r>
              <a:rPr kumimoji="0" lang="en-US" sz="1200" b="0" i="1" u="none" strike="noStrike" kern="1200" cap="none" spc="0" normalizeH="0" baseline="0" noProof="0" dirty="0" smtClean="0">
                <a:ln>
                  <a:noFill/>
                </a:ln>
                <a:solidFill>
                  <a:prstClr val="black"/>
                </a:solidFill>
                <a:effectLst/>
                <a:uLnTx/>
                <a:uFillTx/>
                <a:latin typeface="Calibri"/>
                <a:ea typeface="+mn-ea"/>
                <a:cs typeface="+mn-cs"/>
              </a:rPr>
              <a:t>2008-2016.</a:t>
            </a: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419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cs typeface="MS PGothic" charset="0"/>
              </a:rPr>
              <a:t>Neonatal Abstinence Syndrome</a:t>
            </a:r>
            <a:endPar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cs typeface="MS PGothic"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cs typeface="MS PGothic" charset="0"/>
              </a:rPr>
              <a:t>in IL: scope of the problem</a:t>
            </a:r>
          </a:p>
        </p:txBody>
      </p:sp>
      <p:pic>
        <p:nvPicPr>
          <p:cNvPr id="2050" name="Char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40050"/>
            <a:ext cx="6781800" cy="410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19200" y="5342640"/>
            <a:ext cx="71628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4990"/>
                </a:solidFill>
                <a:effectLst/>
                <a:uLnTx/>
                <a:uFillTx/>
                <a:latin typeface="Calibri"/>
                <a:ea typeface="MS PGothic" pitchFamily="34" charset="-128"/>
                <a:cs typeface="+mn-cs"/>
              </a:rPr>
              <a:t>53% increase in rate of NAS from 2011 – 2016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4990"/>
                </a:solidFill>
                <a:effectLst/>
                <a:uLnTx/>
                <a:uFillTx/>
                <a:latin typeface="Calibri"/>
                <a:ea typeface="MS PGothic" pitchFamily="34" charset="-128"/>
                <a:cs typeface="+mn-cs"/>
              </a:rPr>
              <a:t>NAS rate increased 2.1% per quarter from 2011-2016</a:t>
            </a:r>
            <a:endParaRPr kumimoji="0" lang="en-US" sz="2400" b="1" i="0" u="none" strike="noStrike" kern="1200" cap="none" spc="0" normalizeH="0" baseline="0" noProof="0" dirty="0">
              <a:ln>
                <a:noFill/>
              </a:ln>
              <a:solidFill>
                <a:srgbClr val="004990"/>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3473185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3"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90" t="8365" r="9238" b="4753"/>
          <a:stretch/>
        </p:blipFill>
        <p:spPr bwMode="auto">
          <a:xfrm>
            <a:off x="3274694" y="1142999"/>
            <a:ext cx="4419600" cy="5715001"/>
          </a:xfrm>
          <a:prstGeom prst="snip2DiagRect">
            <a:avLst>
              <a:gd name="adj1" fmla="val 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p:cNvSpPr txBox="1">
            <a:spLocks/>
          </p:cNvSpPr>
          <p:nvPr/>
        </p:nvSpPr>
        <p:spPr>
          <a:xfrm>
            <a:off x="102870" y="76200"/>
            <a:ext cx="690753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Opioid Use Treatment Resources for Pregnant Women Insured by Medicaid in IL, excluding Chicago</a:t>
            </a:r>
            <a:endParaRPr kumimoji="0" lang="en-US" altLang="en-US" sz="28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7" name="Rectangle 6"/>
          <p:cNvSpPr/>
          <p:nvPr/>
        </p:nvSpPr>
        <p:spPr>
          <a:xfrm>
            <a:off x="3124200" y="1524000"/>
            <a:ext cx="240792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20" t="81064" r="46431" b="4328"/>
          <a:stretch/>
        </p:blipFill>
        <p:spPr bwMode="auto">
          <a:xfrm>
            <a:off x="609600" y="1924048"/>
            <a:ext cx="3524253"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44214" y="5832456"/>
            <a:ext cx="2407920" cy="1006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0720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4360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Content Placeholder 3"/>
          <p:cNvSpPr txBox="1">
            <a:spLocks/>
          </p:cNvSpPr>
          <p:nvPr/>
        </p:nvSpPr>
        <p:spPr>
          <a:xfrm>
            <a:off x="228600" y="1209260"/>
            <a:ext cx="5867400" cy="5572540"/>
          </a:xfrm>
          <a:prstGeom prst="round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20000"/>
              </a:spcBef>
              <a:spcAft>
                <a:spcPct val="0"/>
              </a:spcAft>
              <a:buClr>
                <a:srgbClr val="F58466"/>
              </a:buClr>
              <a:buSzTx/>
              <a:buFontTx/>
              <a:buNone/>
              <a:tabLst/>
              <a:defRPr/>
            </a:pPr>
            <a:r>
              <a:rPr kumimoji="0" lang="en-US" altLang="en-US" sz="2000" b="1" i="0" u="none" strike="noStrike" kern="1200" cap="none" spc="0" normalizeH="0" baseline="0" noProof="0" dirty="0">
                <a:ln>
                  <a:noFill/>
                </a:ln>
                <a:solidFill>
                  <a:srgbClr val="004990"/>
                </a:solidFill>
                <a:effectLst/>
                <a:uLnTx/>
                <a:uFillTx/>
                <a:latin typeface="Calibri"/>
                <a:ea typeface="+mn-ea"/>
                <a:cs typeface="MS PGothic" charset="0"/>
              </a:rPr>
              <a:t>Increase moms on Medication Assisted Therapy by delivery </a:t>
            </a:r>
          </a:p>
          <a:p>
            <a:pPr marL="285750" marR="0" lvl="0" indent="-285750" algn="l" defTabSz="914400" rtl="0" eaLnBrk="0" fontAlgn="base" latinLnBrk="0" hangingPunct="0">
              <a:lnSpc>
                <a:spcPct val="100000"/>
              </a:lnSpc>
              <a:spcBef>
                <a:spcPct val="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Hospitals implement and share with affiliated prenatal care sites a validated screening tool, implement SBIRT protocol,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map local resources and create </a:t>
            </a:r>
            <a:r>
              <a:rPr kumimoji="0" lang="en-US" sz="1600" b="0" i="0" u="none" strike="noStrike" kern="1200" cap="none" spc="0" normalizeH="0" baseline="0" noProof="0" dirty="0">
                <a:ln>
                  <a:noFill/>
                </a:ln>
                <a:solidFill>
                  <a:prstClr val="black"/>
                </a:solidFill>
                <a:effectLst/>
                <a:uLnTx/>
                <a:uFillTx/>
                <a:latin typeface="Calibri"/>
                <a:ea typeface="+mn-ea"/>
                <a:cs typeface="+mn-cs"/>
              </a:rPr>
              <a:t>a process flow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to link moms with OUD to MAT and needed services.</a:t>
            </a:r>
          </a:p>
          <a:p>
            <a:pPr marL="285750" marR="0" lvl="0" indent="-285750" algn="l" defTabSz="914400" rtl="0" eaLnBrk="0" fontAlgn="base" latinLnBrk="0" hangingPunct="0">
              <a:lnSpc>
                <a:spcPct val="100000"/>
              </a:lnSpc>
              <a:spcBef>
                <a:spcPct val="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Provide </a:t>
            </a:r>
            <a:r>
              <a:rPr kumimoji="0" lang="en-US" sz="1600" b="0" i="0" u="none" strike="noStrike" kern="1200" cap="none" spc="0" normalizeH="0" baseline="0" noProof="0" dirty="0">
                <a:ln>
                  <a:noFill/>
                </a:ln>
                <a:solidFill>
                  <a:prstClr val="black"/>
                </a:solidFill>
                <a:effectLst/>
                <a:uLnTx/>
                <a:uFillTx/>
                <a:latin typeface="Calibri"/>
                <a:ea typeface="+mn-ea"/>
                <a:cs typeface="+mn-cs"/>
              </a:rPr>
              <a:t>education to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providers/care team </a:t>
            </a:r>
            <a:r>
              <a:rPr kumimoji="0" lang="en-US" sz="1600" b="0" i="0" u="none" strike="noStrike" kern="1200" cap="none" spc="0" normalizeH="0" baseline="0" noProof="0" dirty="0">
                <a:ln>
                  <a:noFill/>
                </a:ln>
                <a:solidFill>
                  <a:prstClr val="black"/>
                </a:solidFill>
                <a:effectLst/>
                <a:uLnTx/>
                <a:uFillTx/>
                <a:latin typeface="Calibri"/>
                <a:ea typeface="+mn-ea"/>
                <a:cs typeface="+mn-cs"/>
              </a:rPr>
              <a:t>on stigma reduction and key protocols (screening, SBIRT, linkage to care, optimal care protocols</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l" defTabSz="914400" rtl="0" eaLnBrk="0" fontAlgn="base" latinLnBrk="0" hangingPunct="0">
              <a:lnSpc>
                <a:spcPct val="100000"/>
              </a:lnSpc>
              <a:spcBef>
                <a:spcPct val="0"/>
              </a:spcBef>
              <a:spcAft>
                <a:spcPct val="0"/>
              </a:spcAft>
              <a:buClr>
                <a:srgbClr val="F58466"/>
              </a:buClr>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
                <a:srgbClr val="F58466"/>
              </a:buClr>
              <a:buSzTx/>
              <a:buFontTx/>
              <a:buNone/>
              <a:tabLst/>
              <a:defRPr/>
            </a:pPr>
            <a:r>
              <a:rPr kumimoji="0" lang="en-US" altLang="en-US" sz="2000" b="1" i="0" u="none" strike="noStrike" kern="1200" cap="none" spc="0" normalizeH="0" baseline="0" noProof="0" dirty="0" smtClean="0">
                <a:ln>
                  <a:noFill/>
                </a:ln>
                <a:solidFill>
                  <a:srgbClr val="004990"/>
                </a:solidFill>
                <a:effectLst/>
                <a:uLnTx/>
                <a:uFillTx/>
                <a:latin typeface="Calibri"/>
                <a:ea typeface="+mn-ea"/>
                <a:cs typeface="MS PGothic" charset="0"/>
              </a:rPr>
              <a:t>Engaging </a:t>
            </a:r>
            <a:r>
              <a:rPr kumimoji="0" lang="en-US" altLang="en-US" sz="2000" b="1" i="0" u="none" strike="noStrike" kern="1200" cap="none" spc="0" normalizeH="0" baseline="0" noProof="0" dirty="0">
                <a:ln>
                  <a:noFill/>
                </a:ln>
                <a:solidFill>
                  <a:srgbClr val="004990"/>
                </a:solidFill>
                <a:effectLst/>
                <a:uLnTx/>
                <a:uFillTx/>
                <a:latin typeface="Calibri"/>
                <a:ea typeface="+mn-ea"/>
                <a:cs typeface="MS PGothic" charset="0"/>
              </a:rPr>
              <a:t>moms in the non pharmacologic care of babies with NAS </a:t>
            </a:r>
            <a:r>
              <a:rPr kumimoji="0" lang="en-US" altLang="en-US" sz="2000" b="0" i="0" u="none" strike="noStrike" kern="1200" cap="none" spc="0" normalizeH="0" baseline="0" noProof="0" dirty="0">
                <a:ln>
                  <a:noFill/>
                </a:ln>
                <a:solidFill>
                  <a:srgbClr val="004990"/>
                </a:solidFill>
                <a:effectLst/>
                <a:uLnTx/>
                <a:uFillTx/>
                <a:latin typeface="Calibri"/>
                <a:ea typeface="+mn-ea"/>
                <a:cs typeface="MS PGothic" charset="0"/>
              </a:rPr>
              <a:t>(breastfeeding, </a:t>
            </a:r>
            <a:r>
              <a:rPr kumimoji="0" lang="en-US" altLang="en-US" sz="2000" b="0" i="0" u="none" strike="noStrike" kern="1200" cap="none" spc="0" normalizeH="0" baseline="0" noProof="0" dirty="0" smtClean="0">
                <a:ln>
                  <a:noFill/>
                </a:ln>
                <a:solidFill>
                  <a:srgbClr val="004990"/>
                </a:solidFill>
                <a:effectLst/>
                <a:uLnTx/>
                <a:uFillTx/>
                <a:latin typeface="Calibri"/>
                <a:ea typeface="+mn-ea"/>
                <a:cs typeface="MS PGothic" charset="0"/>
              </a:rPr>
              <a:t>eat sleep console, </a:t>
            </a:r>
            <a:r>
              <a:rPr kumimoji="0" lang="en-US" altLang="en-US" sz="2000" b="0" i="0" u="none" strike="noStrike" kern="1200" cap="none" spc="0" normalizeH="0" baseline="0" noProof="0" dirty="0">
                <a:ln>
                  <a:noFill/>
                </a:ln>
                <a:solidFill>
                  <a:srgbClr val="004990"/>
                </a:solidFill>
                <a:effectLst/>
                <a:uLnTx/>
                <a:uFillTx/>
                <a:latin typeface="Calibri"/>
                <a:ea typeface="+mn-ea"/>
                <a:cs typeface="MS PGothic" charset="0"/>
              </a:rPr>
              <a:t>rooming in)</a:t>
            </a:r>
          </a:p>
          <a:p>
            <a:pPr marL="285750" marR="0" lvl="0" indent="-285750" algn="l" defTabSz="914400" rtl="0" eaLnBrk="0" fontAlgn="base" latinLnBrk="0" hangingPunct="0">
              <a:lnSpc>
                <a:spcPct val="100000"/>
              </a:lnSpc>
              <a:spcBef>
                <a:spcPct val="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Care checklist prenatally and at L&amp;D</a:t>
            </a:r>
          </a:p>
          <a:p>
            <a:pPr marL="285750" marR="0" lvl="0" indent="-285750" algn="l" defTabSz="914400" rtl="0" eaLnBrk="0" fontAlgn="base" latinLnBrk="0" hangingPunct="0">
              <a:lnSpc>
                <a:spcPct val="100000"/>
              </a:lnSpc>
              <a:spcBef>
                <a:spcPct val="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Patient education (consult and standardized education materials</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empowering moms their participation matters!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0" fontAlgn="base" latinLnBrk="0" hangingPunct="0">
              <a:lnSpc>
                <a:spcPct val="100000"/>
              </a:lnSpc>
              <a:spcBef>
                <a:spcPct val="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Hospital level process flow / protocol changes to increase maternal participation (rooming in, breast feeding, eat-sleep-console)</a:t>
            </a:r>
          </a:p>
        </p:txBody>
      </p:sp>
      <p:pic>
        <p:nvPicPr>
          <p:cNvPr id="2050" name="Picture 2"/>
          <p:cNvPicPr>
            <a:picLocks noChangeAspect="1" noChangeArrowheads="1"/>
          </p:cNvPicPr>
          <p:nvPr/>
        </p:nvPicPr>
        <p:blipFill>
          <a:blip r:embed="rId3" cstate="print"/>
          <a:srcRect l="38750" t="22963" r="40417" b="17778"/>
          <a:stretch>
            <a:fillRect/>
          </a:stretch>
        </p:blipFill>
        <p:spPr bwMode="auto">
          <a:xfrm>
            <a:off x="6135151" y="1447800"/>
            <a:ext cx="2965173" cy="4744277"/>
          </a:xfrm>
          <a:prstGeom prst="rect">
            <a:avLst/>
          </a:prstGeom>
          <a:noFill/>
          <a:ln w="9525">
            <a:noFill/>
            <a:miter lim="800000"/>
            <a:headEnd/>
            <a:tailEnd/>
          </a:ln>
        </p:spPr>
      </p:pic>
      <p:sp>
        <p:nvSpPr>
          <p:cNvPr id="4" name="Title 1"/>
          <p:cNvSpPr txBox="1">
            <a:spLocks/>
          </p:cNvSpPr>
          <p:nvPr/>
        </p:nvSpPr>
        <p:spPr>
          <a:xfrm>
            <a:off x="228600" y="-7620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cs typeface="MS PGothic" charset="0"/>
              </a:rPr>
              <a:t>Mothers Affected by Opioids: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cs typeface="MS PGothic" charset="0"/>
              </a:rPr>
              <a:t>How do We Improve Care?</a:t>
            </a:r>
            <a:endPar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cs typeface="MS PGothic" charset="0"/>
            </a:endParaRPr>
          </a:p>
        </p:txBody>
      </p:sp>
      <p:cxnSp>
        <p:nvCxnSpPr>
          <p:cNvPr id="7" name="Straight Connector 6"/>
          <p:cNvCxnSpPr/>
          <p:nvPr/>
        </p:nvCxnSpPr>
        <p:spPr>
          <a:xfrm>
            <a:off x="914400" y="2362200"/>
            <a:ext cx="44196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914400" y="2590800"/>
            <a:ext cx="44196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925975" y="2819400"/>
            <a:ext cx="4408025" cy="3472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949066" y="3082723"/>
            <a:ext cx="4408025" cy="34724"/>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2337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304800" y="217898"/>
            <a:ext cx="57150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The MNO Initiative Aims</a:t>
            </a:r>
            <a:endPar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4" name="TextBox 3"/>
          <p:cNvSpPr txBox="1"/>
          <p:nvPr/>
        </p:nvSpPr>
        <p:spPr>
          <a:xfrm>
            <a:off x="304800" y="1295400"/>
            <a:ext cx="8686800" cy="4708981"/>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
                <a:srgbClr val="F7994B"/>
              </a:buClr>
              <a:buSzTx/>
              <a:buFontTx/>
              <a:buAutoNum type="arabicPeriod"/>
              <a:tabLst/>
              <a:defRPr/>
            </a:pPr>
            <a:r>
              <a:rPr kumimoji="0" lang="en-US" sz="2000" b="1" i="0" u="none" strike="noStrike" kern="1200" cap="none" spc="0" normalizeH="0" baseline="0" noProof="0" dirty="0" smtClean="0">
                <a:ln>
                  <a:noFill/>
                </a:ln>
                <a:solidFill>
                  <a:srgbClr val="004990"/>
                </a:solidFill>
                <a:effectLst/>
                <a:uLnTx/>
                <a:uFillTx/>
                <a:latin typeface="Calibri"/>
                <a:ea typeface="MS PGothic" pitchFamily="34" charset="-128"/>
                <a:cs typeface="+mn-cs"/>
              </a:rPr>
              <a:t>Improve </a:t>
            </a:r>
            <a:r>
              <a:rPr kumimoji="0" lang="en-US" sz="2000" b="1" i="0" u="none" strike="noStrike" kern="1200" cap="none" spc="0" normalizeH="0" baseline="0" noProof="0" dirty="0">
                <a:ln>
                  <a:noFill/>
                </a:ln>
                <a:solidFill>
                  <a:srgbClr val="004990"/>
                </a:solidFill>
                <a:effectLst/>
                <a:uLnTx/>
                <a:uFillTx/>
                <a:latin typeface="Calibri"/>
                <a:ea typeface="MS PGothic" pitchFamily="34" charset="-128"/>
                <a:cs typeface="+mn-cs"/>
              </a:rPr>
              <a:t>identification of pregnant women with opioid use disorder </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(OUD) through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standardized screening and assessment for OUD</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 on: admission to labor and delivery, emergency rooms, affiliated outpatient prenatal sites; and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implementation of Screening, Brief Intervention, Referral to Treatment (SBIRT) </a:t>
            </a:r>
            <a:r>
              <a:rPr kumimoji="0" lang="en-US" sz="2000" b="0" i="0" u="sng" strike="noStrike" kern="1200" cap="none" spc="0" normalizeH="0" baseline="0" noProof="0" dirty="0" smtClean="0">
                <a:ln>
                  <a:noFill/>
                </a:ln>
                <a:solidFill>
                  <a:prstClr val="black"/>
                </a:solidFill>
                <a:effectLst/>
                <a:uLnTx/>
                <a:uFillTx/>
                <a:latin typeface="Calibri"/>
                <a:ea typeface="MS PGothic" pitchFamily="34" charset="-128"/>
                <a:cs typeface="+mn-cs"/>
              </a:rPr>
              <a:t>protocol</a:t>
            </a: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a:t>
            </a:r>
          </a:p>
          <a:p>
            <a:pPr marL="342900" marR="0" lvl="0" indent="-342900" algn="l" defTabSz="914400" rtl="0" eaLnBrk="0" fontAlgn="base" latinLnBrk="0" hangingPunct="0">
              <a:lnSpc>
                <a:spcPct val="100000"/>
              </a:lnSpc>
              <a:spcBef>
                <a:spcPct val="0"/>
              </a:spcBef>
              <a:spcAft>
                <a:spcPct val="0"/>
              </a:spcAft>
              <a:buClr>
                <a:srgbClr val="F7994B"/>
              </a:buClr>
              <a:buSzTx/>
              <a:buFontTx/>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endParaRPr>
          </a:p>
          <a:p>
            <a:pPr marL="342900" marR="0" lvl="0" indent="-342900" algn="l" defTabSz="914400" rtl="0" eaLnBrk="0" fontAlgn="base" latinLnBrk="0" hangingPunct="0">
              <a:lnSpc>
                <a:spcPct val="100000"/>
              </a:lnSpc>
              <a:spcBef>
                <a:spcPct val="0"/>
              </a:spcBef>
              <a:spcAft>
                <a:spcPct val="0"/>
              </a:spcAft>
              <a:buClr>
                <a:srgbClr val="F7994B"/>
              </a:buClr>
              <a:buSzTx/>
              <a:buFontTx/>
              <a:buAutoNum type="arabicPeriod"/>
              <a:tabLst/>
              <a:defRPr/>
            </a:pPr>
            <a:r>
              <a:rPr kumimoji="0" lang="en-US" sz="2000" b="1" i="0" u="none" strike="noStrike" kern="1200" cap="none" spc="0" normalizeH="0" baseline="0" noProof="0" dirty="0" smtClean="0">
                <a:ln>
                  <a:noFill/>
                </a:ln>
                <a:solidFill>
                  <a:srgbClr val="004990"/>
                </a:solidFill>
                <a:effectLst/>
                <a:uLnTx/>
                <a:uFillTx/>
                <a:latin typeface="Calibri"/>
                <a:ea typeface="MS PGothic" pitchFamily="34" charset="-128"/>
                <a:cs typeface="+mn-cs"/>
              </a:rPr>
              <a:t>Improve </a:t>
            </a:r>
            <a:r>
              <a:rPr kumimoji="0" lang="en-US" sz="2000" b="1" i="0" u="none" strike="noStrike" kern="1200" cap="none" spc="0" normalizeH="0" baseline="0" noProof="0" dirty="0">
                <a:ln>
                  <a:noFill/>
                </a:ln>
                <a:solidFill>
                  <a:srgbClr val="004990"/>
                </a:solidFill>
                <a:effectLst/>
                <a:uLnTx/>
                <a:uFillTx/>
                <a:latin typeface="Calibri"/>
                <a:ea typeface="MS PGothic" pitchFamily="34" charset="-128"/>
                <a:cs typeface="+mn-cs"/>
              </a:rPr>
              <a:t>linkage to addiction care for moms with OUD</a:t>
            </a:r>
            <a:r>
              <a:rPr kumimoji="0" lang="en-US" sz="20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through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standardized mapping of local resources to link moms to addiction services/MAT/behavioral health services in your area</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 Share completed local linkage to care resources document  and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process flow  for linking moms with OUD to MAT and needed services</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 with inpatient OB units, ER and affiliated prenatal care </a:t>
            </a: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sites.</a:t>
            </a:r>
          </a:p>
          <a:p>
            <a:pPr marL="342900" marR="0" lvl="0" indent="-342900" algn="l" defTabSz="914400" rtl="0" eaLnBrk="0" fontAlgn="base" latinLnBrk="0" hangingPunct="0">
              <a:lnSpc>
                <a:spcPct val="100000"/>
              </a:lnSpc>
              <a:spcBef>
                <a:spcPct val="0"/>
              </a:spcBef>
              <a:spcAft>
                <a:spcPct val="0"/>
              </a:spcAft>
              <a:buClr>
                <a:srgbClr val="F7994B"/>
              </a:buClr>
              <a:buSzTx/>
              <a:buFontTx/>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endParaRPr>
          </a:p>
          <a:p>
            <a:pPr marL="342900" marR="0" lvl="0" indent="-342900" algn="l" defTabSz="914400" rtl="0" eaLnBrk="0" fontAlgn="base" latinLnBrk="0" hangingPunct="0">
              <a:lnSpc>
                <a:spcPct val="100000"/>
              </a:lnSpc>
              <a:spcBef>
                <a:spcPct val="0"/>
              </a:spcBef>
              <a:spcAft>
                <a:spcPct val="0"/>
              </a:spcAft>
              <a:buClr>
                <a:srgbClr val="F7994B"/>
              </a:buClr>
              <a:buSzTx/>
              <a:buFontTx/>
              <a:buAutoNum type="arabicPeriod"/>
              <a:tabLst/>
              <a:defRPr/>
            </a:pPr>
            <a:r>
              <a:rPr kumimoji="0" lang="en-US" sz="2000" b="1" i="0" u="none" strike="noStrike" kern="1200" cap="none" spc="0" normalizeH="0" baseline="0" noProof="0" dirty="0" smtClean="0">
                <a:ln>
                  <a:noFill/>
                </a:ln>
                <a:solidFill>
                  <a:srgbClr val="004990"/>
                </a:solidFill>
                <a:effectLst/>
                <a:uLnTx/>
                <a:uFillTx/>
                <a:latin typeface="Calibri"/>
                <a:ea typeface="MS PGothic" pitchFamily="34" charset="-128"/>
                <a:cs typeface="+mn-cs"/>
              </a:rPr>
              <a:t>Optimize </a:t>
            </a:r>
            <a:r>
              <a:rPr kumimoji="0" lang="en-US" sz="2000" b="1" i="0" u="none" strike="noStrike" kern="1200" cap="none" spc="0" normalizeH="0" baseline="0" noProof="0" dirty="0">
                <a:ln>
                  <a:noFill/>
                </a:ln>
                <a:solidFill>
                  <a:srgbClr val="004990"/>
                </a:solidFill>
                <a:effectLst/>
                <a:uLnTx/>
                <a:uFillTx/>
                <a:latin typeface="Calibri"/>
                <a:ea typeface="MS PGothic" pitchFamily="34" charset="-128"/>
                <a:cs typeface="+mn-cs"/>
              </a:rPr>
              <a:t>clinical care of pregnant women with OUD</a:t>
            </a:r>
            <a:r>
              <a:rPr kumimoji="0" lang="en-US" sz="20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through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patient and provider education</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 implementation of care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protocols/checklists and consultations </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to be completed prior to or during delivery </a:t>
            </a: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admission.</a:t>
            </a:r>
          </a:p>
        </p:txBody>
      </p:sp>
    </p:spTree>
    <p:extLst>
      <p:ext uri="{BB962C8B-B14F-4D97-AF65-F5344CB8AC3E}">
        <p14:creationId xmlns:p14="http://schemas.microsoft.com/office/powerpoint/2010/main" val="328732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extBox 2"/>
          <p:cNvSpPr txBox="1"/>
          <p:nvPr/>
        </p:nvSpPr>
        <p:spPr>
          <a:xfrm>
            <a:off x="304800" y="1524000"/>
            <a:ext cx="8839200"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
                <a:srgbClr val="F7994B"/>
              </a:buClr>
              <a:buSzTx/>
              <a:buFontTx/>
              <a:buNone/>
              <a:tabLst/>
              <a:defRPr/>
            </a:pPr>
            <a:r>
              <a:rPr kumimoji="0" lang="en-US" sz="2000" b="1" i="0" u="none" strike="noStrike" kern="1200" cap="none" spc="0" normalizeH="0" baseline="0" noProof="0" dirty="0">
                <a:ln>
                  <a:noFill/>
                </a:ln>
                <a:solidFill>
                  <a:srgbClr val="F58466"/>
                </a:solidFill>
                <a:effectLst/>
                <a:uLnTx/>
                <a:uFillTx/>
                <a:latin typeface="Calibri"/>
                <a:ea typeface="MS PGothic" pitchFamily="34" charset="-128"/>
                <a:cs typeface="+mn-cs"/>
              </a:rPr>
              <a:t>4</a:t>
            </a:r>
            <a:r>
              <a:rPr kumimoji="0" lang="en-US" sz="2000" b="1" i="0" u="none" strike="noStrike" kern="1200" cap="none" spc="0" normalizeH="0" baseline="0" noProof="0" dirty="0" smtClean="0">
                <a:ln>
                  <a:noFill/>
                </a:ln>
                <a:solidFill>
                  <a:srgbClr val="F58466"/>
                </a:solidFill>
                <a:effectLst/>
                <a:uLnTx/>
                <a:uFillTx/>
                <a:latin typeface="Calibri"/>
                <a:ea typeface="MS PGothic" pitchFamily="34" charset="-128"/>
                <a:cs typeface="+mn-cs"/>
              </a:rPr>
              <a:t>. </a:t>
            </a:r>
            <a:r>
              <a:rPr kumimoji="0" lang="en-US" sz="2000" b="1" i="0" u="none" strike="noStrike" kern="1200" cap="none" spc="0" normalizeH="0" baseline="0" noProof="0" dirty="0" smtClean="0">
                <a:ln>
                  <a:noFill/>
                </a:ln>
                <a:solidFill>
                  <a:srgbClr val="004990"/>
                </a:solidFill>
                <a:effectLst/>
                <a:uLnTx/>
                <a:uFillTx/>
                <a:latin typeface="Calibri"/>
                <a:ea typeface="MS PGothic" pitchFamily="34" charset="-128"/>
                <a:cs typeface="+mn-cs"/>
              </a:rPr>
              <a:t>Improve outcomes for opioid exposed newborns  (OENs) through key interventions: </a:t>
            </a:r>
            <a:r>
              <a:rPr kumimoji="0" lang="en-US" sz="2000" b="0" i="0" u="sng" strike="noStrike" kern="1200" cap="none" spc="0" normalizeH="0" baseline="0" noProof="0" dirty="0" smtClean="0">
                <a:ln>
                  <a:noFill/>
                </a:ln>
                <a:solidFill>
                  <a:prstClr val="black"/>
                </a:solidFill>
                <a:effectLst/>
                <a:uLnTx/>
                <a:uFillTx/>
                <a:latin typeface="Calibri"/>
                <a:ea typeface="MS PGothic" pitchFamily="34" charset="-128"/>
                <a:cs typeface="+mn-cs"/>
              </a:rPr>
              <a:t>standardized identification and assessment of OENs</a:t>
            </a: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 increased </a:t>
            </a:r>
            <a:r>
              <a:rPr kumimoji="0" lang="en-US" sz="2000" b="0" i="0" u="sng" strike="noStrike" kern="1200" cap="none" spc="0" normalizeH="0" baseline="0" noProof="0" dirty="0" smtClean="0">
                <a:ln>
                  <a:noFill/>
                </a:ln>
                <a:solidFill>
                  <a:prstClr val="black"/>
                </a:solidFill>
                <a:effectLst/>
                <a:uLnTx/>
                <a:uFillTx/>
                <a:latin typeface="Calibri"/>
                <a:ea typeface="MS PGothic" pitchFamily="34" charset="-128"/>
                <a:cs typeface="+mn-cs"/>
              </a:rPr>
              <a:t>maternal participation </a:t>
            </a: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in OENs newborn care, optimize </a:t>
            </a:r>
            <a:r>
              <a:rPr kumimoji="0" lang="en-US" sz="2000" b="0" i="0" u="sng" strike="noStrike" kern="1200" cap="none" spc="0" normalizeH="0" baseline="0" noProof="0" dirty="0" smtClean="0">
                <a:ln>
                  <a:noFill/>
                </a:ln>
                <a:solidFill>
                  <a:prstClr val="black"/>
                </a:solidFill>
                <a:effectLst/>
                <a:uLnTx/>
                <a:uFillTx/>
                <a:latin typeface="Calibri"/>
                <a:ea typeface="MS PGothic" pitchFamily="34" charset="-128"/>
                <a:cs typeface="+mn-cs"/>
              </a:rPr>
              <a:t>non-pharmacologic newborn care</a:t>
            </a: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 standardize </a:t>
            </a:r>
            <a:r>
              <a:rPr kumimoji="0" lang="en-US" sz="2000" b="0" i="0" u="sng" strike="noStrike" kern="1200" cap="none" spc="0" normalizeH="0" baseline="0" noProof="0" dirty="0" smtClean="0">
                <a:ln>
                  <a:noFill/>
                </a:ln>
                <a:solidFill>
                  <a:prstClr val="black"/>
                </a:solidFill>
                <a:effectLst/>
                <a:uLnTx/>
                <a:uFillTx/>
                <a:latin typeface="Calibri"/>
                <a:ea typeface="MS PGothic" pitchFamily="34" charset="-128"/>
                <a:cs typeface="+mn-cs"/>
              </a:rPr>
              <a:t>pharmacologic treatment</a:t>
            </a: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 and develop </a:t>
            </a:r>
            <a:r>
              <a:rPr kumimoji="0" lang="en-US" sz="2000" b="0" i="0" u="sng" strike="noStrike" kern="1200" cap="none" spc="0" normalizeH="0" baseline="0" noProof="0" dirty="0" smtClean="0">
                <a:ln>
                  <a:noFill/>
                </a:ln>
                <a:solidFill>
                  <a:prstClr val="black"/>
                </a:solidFill>
                <a:effectLst/>
                <a:uLnTx/>
                <a:uFillTx/>
                <a:latin typeface="Calibri"/>
                <a:ea typeface="MS PGothic" pitchFamily="34" charset="-128"/>
                <a:cs typeface="+mn-cs"/>
              </a:rPr>
              <a:t>standard safe discharge plans</a:t>
            </a:r>
            <a:r>
              <a:rPr kumimoji="0" lang="en-US"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0"/>
              </a:spcBef>
              <a:spcAft>
                <a:spcPct val="0"/>
              </a:spcAft>
              <a:buClr>
                <a:srgbClr val="F7994B"/>
              </a:buClr>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
                <a:srgbClr val="F7994B"/>
              </a:buClr>
              <a:buSzTx/>
              <a:buFontTx/>
              <a:buNone/>
              <a:tabLst/>
              <a:defRPr/>
            </a:pPr>
            <a:r>
              <a:rPr kumimoji="0" lang="en-US" sz="2000" b="1" i="0" u="none" strike="noStrike" kern="1200" cap="none" spc="0" normalizeH="0" baseline="0" noProof="0" dirty="0">
                <a:ln>
                  <a:noFill/>
                </a:ln>
                <a:solidFill>
                  <a:srgbClr val="F7994B"/>
                </a:solidFill>
                <a:effectLst/>
                <a:uLnTx/>
                <a:uFillTx/>
                <a:latin typeface="Calibri"/>
                <a:ea typeface="MS PGothic" pitchFamily="34" charset="-128"/>
                <a:cs typeface="+mn-cs"/>
              </a:rPr>
              <a:t>5</a:t>
            </a:r>
            <a:r>
              <a:rPr kumimoji="0" lang="en-US" sz="2000" b="1" i="0" u="none" strike="noStrike" kern="1200" cap="none" spc="0" normalizeH="0" baseline="0" noProof="0" dirty="0" smtClean="0">
                <a:ln>
                  <a:noFill/>
                </a:ln>
                <a:solidFill>
                  <a:srgbClr val="F7994B"/>
                </a:solidFill>
                <a:effectLst/>
                <a:uLnTx/>
                <a:uFillTx/>
                <a:latin typeface="Calibri"/>
                <a:ea typeface="MS PGothic" pitchFamily="34" charset="-128"/>
                <a:cs typeface="+mn-cs"/>
              </a:rPr>
              <a:t>. </a:t>
            </a:r>
            <a:r>
              <a:rPr kumimoji="0" lang="en-US" sz="2000" b="1" i="0" u="none" strike="noStrike" kern="1200" cap="none" spc="0" normalizeH="0" baseline="0" noProof="0" dirty="0" smtClean="0">
                <a:ln>
                  <a:noFill/>
                </a:ln>
                <a:solidFill>
                  <a:srgbClr val="004990"/>
                </a:solidFill>
                <a:effectLst/>
                <a:uLnTx/>
                <a:uFillTx/>
                <a:latin typeface="Calibri"/>
                <a:ea typeface="MS PGothic" pitchFamily="34" charset="-128"/>
                <a:cs typeface="+mn-cs"/>
              </a:rPr>
              <a:t>Optimize</a:t>
            </a:r>
            <a:r>
              <a:rPr kumimoji="0" lang="en-US" sz="2000" b="1" i="0" u="none" strike="noStrike" kern="1200" cap="none" spc="0" normalizeH="0" baseline="0" noProof="0" dirty="0" smtClean="0">
                <a:ln>
                  <a:noFill/>
                </a:ln>
                <a:solidFill>
                  <a:prstClr val="black"/>
                </a:solidFill>
                <a:effectLst/>
                <a:uLnTx/>
                <a:uFillTx/>
                <a:latin typeface="Calibri"/>
                <a:ea typeface="MS PGothic" pitchFamily="34" charset="-128"/>
                <a:cs typeface="+mn-cs"/>
              </a:rPr>
              <a:t> </a:t>
            </a:r>
            <a:r>
              <a:rPr kumimoji="0" lang="en-US" sz="2000" b="1" i="0" u="none" strike="noStrike" kern="1200" cap="none" spc="0" normalizeH="0" baseline="0" noProof="0" dirty="0">
                <a:ln>
                  <a:noFill/>
                </a:ln>
                <a:solidFill>
                  <a:srgbClr val="004990"/>
                </a:solidFill>
                <a:effectLst/>
                <a:uLnTx/>
                <a:uFillTx/>
                <a:latin typeface="Calibri"/>
                <a:ea typeface="MS PGothic" pitchFamily="34" charset="-128"/>
                <a:cs typeface="+mn-cs"/>
              </a:rPr>
              <a:t>prevention of OUD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through provider and patient education</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 provider compliance with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PMP lookup  </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state law when prescribing any narcotic, and </a:t>
            </a:r>
            <a:r>
              <a:rPr kumimoji="0" lang="en-US" sz="2000" b="0" i="0" u="sng" strike="noStrike" kern="1200" cap="none" spc="0" normalizeH="0" baseline="0" noProof="0" dirty="0">
                <a:ln>
                  <a:noFill/>
                </a:ln>
                <a:solidFill>
                  <a:prstClr val="black"/>
                </a:solidFill>
                <a:effectLst/>
                <a:uLnTx/>
                <a:uFillTx/>
                <a:latin typeface="Calibri"/>
                <a:ea typeface="MS PGothic" pitchFamily="34" charset="-128"/>
                <a:cs typeface="+mn-cs"/>
              </a:rPr>
              <a:t>implementation of clinical guidelines</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 for strategies to reduce opioid over-prescribing after delivery.</a:t>
            </a:r>
          </a:p>
          <a:p>
            <a:pPr marL="0" marR="0" lvl="0" indent="0" algn="l" defTabSz="914400" rtl="0" eaLnBrk="0" fontAlgn="base" latinLnBrk="0" hangingPunct="0">
              <a:lnSpc>
                <a:spcPct val="100000"/>
              </a:lnSpc>
              <a:spcBef>
                <a:spcPct val="0"/>
              </a:spcBef>
              <a:spcAft>
                <a:spcPct val="0"/>
              </a:spcAft>
              <a:buClr>
                <a:srgbClr val="F7994B"/>
              </a:buClr>
              <a:buSzTx/>
              <a:buFontTx/>
              <a:buNone/>
              <a:tabLst/>
              <a:defRPr/>
            </a:pPr>
            <a:r>
              <a:rPr kumimoji="0" lang="en-US" sz="2000" b="1" i="0" u="none" strike="noStrike" kern="1200" cap="none" spc="0" normalizeH="0" baseline="0" noProof="0" dirty="0" smtClean="0">
                <a:ln>
                  <a:noFill/>
                </a:ln>
                <a:solidFill>
                  <a:srgbClr val="004990"/>
                </a:solidFill>
                <a:effectLst/>
                <a:uLnTx/>
                <a:uFillTx/>
                <a:latin typeface="Calibri"/>
                <a:ea typeface="MS PGothic" pitchFamily="34" charset="-128"/>
                <a:cs typeface="+mn-cs"/>
              </a:rPr>
              <a:t> </a:t>
            </a:r>
            <a:endPar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
        <p:nvSpPr>
          <p:cNvPr id="5" name="Title 4"/>
          <p:cNvSpPr txBox="1">
            <a:spLocks/>
          </p:cNvSpPr>
          <p:nvPr/>
        </p:nvSpPr>
        <p:spPr>
          <a:xfrm>
            <a:off x="152400" y="152400"/>
            <a:ext cx="57150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MNO Initiative Aims  </a:t>
            </a:r>
            <a:endPar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Tree>
    <p:extLst>
      <p:ext uri="{BB962C8B-B14F-4D97-AF65-F5344CB8AC3E}">
        <p14:creationId xmlns:p14="http://schemas.microsoft.com/office/powerpoint/2010/main" val="2023610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nzodiazepine. Dal Rischio di Demenza all’Efficaci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438400"/>
            <a:ext cx="3274396" cy="2435998"/>
          </a:xfrm>
          <a:prstGeom prst="rect">
            <a:avLst/>
          </a:prstGeom>
          <a:ln>
            <a:noFill/>
          </a:ln>
          <a:effectLst>
            <a:softEdge rad="112500"/>
          </a:effectLst>
        </p:spPr>
      </p:pic>
      <p:sp>
        <p:nvSpPr>
          <p:cNvPr id="16386" name="Title 1"/>
          <p:cNvSpPr>
            <a:spLocks noGrp="1"/>
          </p:cNvSpPr>
          <p:nvPr>
            <p:ph type="title"/>
          </p:nvPr>
        </p:nvSpPr>
        <p:spPr>
          <a:xfrm>
            <a:off x="152400" y="111967"/>
            <a:ext cx="8229600" cy="1143000"/>
          </a:xfrm>
        </p:spPr>
        <p:txBody>
          <a:bodyPr/>
          <a:lstStyle/>
          <a:p>
            <a:pPr algn="l" eaLnBrk="1" hangingPunct="1"/>
            <a:r>
              <a:rPr lang="en-US" altLang="en-US" sz="4000" b="1" dirty="0" smtClean="0">
                <a:solidFill>
                  <a:srgbClr val="F58466"/>
                </a:solidFill>
                <a:latin typeface="Goudy Old Style" pitchFamily="18" charset="0"/>
              </a:rPr>
              <a:t>MNO Key Elements Link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to our Improvement Goals </a:t>
            </a:r>
            <a:endParaRPr lang="en-US" altLang="en-US" sz="4000" b="1" dirty="0">
              <a:solidFill>
                <a:srgbClr val="F58466"/>
              </a:solidFill>
              <a:latin typeface="Goudy Old Style"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219200"/>
            <a:ext cx="3124200" cy="4730238"/>
          </a:xfrm>
          <a:prstGeom prst="rect">
            <a:avLst/>
          </a:prstGeom>
          <a:ln>
            <a:noFill/>
          </a:ln>
          <a:effectLst>
            <a:softEdge rad="112500"/>
          </a:effectLst>
        </p:spPr>
      </p:pic>
      <p:graphicFrame>
        <p:nvGraphicFramePr>
          <p:cNvPr id="2" name="Content Placeholder 1"/>
          <p:cNvGraphicFramePr>
            <a:graphicFrameLocks noGrp="1"/>
          </p:cNvGraphicFramePr>
          <p:nvPr>
            <p:ph idx="1"/>
            <p:extLst/>
          </p:nvPr>
        </p:nvGraphicFramePr>
        <p:xfrm>
          <a:off x="2209800" y="3165219"/>
          <a:ext cx="5257800"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2291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547" y="764930"/>
            <a:ext cx="4369776" cy="3477875"/>
          </a:xfrm>
          <a:prstGeom prst="rect">
            <a:avLst/>
          </a:prstGeom>
        </p:spPr>
        <p:txBody>
          <a:bodyPr wrap="square" rtlCol="0">
            <a:spAutoFit/>
          </a:bodyPr>
          <a:lstStyle/>
          <a:p>
            <a:pPr algn="ctr"/>
            <a:r>
              <a:rPr lang="en-US" sz="3200" b="0" dirty="0" smtClean="0">
                <a:solidFill>
                  <a:srgbClr val="32A4D7"/>
                </a:solidFill>
              </a:rPr>
              <a:t>GETTING STARTED:</a:t>
            </a:r>
          </a:p>
          <a:p>
            <a:endParaRPr lang="en-US" sz="3200" dirty="0">
              <a:solidFill>
                <a:srgbClr val="32A4D7"/>
              </a:solidFill>
            </a:endParaRPr>
          </a:p>
          <a:p>
            <a:pPr marL="342900" indent="-342900">
              <a:buFont typeface="Arial" panose="020B0604020202020204" pitchFamily="34" charset="0"/>
              <a:buChar char="•"/>
            </a:pPr>
            <a:r>
              <a:rPr lang="en-US" sz="2000" dirty="0" smtClean="0">
                <a:solidFill>
                  <a:srgbClr val="32A4D7"/>
                </a:solidFill>
              </a:rPr>
              <a:t>Validated Screening Tool</a:t>
            </a:r>
          </a:p>
          <a:p>
            <a:pPr marL="342900" indent="-342900">
              <a:buFont typeface="Arial" panose="020B0604020202020204" pitchFamily="34" charset="0"/>
              <a:buChar char="•"/>
            </a:pPr>
            <a:endParaRPr lang="en-US" sz="2000" b="0" dirty="0">
              <a:solidFill>
                <a:srgbClr val="32A4D7"/>
              </a:solidFill>
            </a:endParaRPr>
          </a:p>
          <a:p>
            <a:pPr marL="342900" indent="-342900">
              <a:buFont typeface="Arial" panose="020B0604020202020204" pitchFamily="34" charset="0"/>
              <a:buChar char="•"/>
            </a:pPr>
            <a:r>
              <a:rPr lang="en-US" sz="2000" dirty="0" smtClean="0">
                <a:solidFill>
                  <a:srgbClr val="32A4D7"/>
                </a:solidFill>
              </a:rPr>
              <a:t>SBIRT</a:t>
            </a:r>
          </a:p>
          <a:p>
            <a:pPr marL="342900" indent="-342900">
              <a:buFont typeface="Arial" panose="020B0604020202020204" pitchFamily="34" charset="0"/>
              <a:buChar char="•"/>
            </a:pPr>
            <a:endParaRPr lang="en-US" sz="2000" b="0" dirty="0">
              <a:solidFill>
                <a:srgbClr val="32A4D7"/>
              </a:solidFill>
            </a:endParaRPr>
          </a:p>
          <a:p>
            <a:pPr marL="342900" indent="-342900">
              <a:buFont typeface="Arial" panose="020B0604020202020204" pitchFamily="34" charset="0"/>
              <a:buChar char="•"/>
            </a:pPr>
            <a:r>
              <a:rPr lang="en-US" sz="2000" dirty="0" smtClean="0">
                <a:solidFill>
                  <a:srgbClr val="32A4D7"/>
                </a:solidFill>
              </a:rPr>
              <a:t>Mapping Resources and refer to Treatment</a:t>
            </a:r>
            <a:endParaRPr lang="en-US" sz="2000" b="0" dirty="0" smtClean="0">
              <a:solidFill>
                <a:srgbClr val="32A4D7"/>
              </a:solidFill>
            </a:endParaRPr>
          </a:p>
          <a:p>
            <a:endParaRPr lang="en-US" dirty="0">
              <a:solidFill>
                <a:srgbClr val="32A4D7"/>
              </a:solidFill>
            </a:endParaRPr>
          </a:p>
          <a:p>
            <a:endParaRPr lang="en-US" b="0" dirty="0" smtClean="0">
              <a:solidFill>
                <a:srgbClr val="32A4D7"/>
              </a:solidFill>
            </a:endParaRPr>
          </a:p>
        </p:txBody>
      </p:sp>
    </p:spTree>
    <p:extLst>
      <p:ext uri="{BB962C8B-B14F-4D97-AF65-F5344CB8AC3E}">
        <p14:creationId xmlns:p14="http://schemas.microsoft.com/office/powerpoint/2010/main" val="140991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Content Placeholder 2"/>
          <p:cNvSpPr txBox="1">
            <a:spLocks/>
          </p:cNvSpPr>
          <p:nvPr/>
        </p:nvSpPr>
        <p:spPr>
          <a:xfrm>
            <a:off x="533400" y="1219200"/>
            <a:ext cx="7772400" cy="504507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0" fontAlgn="base" latinLnBrk="0" hangingPunct="0">
              <a:lnSpc>
                <a:spcPct val="100000"/>
              </a:lnSpc>
              <a:spcBef>
                <a:spcPct val="20000"/>
              </a:spcBef>
              <a:spcAft>
                <a:spcPct val="0"/>
              </a:spcAft>
              <a:buClr>
                <a:srgbClr val="F7994B"/>
              </a:buClr>
              <a:buSzTx/>
              <a:buFont typeface="Arial"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7994B"/>
              </a:buClr>
              <a:buSzTx/>
              <a:buFont typeface="Arial"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7994B"/>
              </a:buClr>
              <a:buSzTx/>
              <a:buFont typeface="Arial"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a:ea typeface="MS PGothic" pitchFamily="34" charset="-128"/>
            </a:endParaRPr>
          </a:p>
        </p:txBody>
      </p:sp>
      <p:sp>
        <p:nvSpPr>
          <p:cNvPr id="4" name="Title 1"/>
          <p:cNvSpPr txBox="1">
            <a:spLocks/>
          </p:cNvSpPr>
          <p:nvPr/>
        </p:nvSpPr>
        <p:spPr bwMode="auto">
          <a:xfrm>
            <a:off x="249702"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ヒラギノ角ゴ Pro W3" pitchFamily="116" charset="-128"/>
              </a:defRPr>
            </a:lvl1pPr>
            <a:lvl2pPr marL="742950" indent="-285750">
              <a:defRPr sz="2400" b="1">
                <a:solidFill>
                  <a:schemeClr val="tx1"/>
                </a:solidFill>
                <a:latin typeface="Arial" panose="020B0604020202020204" pitchFamily="34" charset="0"/>
                <a:ea typeface="ヒラギノ角ゴ Pro W3" pitchFamily="116" charset="-128"/>
              </a:defRPr>
            </a:lvl2pPr>
            <a:lvl3pPr marL="1143000" indent="-228600">
              <a:defRPr sz="2400" b="1">
                <a:solidFill>
                  <a:schemeClr val="tx1"/>
                </a:solidFill>
                <a:latin typeface="Arial" panose="020B0604020202020204" pitchFamily="34" charset="0"/>
                <a:ea typeface="ヒラギノ角ゴ Pro W3" pitchFamily="116" charset="-128"/>
              </a:defRPr>
            </a:lvl3pPr>
            <a:lvl4pPr marL="1600200" indent="-228600">
              <a:defRPr sz="2400" b="1">
                <a:solidFill>
                  <a:schemeClr val="tx1"/>
                </a:solidFill>
                <a:latin typeface="Arial" panose="020B0604020202020204" pitchFamily="34" charset="0"/>
                <a:ea typeface="ヒラギノ角ゴ Pro W3" pitchFamily="116" charset="-128"/>
              </a:defRPr>
            </a:lvl4pPr>
            <a:lvl5pPr marL="2057400" indent="-228600">
              <a:defRPr sz="2400" b="1">
                <a:solidFill>
                  <a:schemeClr val="tx1"/>
                </a:solidFill>
                <a:latin typeface="Arial" panose="020B0604020202020204" pitchFamily="34" charset="0"/>
                <a:ea typeface="ヒラギノ角ゴ Pro W3" pitchFamily="116"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anose="02020502050305020303" pitchFamily="18" charset="0"/>
                <a:ea typeface="MS PGothic" panose="020B0600070205080204" pitchFamily="34" charset="-128"/>
                <a:cs typeface="+mn-cs"/>
              </a:rPr>
              <a:t>Screening</a:t>
            </a:r>
            <a:endParaRPr kumimoji="0" lang="en-US" altLang="en-US" sz="4000" b="1" i="0" u="none" strike="noStrike" kern="1200" cap="none" spc="0" normalizeH="0" baseline="0" noProof="0" dirty="0">
              <a:ln>
                <a:noFill/>
              </a:ln>
              <a:solidFill>
                <a:srgbClr val="F58466"/>
              </a:solidFill>
              <a:effectLst/>
              <a:uLnTx/>
              <a:uFillTx/>
              <a:latin typeface="Goudy Old Style" panose="02020502050305020303" pitchFamily="18" charset="0"/>
              <a:ea typeface="MS PGothic" panose="020B0600070205080204" pitchFamily="34" charset="-128"/>
              <a:cs typeface="+mn-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236"/>
          <a:stretch/>
        </p:blipFill>
        <p:spPr bwMode="auto">
          <a:xfrm>
            <a:off x="249702" y="1091625"/>
            <a:ext cx="8402638" cy="521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47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49" y="857251"/>
            <a:ext cx="8079581" cy="732817"/>
          </a:xfrm>
        </p:spPr>
        <p:txBody>
          <a:bodyPr/>
          <a:lstStyle/>
          <a:p>
            <a:r>
              <a:rPr lang="en-US" sz="2800" dirty="0"/>
              <a:t>Key Messages to Make Change Happen</a:t>
            </a:r>
          </a:p>
        </p:txBody>
      </p:sp>
      <p:sp>
        <p:nvSpPr>
          <p:cNvPr id="3" name="Content Placeholder 2"/>
          <p:cNvSpPr>
            <a:spLocks noGrp="1"/>
          </p:cNvSpPr>
          <p:nvPr>
            <p:ph idx="1"/>
          </p:nvPr>
        </p:nvSpPr>
        <p:spPr>
          <a:xfrm>
            <a:off x="507492" y="1745710"/>
            <a:ext cx="8065294" cy="4255040"/>
          </a:xfrm>
        </p:spPr>
        <p:txBody>
          <a:bodyPr>
            <a:normAutofit fontScale="77500" lnSpcReduction="20000"/>
          </a:bodyPr>
          <a:lstStyle/>
          <a:p>
            <a:pPr lvl="2"/>
            <a:r>
              <a:rPr lang="en-US" sz="2600" dirty="0"/>
              <a:t>Opioid Use Disorder is an urgent obstetric issue</a:t>
            </a:r>
          </a:p>
          <a:p>
            <a:pPr lvl="2"/>
            <a:endParaRPr lang="en-US" sz="2600" dirty="0"/>
          </a:p>
          <a:p>
            <a:pPr lvl="2"/>
            <a:r>
              <a:rPr lang="en-US" sz="2600" dirty="0"/>
              <a:t>Opioid Use Disorder is a life-threatening chronic disease with lifesaving treatment available, reducing stigma improves outcomes</a:t>
            </a:r>
          </a:p>
          <a:p>
            <a:pPr lvl="2"/>
            <a:endParaRPr lang="en-US" sz="2600" dirty="0"/>
          </a:p>
          <a:p>
            <a:pPr lvl="2"/>
            <a:r>
              <a:rPr lang="en-US" sz="2600" dirty="0"/>
              <a:t>There are key steps OB providers need to take prenatally and on L&amp;D to care for women with Opioid Use Disorder</a:t>
            </a:r>
          </a:p>
          <a:p>
            <a:pPr lvl="2"/>
            <a:endParaRPr lang="en-US" sz="2600" dirty="0"/>
          </a:p>
          <a:p>
            <a:pPr lvl="2"/>
            <a:r>
              <a:rPr lang="en-US" sz="2600" dirty="0"/>
              <a:t>Linking moms to MAT/Recovery Services</a:t>
            </a:r>
          </a:p>
          <a:p>
            <a:pPr lvl="2"/>
            <a:r>
              <a:rPr lang="en-US" sz="2800" dirty="0"/>
              <a:t>   Reduces overdose deaths for moms</a:t>
            </a:r>
          </a:p>
          <a:p>
            <a:pPr lvl="3"/>
            <a:r>
              <a:rPr lang="en-US" sz="2650" dirty="0"/>
              <a:t>Improves pregnancy outcomes</a:t>
            </a:r>
          </a:p>
          <a:p>
            <a:pPr lvl="3"/>
            <a:r>
              <a:rPr lang="en-US" sz="2650" dirty="0"/>
              <a:t>Increases # women who can parent their baby</a:t>
            </a:r>
          </a:p>
        </p:txBody>
      </p:sp>
      <p:pic>
        <p:nvPicPr>
          <p:cNvPr id="5" name="Picture 4" descr="Pregnant Lady Silhouette Free Stock Photo - Public Doma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 y="1590068"/>
            <a:ext cx="648511" cy="694833"/>
          </a:xfrm>
          <a:prstGeom prst="rect">
            <a:avLst/>
          </a:prstGeom>
        </p:spPr>
      </p:pic>
      <p:pic>
        <p:nvPicPr>
          <p:cNvPr id="6" name="Picture 5" descr="Movie Segments for Warm-ups and Follow-ups: The Da Vinci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18" y="2410324"/>
            <a:ext cx="691779" cy="691779"/>
          </a:xfrm>
          <a:prstGeom prst="rect">
            <a:avLst/>
          </a:prstGeom>
        </p:spPr>
      </p:pic>
      <p:pic>
        <p:nvPicPr>
          <p:cNvPr id="4" name="Picture 3" descr="Checklist - LGAM Knowledge Ba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76" y="3397825"/>
            <a:ext cx="647647" cy="664755"/>
          </a:xfrm>
          <a:prstGeom prst="rect">
            <a:avLst/>
          </a:prstGeom>
        </p:spPr>
      </p:pic>
      <p:pic>
        <p:nvPicPr>
          <p:cNvPr id="8" name="Picture 7" descr="File:Handshake icon GREEN-BLUE.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700" y="4508415"/>
            <a:ext cx="714122" cy="714122"/>
          </a:xfrm>
          <a:prstGeom prst="rect">
            <a:avLst/>
          </a:prstGeom>
        </p:spPr>
      </p:pic>
      <p:sp>
        <p:nvSpPr>
          <p:cNvPr id="9" name="Rectangle 8"/>
          <p:cNvSpPr/>
          <p:nvPr/>
        </p:nvSpPr>
        <p:spPr>
          <a:xfrm>
            <a:off x="823610" y="1590068"/>
            <a:ext cx="147213" cy="69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40973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bwMode="auto">
          <a:xfrm>
            <a:off x="2286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ヒラギノ角ゴ Pro W3" pitchFamily="116" charset="-128"/>
              </a:defRPr>
            </a:lvl1pPr>
            <a:lvl2pPr marL="742950" indent="-285750">
              <a:defRPr sz="2400" b="1">
                <a:solidFill>
                  <a:schemeClr val="tx1"/>
                </a:solidFill>
                <a:latin typeface="Arial" panose="020B0604020202020204" pitchFamily="34" charset="0"/>
                <a:ea typeface="ヒラギノ角ゴ Pro W3" pitchFamily="116" charset="-128"/>
              </a:defRPr>
            </a:lvl2pPr>
            <a:lvl3pPr marL="1143000" indent="-228600">
              <a:defRPr sz="2400" b="1">
                <a:solidFill>
                  <a:schemeClr val="tx1"/>
                </a:solidFill>
                <a:latin typeface="Arial" panose="020B0604020202020204" pitchFamily="34" charset="0"/>
                <a:ea typeface="ヒラギノ角ゴ Pro W3" pitchFamily="116" charset="-128"/>
              </a:defRPr>
            </a:lvl3pPr>
            <a:lvl4pPr marL="1600200" indent="-228600">
              <a:defRPr sz="2400" b="1">
                <a:solidFill>
                  <a:schemeClr val="tx1"/>
                </a:solidFill>
                <a:latin typeface="Arial" panose="020B0604020202020204" pitchFamily="34" charset="0"/>
                <a:ea typeface="ヒラギノ角ゴ Pro W3" pitchFamily="116" charset="-128"/>
              </a:defRPr>
            </a:lvl4pPr>
            <a:lvl5pPr marL="2057400" indent="-228600">
              <a:defRPr sz="2400" b="1">
                <a:solidFill>
                  <a:schemeClr val="tx1"/>
                </a:solidFill>
                <a:latin typeface="Arial" panose="020B0604020202020204" pitchFamily="34" charset="0"/>
                <a:ea typeface="ヒラギノ角ゴ Pro W3" pitchFamily="116"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anose="02020502050305020303" pitchFamily="18" charset="0"/>
                <a:ea typeface="MS PGothic" panose="020B0600070205080204" pitchFamily="34" charset="-128"/>
                <a:cs typeface="+mn-cs"/>
              </a:rPr>
              <a:t>Example Screening Tools</a:t>
            </a:r>
            <a:endParaRPr kumimoji="0" lang="en-US" altLang="en-US" sz="4000" b="1" i="0" u="none" strike="noStrike" kern="1200" cap="none" spc="0" normalizeH="0" baseline="0" noProof="0" dirty="0">
              <a:ln>
                <a:noFill/>
              </a:ln>
              <a:solidFill>
                <a:srgbClr val="F58466"/>
              </a:solidFill>
              <a:effectLst/>
              <a:uLnTx/>
              <a:uFillTx/>
              <a:latin typeface="Goudy Old Style" panose="02020502050305020303" pitchFamily="18" charset="0"/>
              <a:ea typeface="MS PGothic" panose="020B0600070205080204" pitchFamily="34" charset="-128"/>
              <a:cs typeface="+mn-cs"/>
            </a:endParaRPr>
          </a:p>
        </p:txBody>
      </p:sp>
      <p:sp>
        <p:nvSpPr>
          <p:cNvPr id="5" name="Content Placeholder 2"/>
          <p:cNvSpPr txBox="1">
            <a:spLocks/>
          </p:cNvSpPr>
          <p:nvPr/>
        </p:nvSpPr>
        <p:spPr>
          <a:xfrm>
            <a:off x="381000" y="1145789"/>
            <a:ext cx="3657600" cy="53340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0" fontAlgn="base" latinLnBrk="0" hangingPunct="0">
              <a:lnSpc>
                <a:spcPct val="150000"/>
              </a:lnSpc>
              <a:spcBef>
                <a:spcPct val="20000"/>
              </a:spcBef>
              <a:spcAft>
                <a:spcPct val="0"/>
              </a:spcAft>
              <a:buClr>
                <a:srgbClr val="F79646"/>
              </a:buClr>
              <a:buSzTx/>
              <a:buFont typeface="+mj-lt"/>
              <a:buAutoNum type="arabicPeriod"/>
              <a:tabLst/>
              <a:defRPr/>
            </a:pPr>
            <a:r>
              <a:rPr kumimoji="0" lang="en-US" sz="2800" b="1" i="0" u="sng" strike="noStrike" kern="1200" cap="none" spc="0" normalizeH="0" baseline="0" noProof="0" dirty="0" smtClean="0">
                <a:ln>
                  <a:noFill/>
                </a:ln>
                <a:solidFill>
                  <a:srgbClr val="004990"/>
                </a:solidFill>
                <a:effectLst/>
                <a:uLnTx/>
                <a:uFillTx/>
                <a:latin typeface="Calibri"/>
                <a:ea typeface="MS PGothic" pitchFamily="34" charset="-128"/>
              </a:rPr>
              <a:t>NIDA</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 Quick Screen</a:t>
            </a:r>
          </a:p>
          <a:p>
            <a:pPr marL="514350" marR="0" lvl="0" indent="-514350" algn="l" defTabSz="914400" rtl="0" eaLnBrk="0" fontAlgn="base" latinLnBrk="0" hangingPunct="0">
              <a:lnSpc>
                <a:spcPct val="150000"/>
              </a:lnSpc>
              <a:spcBef>
                <a:spcPct val="20000"/>
              </a:spcBef>
              <a:spcAft>
                <a:spcPct val="0"/>
              </a:spcAft>
              <a:buClr>
                <a:srgbClr val="F79646"/>
              </a:buClr>
              <a:buSzTx/>
              <a:buFont typeface="+mj-lt"/>
              <a:buAutoNum type="arabicPeriod"/>
              <a:tabLst/>
              <a:defRPr/>
            </a:pPr>
            <a:r>
              <a:rPr kumimoji="0" lang="en-US" sz="2800" b="1" i="0" u="sng" strike="noStrike" kern="1200" cap="none" spc="0" normalizeH="0" baseline="0" noProof="0" dirty="0" smtClean="0">
                <a:ln>
                  <a:noFill/>
                </a:ln>
                <a:solidFill>
                  <a:srgbClr val="004990"/>
                </a:solidFill>
                <a:effectLst/>
                <a:uLnTx/>
                <a:uFillTx/>
                <a:latin typeface="Calibri"/>
                <a:ea typeface="MS PGothic" pitchFamily="34" charset="-128"/>
              </a:rPr>
              <a:t>5 P’s </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Screening Tool &amp; Follow-Up Questions*</a:t>
            </a:r>
          </a:p>
          <a:p>
            <a:pPr marL="514350" marR="0" lvl="0" indent="-514350" algn="l" defTabSz="914400" rtl="0" eaLnBrk="0" fontAlgn="base" latinLnBrk="0" hangingPunct="0">
              <a:lnSpc>
                <a:spcPct val="150000"/>
              </a:lnSpc>
              <a:spcBef>
                <a:spcPct val="20000"/>
              </a:spcBef>
              <a:spcAft>
                <a:spcPct val="0"/>
              </a:spcAft>
              <a:buClr>
                <a:srgbClr val="F79646"/>
              </a:buClr>
              <a:buSzTx/>
              <a:buFont typeface="+mj-lt"/>
              <a:buAutoNum type="arabicPeriod"/>
              <a:tabLst/>
              <a:defRPr/>
            </a:pPr>
            <a:r>
              <a:rPr kumimoji="0" lang="en-US" sz="2800" b="1" i="0" u="sng" strike="noStrike" kern="1200" cap="none" spc="0" normalizeH="0" baseline="0" noProof="0" dirty="0" smtClean="0">
                <a:ln>
                  <a:noFill/>
                </a:ln>
                <a:solidFill>
                  <a:srgbClr val="004990"/>
                </a:solidFill>
                <a:effectLst/>
                <a:uLnTx/>
                <a:uFillTx/>
                <a:latin typeface="Calibri"/>
                <a:ea typeface="MS PGothic" pitchFamily="34" charset="-128"/>
              </a:rPr>
              <a:t>Institute for Health and Recovery Integrated</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 Screening Tool*</a:t>
            </a:r>
            <a:endParaRPr kumimoji="0" lang="en-US" sz="2800" b="0" i="0" u="none" strike="noStrike" kern="1200" cap="none" spc="0" normalizeH="0" baseline="0" noProof="0" dirty="0">
              <a:ln>
                <a:noFill/>
              </a:ln>
              <a:solidFill>
                <a:prstClr val="black"/>
              </a:solidFill>
              <a:effectLst/>
              <a:uLnTx/>
              <a:uFillTx/>
              <a:latin typeface="Calibri"/>
              <a:ea typeface="MS PGothic" pitchFamily="34" charset="-128"/>
            </a:endParaRPr>
          </a:p>
        </p:txBody>
      </p:sp>
      <p:pic>
        <p:nvPicPr>
          <p:cNvPr id="6" name="Picture 5"/>
          <p:cNvPicPr>
            <a:picLocks noChangeAspect="1"/>
          </p:cNvPicPr>
          <p:nvPr/>
        </p:nvPicPr>
        <p:blipFill>
          <a:blip r:embed="rId3" cstate="print"/>
          <a:stretch>
            <a:fillRect/>
          </a:stretch>
        </p:blipFill>
        <p:spPr>
          <a:xfrm>
            <a:off x="4225686" y="1177441"/>
            <a:ext cx="2420618" cy="2626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stretch>
            <a:fillRect/>
          </a:stretch>
        </p:blipFill>
        <p:spPr>
          <a:xfrm>
            <a:off x="4551165" y="3362763"/>
            <a:ext cx="2376206" cy="2628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stretch>
            <a:fillRect/>
          </a:stretch>
        </p:blipFill>
        <p:spPr>
          <a:xfrm>
            <a:off x="6466755" y="2997634"/>
            <a:ext cx="2306490" cy="2628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cstate="print"/>
          <a:stretch>
            <a:fillRect/>
          </a:stretch>
        </p:blipFill>
        <p:spPr>
          <a:xfrm>
            <a:off x="6927371" y="1296679"/>
            <a:ext cx="1759429" cy="1941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135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Rectangle 3"/>
          <p:cNvSpPr txBox="1">
            <a:spLocks noChangeArrowheads="1"/>
          </p:cNvSpPr>
          <p:nvPr/>
        </p:nvSpPr>
        <p:spPr bwMode="auto">
          <a:xfrm>
            <a:off x="114300" y="1193800"/>
            <a:ext cx="9029700" cy="46562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90000"/>
              </a:lnSpc>
              <a:spcBef>
                <a:spcPct val="20000"/>
              </a:spcBef>
              <a:spcAft>
                <a:spcPct val="0"/>
              </a:spcAft>
              <a:buClr>
                <a:srgbClr val="F7994B"/>
              </a:buClr>
              <a:buSzTx/>
              <a:buFontTx/>
              <a:buChar char="•"/>
              <a:tabLst/>
              <a:defRPr/>
            </a:pPr>
            <a:r>
              <a:rPr kumimoji="0" lang="en-US" sz="2800" b="0" i="0" u="sng" strike="noStrike" kern="0" cap="none" spc="0" normalizeH="0" baseline="0" noProof="0" dirty="0" smtClean="0">
                <a:ln>
                  <a:noFill/>
                </a:ln>
                <a:solidFill>
                  <a:prstClr val="black"/>
                </a:solidFill>
                <a:effectLst/>
                <a:uLnTx/>
                <a:uFillTx/>
                <a:latin typeface="Calibri"/>
                <a:ea typeface="ヒラギノ角ゴ Pro W3" pitchFamily="124" charset="-128"/>
              </a:rPr>
              <a:t>ALL</a:t>
            </a:r>
            <a:r>
              <a:rPr kumimoji="0" lang="en-US" sz="2800" b="0" i="0" u="none" strike="noStrike" kern="0" cap="none" spc="0" normalizeH="0" baseline="0" noProof="0" dirty="0" smtClean="0">
                <a:ln>
                  <a:noFill/>
                </a:ln>
                <a:solidFill>
                  <a:prstClr val="black"/>
                </a:solidFill>
                <a:effectLst/>
                <a:uLnTx/>
                <a:uFillTx/>
                <a:latin typeface="Calibri"/>
                <a:ea typeface="ヒラギノ角ゴ Pro W3" pitchFamily="124" charset="-128"/>
              </a:rPr>
              <a:t> patients who screen positive for OUD should receive a brief intervention and referral to treatment</a:t>
            </a:r>
          </a:p>
          <a:p>
            <a:pPr marL="342900" marR="0" lvl="0" indent="-342900" algn="l" defTabSz="914400" rtl="0" eaLnBrk="0" fontAlgn="base" latinLnBrk="0" hangingPunct="0">
              <a:lnSpc>
                <a:spcPct val="90000"/>
              </a:lnSpc>
              <a:spcBef>
                <a:spcPct val="20000"/>
              </a:spcBef>
              <a:spcAft>
                <a:spcPct val="0"/>
              </a:spcAft>
              <a:buClr>
                <a:srgbClr val="F7994B"/>
              </a:buClr>
              <a:buSzTx/>
              <a:buFontTx/>
              <a:buChar char="•"/>
              <a:tabLst/>
              <a:defRPr/>
            </a:pPr>
            <a:r>
              <a:rPr kumimoji="0" lang="en-US" sz="2800" b="0" i="0" u="none" strike="noStrike" kern="0" cap="none" spc="0" normalizeH="0" baseline="0" noProof="0" dirty="0" smtClean="0">
                <a:ln>
                  <a:noFill/>
                </a:ln>
                <a:solidFill>
                  <a:prstClr val="black"/>
                </a:solidFill>
                <a:effectLst/>
                <a:uLnTx/>
                <a:uFillTx/>
                <a:latin typeface="Calibri"/>
                <a:ea typeface="ヒラギノ角ゴ Pro W3" pitchFamily="124" charset="-128"/>
              </a:rPr>
              <a:t>Should be administered privately with open-ended discussion and without judgment </a:t>
            </a:r>
          </a:p>
          <a:p>
            <a:pPr marL="342900" marR="0" lvl="0" indent="-342900" algn="l" defTabSz="914400" rtl="0" eaLnBrk="0" fontAlgn="base" latinLnBrk="0" hangingPunct="0">
              <a:lnSpc>
                <a:spcPct val="90000"/>
              </a:lnSpc>
              <a:spcBef>
                <a:spcPct val="20000"/>
              </a:spcBef>
              <a:spcAft>
                <a:spcPct val="0"/>
              </a:spcAft>
              <a:buClr>
                <a:srgbClr val="F7994B"/>
              </a:buClr>
              <a:buSzTx/>
              <a:buFontTx/>
              <a:buChar char="•"/>
              <a:tabLst/>
              <a:defRPr/>
            </a:pPr>
            <a:r>
              <a:rPr kumimoji="0" lang="en-US" sz="2800" b="0" i="0" u="none" strike="noStrike" kern="0" cap="none" spc="0" normalizeH="0" baseline="0" noProof="0" dirty="0" smtClean="0">
                <a:ln>
                  <a:noFill/>
                </a:ln>
                <a:solidFill>
                  <a:prstClr val="black"/>
                </a:solidFill>
                <a:effectLst/>
                <a:uLnTx/>
                <a:uFillTx/>
                <a:latin typeface="Calibri"/>
                <a:ea typeface="ヒラギノ角ゴ Pro W3" pitchFamily="124" charset="-128"/>
              </a:rPr>
              <a:t>Providers can be reimbursed for SBIRT </a:t>
            </a:r>
            <a:r>
              <a:rPr kumimoji="0" lang="en-US" sz="1800" b="0" i="0" u="none" strike="noStrike" kern="0" cap="none" spc="0" normalizeH="0" baseline="0" noProof="0" dirty="0" smtClean="0">
                <a:ln>
                  <a:noFill/>
                </a:ln>
                <a:solidFill>
                  <a:prstClr val="black"/>
                </a:solidFill>
                <a:effectLst/>
                <a:uLnTx/>
                <a:uFillTx/>
                <a:latin typeface="Calibri"/>
                <a:ea typeface="ヒラギノ角ゴ Pro W3" pitchFamily="124" charset="-128"/>
              </a:rPr>
              <a:t>(see ILPQC toolkit for codes)</a:t>
            </a:r>
            <a:endParaRPr kumimoji="0" lang="en-US" sz="1600" b="0" i="0" u="none" strike="noStrike" kern="0" cap="none" spc="0" normalizeH="0" baseline="0" noProof="0" dirty="0" smtClean="0">
              <a:ln>
                <a:noFill/>
              </a:ln>
              <a:solidFill>
                <a:prstClr val="black"/>
              </a:solidFill>
              <a:effectLst/>
              <a:uLnTx/>
              <a:uFillTx/>
              <a:latin typeface="Calibri"/>
              <a:ea typeface="ヒラギノ角ゴ Pro W3" pitchFamily="124" charset="-128"/>
            </a:endParaRPr>
          </a:p>
          <a:p>
            <a:pPr marL="342900" marR="0" lvl="0" indent="-342900" algn="l" defTabSz="914400" rtl="0" eaLnBrk="0" fontAlgn="base" latinLnBrk="0" hangingPunct="0">
              <a:lnSpc>
                <a:spcPct val="90000"/>
              </a:lnSpc>
              <a:spcBef>
                <a:spcPct val="20000"/>
              </a:spcBef>
              <a:spcAft>
                <a:spcPct val="0"/>
              </a:spcAft>
              <a:buClr>
                <a:srgbClr val="F7994B"/>
              </a:buClr>
              <a:buSzTx/>
              <a:buFontTx/>
              <a:buChar char="•"/>
              <a:tabLst/>
              <a:defRPr/>
            </a:pPr>
            <a:endParaRPr kumimoji="0" lang="en-US" sz="2400" b="0" i="0" u="none" strike="noStrike" kern="0" cap="none" spc="0" normalizeH="0" baseline="0" noProof="0" dirty="0" smtClean="0">
              <a:ln>
                <a:noFill/>
              </a:ln>
              <a:solidFill>
                <a:prstClr val="black"/>
              </a:solidFill>
              <a:effectLst/>
              <a:uLnTx/>
              <a:uFillTx/>
              <a:latin typeface="Calibri"/>
              <a:ea typeface="ヒラギノ角ゴ Pro W3" pitchFamily="124" charset="-128"/>
            </a:endParaRPr>
          </a:p>
        </p:txBody>
      </p:sp>
      <p:sp>
        <p:nvSpPr>
          <p:cNvPr id="6" name="Title 1"/>
          <p:cNvSpPr txBox="1">
            <a:spLocks/>
          </p:cNvSpPr>
          <p:nvPr/>
        </p:nvSpPr>
        <p:spPr>
          <a:xfrm>
            <a:off x="1524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Patients who Screen Positive</a:t>
            </a:r>
            <a:endPar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10" name="Rounded Rectangle 9"/>
          <p:cNvSpPr/>
          <p:nvPr/>
        </p:nvSpPr>
        <p:spPr>
          <a:xfrm>
            <a:off x="4252912" y="3564554"/>
            <a:ext cx="4600575" cy="211785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w="0"/>
                <a:solidFill>
                  <a:srgbClr val="004990"/>
                </a:solidFill>
                <a:effectLst>
                  <a:outerShdw blurRad="38100" dist="19050" dir="2700000" algn="tl" rotWithShape="0">
                    <a:prstClr val="black">
                      <a:alpha val="40000"/>
                    </a:prstClr>
                  </a:outerShdw>
                </a:effectLst>
                <a:uLnTx/>
                <a:uFillTx/>
                <a:latin typeface="Bell MT" panose="02020503060305020303" pitchFamily="18" charset="0"/>
                <a:ea typeface="+mn-ea"/>
                <a:cs typeface="Aparajita" panose="020B0604020202020204" pitchFamily="34" charset="0"/>
              </a:rPr>
              <a:t>“Providing written handouts to ALL women can reach those who are afraid to disclose use, but may be at risk/need treatment.”</a:t>
            </a:r>
            <a:r>
              <a:rPr kumimoji="0" lang="en-US" sz="1000" b="1" i="0" u="none" strike="noStrike" kern="1200" cap="none" spc="0" normalizeH="0" baseline="0" noProof="0" dirty="0" smtClean="0">
                <a:ln w="0"/>
                <a:solidFill>
                  <a:srgbClr val="004990"/>
                </a:solidFill>
                <a:effectLst>
                  <a:outerShdw blurRad="38100" dist="19050" dir="2700000" algn="tl" rotWithShape="0">
                    <a:prstClr val="black">
                      <a:alpha val="40000"/>
                    </a:prstClr>
                  </a:outerShdw>
                </a:effectLst>
                <a:uLnTx/>
                <a:uFillTx/>
                <a:latin typeface="Bell MT" panose="02020503060305020303" pitchFamily="18" charset="0"/>
                <a:ea typeface="+mn-ea"/>
                <a:cs typeface="Aparajita" panose="020B0604020202020204" pitchFamily="34" charset="0"/>
              </a:rPr>
              <a:t>*</a:t>
            </a:r>
            <a:endParaRPr kumimoji="0" lang="en-US" sz="2000" b="1" i="0" u="none" strike="noStrike" kern="1200" cap="none" spc="0" normalizeH="0" baseline="0" noProof="0" dirty="0" smtClean="0">
              <a:ln w="0"/>
              <a:solidFill>
                <a:srgbClr val="004990"/>
              </a:solidFill>
              <a:effectLst>
                <a:outerShdw blurRad="38100" dist="19050" dir="2700000" algn="tl" rotWithShape="0">
                  <a:prstClr val="black">
                    <a:alpha val="40000"/>
                  </a:prstClr>
                </a:outerShdw>
              </a:effectLst>
              <a:uLnTx/>
              <a:uFillTx/>
              <a:latin typeface="Bell MT" panose="02020503060305020303" pitchFamily="18" charset="0"/>
              <a:ea typeface="+mn-ea"/>
              <a:cs typeface="Aparajita" panose="020B0604020202020204" pitchFamily="34" charset="0"/>
            </a:endParaRPr>
          </a:p>
        </p:txBody>
      </p:sp>
      <p:sp>
        <p:nvSpPr>
          <p:cNvPr id="11" name="TextBox 10"/>
          <p:cNvSpPr txBox="1"/>
          <p:nvPr/>
        </p:nvSpPr>
        <p:spPr>
          <a:xfrm>
            <a:off x="6324600" y="6404828"/>
            <a:ext cx="32004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*ACOG district II slide set</a:t>
            </a:r>
            <a:endParaRPr kumimoji="0" lang="en-US" sz="12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pic>
        <p:nvPicPr>
          <p:cNvPr id="3" name="Picture 2" descr="The Millennial St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04412"/>
            <a:ext cx="2219325" cy="1905000"/>
          </a:xfrm>
          <a:prstGeom prst="rect">
            <a:avLst/>
          </a:prstGeom>
        </p:spPr>
      </p:pic>
    </p:spTree>
    <p:extLst>
      <p:ext uri="{BB962C8B-B14F-4D97-AF65-F5344CB8AC3E}">
        <p14:creationId xmlns:p14="http://schemas.microsoft.com/office/powerpoint/2010/main" val="401442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94423" y="1280437"/>
            <a:ext cx="7755154" cy="5245054"/>
          </a:xfrm>
        </p:spPr>
        <p:txBody>
          <a:bodyPr/>
          <a:lstStyle/>
          <a:p>
            <a:r>
              <a:rPr lang="en-US" dirty="0" smtClean="0"/>
              <a:t>Website:  ILPQC.org      </a:t>
            </a:r>
          </a:p>
          <a:p>
            <a:r>
              <a:rPr lang="en-US" dirty="0" smtClean="0"/>
              <a:t>Click initiatives</a:t>
            </a:r>
          </a:p>
          <a:p>
            <a:endParaRPr lang="en-US" dirty="0"/>
          </a:p>
        </p:txBody>
      </p:sp>
      <p:sp>
        <p:nvSpPr>
          <p:cNvPr id="3" name="Title 2"/>
          <p:cNvSpPr>
            <a:spLocks noGrp="1"/>
          </p:cNvSpPr>
          <p:nvPr>
            <p:ph type="title"/>
          </p:nvPr>
        </p:nvSpPr>
        <p:spPr/>
        <p:txBody>
          <a:bodyPr/>
          <a:lstStyle/>
          <a:p>
            <a:pPr algn="ctr"/>
            <a:r>
              <a:rPr lang="en-US" dirty="0" smtClean="0"/>
              <a:t>MANUEVERING ILPQC WEBSITE</a:t>
            </a:r>
            <a:endParaRPr lang="en-US" dirty="0"/>
          </a:p>
        </p:txBody>
      </p:sp>
      <p:pic>
        <p:nvPicPr>
          <p:cNvPr id="4" name="Picture 3"/>
          <p:cNvPicPr>
            <a:picLocks noChangeAspect="1"/>
          </p:cNvPicPr>
          <p:nvPr/>
        </p:nvPicPr>
        <p:blipFill>
          <a:blip r:embed="rId3"/>
          <a:stretch>
            <a:fillRect/>
          </a:stretch>
        </p:blipFill>
        <p:spPr>
          <a:xfrm>
            <a:off x="694423" y="2045400"/>
            <a:ext cx="7865480" cy="4308626"/>
          </a:xfrm>
          <a:prstGeom prst="rect">
            <a:avLst/>
          </a:prstGeom>
        </p:spPr>
      </p:pic>
      <p:sp>
        <p:nvSpPr>
          <p:cNvPr id="5" name="Left Arrow 4"/>
          <p:cNvSpPr/>
          <p:nvPr/>
        </p:nvSpPr>
        <p:spPr>
          <a:xfrm rot="1549677">
            <a:off x="4076571" y="2643449"/>
            <a:ext cx="473825" cy="20781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556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8887" y="340822"/>
            <a:ext cx="7724064" cy="5274677"/>
          </a:xfrm>
          <a:prstGeom prst="rect">
            <a:avLst/>
          </a:prstGeom>
        </p:spPr>
      </p:pic>
      <p:sp>
        <p:nvSpPr>
          <p:cNvPr id="3" name="Left Arrow 2"/>
          <p:cNvSpPr/>
          <p:nvPr/>
        </p:nvSpPr>
        <p:spPr>
          <a:xfrm rot="1831790">
            <a:off x="4015817" y="3110782"/>
            <a:ext cx="590204" cy="2493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537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6336" y="359988"/>
            <a:ext cx="7148944" cy="2391525"/>
          </a:xfrm>
          <a:prstGeom prst="rect">
            <a:avLst/>
          </a:prstGeom>
        </p:spPr>
      </p:pic>
      <p:pic>
        <p:nvPicPr>
          <p:cNvPr id="3" name="Picture 2"/>
          <p:cNvPicPr>
            <a:picLocks noChangeAspect="1"/>
          </p:cNvPicPr>
          <p:nvPr/>
        </p:nvPicPr>
        <p:blipFill>
          <a:blip r:embed="rId4"/>
          <a:stretch>
            <a:fillRect/>
          </a:stretch>
        </p:blipFill>
        <p:spPr>
          <a:xfrm>
            <a:off x="806336" y="3065010"/>
            <a:ext cx="7148944" cy="3139959"/>
          </a:xfrm>
          <a:prstGeom prst="rect">
            <a:avLst/>
          </a:prstGeom>
        </p:spPr>
      </p:pic>
    </p:spTree>
    <p:extLst>
      <p:ext uri="{BB962C8B-B14F-4D97-AF65-F5344CB8AC3E}">
        <p14:creationId xmlns:p14="http://schemas.microsoft.com/office/powerpoint/2010/main" val="2210742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1024" y="224444"/>
            <a:ext cx="7722525" cy="3483032"/>
          </a:xfrm>
          <a:prstGeom prst="rect">
            <a:avLst/>
          </a:prstGeom>
        </p:spPr>
      </p:pic>
      <p:pic>
        <p:nvPicPr>
          <p:cNvPr id="3" name="Picture 2"/>
          <p:cNvPicPr>
            <a:picLocks noChangeAspect="1"/>
          </p:cNvPicPr>
          <p:nvPr/>
        </p:nvPicPr>
        <p:blipFill>
          <a:blip r:embed="rId4"/>
          <a:stretch>
            <a:fillRect/>
          </a:stretch>
        </p:blipFill>
        <p:spPr>
          <a:xfrm>
            <a:off x="931024" y="3800389"/>
            <a:ext cx="7730838" cy="3057611"/>
          </a:xfrm>
          <a:prstGeom prst="rect">
            <a:avLst/>
          </a:prstGeom>
        </p:spPr>
      </p:pic>
    </p:spTree>
    <p:extLst>
      <p:ext uri="{BB962C8B-B14F-4D97-AF65-F5344CB8AC3E}">
        <p14:creationId xmlns:p14="http://schemas.microsoft.com/office/powerpoint/2010/main" val="4290793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668" y="783767"/>
            <a:ext cx="5422703" cy="3631763"/>
          </a:xfrm>
          <a:prstGeom prst="rect">
            <a:avLst/>
          </a:prstGeom>
        </p:spPr>
        <p:txBody>
          <a:bodyPr wrap="none">
            <a:spAutoFit/>
          </a:bodyPr>
          <a:lstStyle/>
          <a:p>
            <a:r>
              <a:rPr lang="en-US" sz="3200" dirty="0" smtClean="0">
                <a:hlinkClick r:id="rId3"/>
              </a:rPr>
              <a:t>Taking a look at the websites</a:t>
            </a:r>
          </a:p>
          <a:p>
            <a:endParaRPr lang="en-US" dirty="0" smtClean="0">
              <a:hlinkClick r:id="rId3"/>
            </a:endParaRPr>
          </a:p>
          <a:p>
            <a:endParaRPr lang="en-US" dirty="0">
              <a:hlinkClick r:id="rId3"/>
            </a:endParaRPr>
          </a:p>
          <a:p>
            <a:r>
              <a:rPr lang="en-US" dirty="0" smtClean="0">
                <a:hlinkClick r:id="rId3"/>
              </a:rPr>
              <a:t>nciperinatal.com</a:t>
            </a:r>
          </a:p>
          <a:p>
            <a:endParaRPr lang="en-US" dirty="0">
              <a:hlinkClick r:id="rId3"/>
            </a:endParaRPr>
          </a:p>
          <a:p>
            <a:endParaRPr lang="en-US" dirty="0">
              <a:hlinkClick r:id="rId3"/>
            </a:endParaRPr>
          </a:p>
          <a:p>
            <a:endParaRPr lang="en-US" dirty="0">
              <a:hlinkClick r:id="rId3"/>
            </a:endParaRPr>
          </a:p>
          <a:p>
            <a:endParaRPr lang="en-US" dirty="0" smtClean="0">
              <a:hlinkClick r:id="rId3"/>
            </a:endParaRPr>
          </a:p>
          <a:p>
            <a:r>
              <a:rPr lang="en-US" dirty="0" smtClean="0">
                <a:hlinkClick r:id="rId3"/>
              </a:rPr>
              <a:t>https</a:t>
            </a:r>
            <a:r>
              <a:rPr lang="en-US" dirty="0">
                <a:hlinkClick r:id="rId3"/>
              </a:rPr>
              <a:t>://ilpqc.org</a:t>
            </a:r>
            <a:r>
              <a:rPr lang="en-US" dirty="0" smtClean="0">
                <a:hlinkClick r:id="rId3"/>
              </a:rPr>
              <a:t>/</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876730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547" y="764930"/>
            <a:ext cx="4369776" cy="4031873"/>
          </a:xfrm>
          <a:prstGeom prst="rect">
            <a:avLst/>
          </a:prstGeom>
        </p:spPr>
        <p:txBody>
          <a:bodyPr wrap="square" rtlCol="0">
            <a:spAutoFit/>
          </a:bodyPr>
          <a:lstStyle/>
          <a:p>
            <a:pPr algn="ctr"/>
            <a:r>
              <a:rPr lang="en-US" sz="3200" b="0" dirty="0" smtClean="0">
                <a:solidFill>
                  <a:srgbClr val="32A4D7"/>
                </a:solidFill>
              </a:rPr>
              <a:t>GETTING STARTED:</a:t>
            </a:r>
          </a:p>
          <a:p>
            <a:endParaRPr lang="en-US" sz="3200" dirty="0">
              <a:solidFill>
                <a:srgbClr val="32A4D7"/>
              </a:solidFill>
            </a:endParaRPr>
          </a:p>
          <a:p>
            <a:pPr marL="342900" indent="-342900">
              <a:buFont typeface="Arial" panose="020B0604020202020204" pitchFamily="34" charset="0"/>
              <a:buChar char="•"/>
            </a:pPr>
            <a:r>
              <a:rPr lang="en-US" sz="2000" dirty="0" smtClean="0">
                <a:solidFill>
                  <a:srgbClr val="32A4D7"/>
                </a:solidFill>
              </a:rPr>
              <a:t>Validated Screening Tool</a:t>
            </a:r>
          </a:p>
          <a:p>
            <a:pPr marL="342900" indent="-342900">
              <a:buFont typeface="Arial" panose="020B0604020202020204" pitchFamily="34" charset="0"/>
              <a:buChar char="•"/>
            </a:pPr>
            <a:endParaRPr lang="en-US" sz="2000" b="0" dirty="0">
              <a:solidFill>
                <a:srgbClr val="32A4D7"/>
              </a:solidFill>
            </a:endParaRPr>
          </a:p>
          <a:p>
            <a:pPr marL="342900" indent="-342900">
              <a:buFont typeface="Arial" panose="020B0604020202020204" pitchFamily="34" charset="0"/>
              <a:buChar char="•"/>
            </a:pPr>
            <a:r>
              <a:rPr lang="en-US" sz="2000" dirty="0" smtClean="0">
                <a:solidFill>
                  <a:srgbClr val="32A4D7"/>
                </a:solidFill>
              </a:rPr>
              <a:t>SBIRT</a:t>
            </a:r>
          </a:p>
          <a:p>
            <a:pPr marL="342900" indent="-342900">
              <a:buFont typeface="Arial" panose="020B0604020202020204" pitchFamily="34" charset="0"/>
              <a:buChar char="•"/>
            </a:pPr>
            <a:endParaRPr lang="en-US" sz="2000" b="0" dirty="0">
              <a:solidFill>
                <a:srgbClr val="32A4D7"/>
              </a:solidFill>
            </a:endParaRPr>
          </a:p>
          <a:p>
            <a:pPr marL="342900" indent="-342900">
              <a:buFont typeface="Arial" panose="020B0604020202020204" pitchFamily="34" charset="0"/>
              <a:buChar char="•"/>
            </a:pPr>
            <a:r>
              <a:rPr lang="en-US" sz="2000" dirty="0" smtClean="0">
                <a:solidFill>
                  <a:srgbClr val="32A4D7"/>
                </a:solidFill>
              </a:rPr>
              <a:t>Mapping Resources and refer to Treatment</a:t>
            </a:r>
            <a:endParaRPr lang="en-US" sz="2000" b="0" dirty="0" smtClean="0">
              <a:solidFill>
                <a:srgbClr val="32A4D7"/>
              </a:solidFill>
            </a:endParaRPr>
          </a:p>
          <a:p>
            <a:endParaRPr lang="en-US" dirty="0" smtClean="0">
              <a:solidFill>
                <a:srgbClr val="32A4D7"/>
              </a:solidFill>
            </a:endParaRPr>
          </a:p>
          <a:p>
            <a:pPr marL="285750" indent="-285750">
              <a:buFont typeface="Arial" panose="020B0604020202020204" pitchFamily="34" charset="0"/>
              <a:buChar char="•"/>
            </a:pPr>
            <a:r>
              <a:rPr lang="en-US" dirty="0" smtClean="0">
                <a:solidFill>
                  <a:srgbClr val="32A4D7"/>
                </a:solidFill>
              </a:rPr>
              <a:t>Provider/Staff Education—ILPQC PowerPoint</a:t>
            </a:r>
            <a:endParaRPr lang="en-US" dirty="0">
              <a:solidFill>
                <a:srgbClr val="32A4D7"/>
              </a:solidFill>
            </a:endParaRPr>
          </a:p>
          <a:p>
            <a:endParaRPr lang="en-US" b="0" dirty="0" smtClean="0">
              <a:solidFill>
                <a:srgbClr val="32A4D7"/>
              </a:solidFill>
            </a:endParaRPr>
          </a:p>
        </p:txBody>
      </p:sp>
    </p:spTree>
    <p:extLst>
      <p:ext uri="{BB962C8B-B14F-4D97-AF65-F5344CB8AC3E}">
        <p14:creationId xmlns:p14="http://schemas.microsoft.com/office/powerpoint/2010/main" val="2101146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 mark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2" y="1827068"/>
            <a:ext cx="5543155" cy="3294089"/>
          </a:xfrm>
          <a:prstGeom prst="rect">
            <a:avLst/>
          </a:prstGeom>
        </p:spPr>
      </p:pic>
    </p:spTree>
    <p:extLst>
      <p:ext uri="{BB962C8B-B14F-4D97-AF65-F5344CB8AC3E}">
        <p14:creationId xmlns:p14="http://schemas.microsoft.com/office/powerpoint/2010/main" val="420654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5370"/>
            <a:ext cx="7742237" cy="6296125"/>
          </a:xfrm>
          <a:prstGeom prst="snip2DiagRect">
            <a:avLst>
              <a:gd name="adj1" fmla="val 0"/>
              <a:gd name="adj2" fmla="val 2560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62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71397" y="632460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058" r="1600" b="17890"/>
          <a:stretch/>
        </p:blipFill>
        <p:spPr bwMode="auto">
          <a:xfrm>
            <a:off x="609600" y="1371600"/>
            <a:ext cx="4114800" cy="443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p:cNvSpPr txBox="1">
            <a:spLocks/>
          </p:cNvSpPr>
          <p:nvPr/>
        </p:nvSpPr>
        <p:spPr>
          <a:xfrm>
            <a:off x="609600" y="228600"/>
            <a:ext cx="6019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Prescribing Practices</a:t>
            </a:r>
            <a:endPar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6"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pic>
        <p:nvPicPr>
          <p:cNvPr id="1034" name="Picture 10"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752600"/>
            <a:ext cx="3416947" cy="22757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rotWithShape="1">
          <a:blip r:embed="rId5" cstate="print">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83355" r="1600"/>
          <a:stretch/>
        </p:blipFill>
        <p:spPr bwMode="auto">
          <a:xfrm>
            <a:off x="4705679" y="4409327"/>
            <a:ext cx="4216388" cy="114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010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283"/>
          <a:stretch/>
        </p:blipFill>
        <p:spPr bwMode="auto">
          <a:xfrm>
            <a:off x="228600" y="1219200"/>
            <a:ext cx="8343011"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4" name="Title 4"/>
          <p:cNvSpPr txBox="1">
            <a:spLocks/>
          </p:cNvSpPr>
          <p:nvPr/>
        </p:nvSpPr>
        <p:spPr>
          <a:xfrm>
            <a:off x="228600" y="76200"/>
            <a:ext cx="6860345"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The Opioid Crisis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Maternal Mortality</a:t>
            </a:r>
            <a:endParaRPr kumimoji="0" lang="en-US" alt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Tree>
    <p:extLst>
      <p:ext uri="{BB962C8B-B14F-4D97-AF65-F5344CB8AC3E}">
        <p14:creationId xmlns:p14="http://schemas.microsoft.com/office/powerpoint/2010/main" val="3111024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l="2891" r="6397"/>
          <a:stretch/>
        </p:blipFill>
        <p:spPr bwMode="auto">
          <a:xfrm>
            <a:off x="304800" y="1441552"/>
            <a:ext cx="5343197" cy="3916387"/>
          </a:xfrm>
          <a:prstGeom prst="rect">
            <a:avLst/>
          </a:prstGeom>
          <a:noFill/>
          <a:ln w="9525">
            <a:noFill/>
            <a:miter lim="800000"/>
            <a:headEnd/>
            <a:tailEnd/>
          </a:ln>
        </p:spPr>
      </p:pic>
      <p:sp>
        <p:nvSpPr>
          <p:cNvPr id="3" name="Title 1"/>
          <p:cNvSpPr txBox="1">
            <a:spLocks/>
          </p:cNvSpPr>
          <p:nvPr/>
        </p:nvSpPr>
        <p:spPr>
          <a:xfrm>
            <a:off x="152400"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cs typeface="MS PGothic" charset="0"/>
              </a:rPr>
              <a:t>Mothers Affected by Opioids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cs typeface="MS PGothic" charset="0"/>
              </a:rPr>
              <a:t>in IL: Scope of the Problem</a:t>
            </a:r>
          </a:p>
        </p:txBody>
      </p:sp>
      <p:sp>
        <p:nvSpPr>
          <p:cNvPr id="8" name="Content Placeholder 7"/>
          <p:cNvSpPr>
            <a:spLocks noGrp="1"/>
          </p:cNvSpPr>
          <p:nvPr>
            <p:ph sz="half" idx="2"/>
          </p:nvPr>
        </p:nvSpPr>
        <p:spPr>
          <a:xfrm>
            <a:off x="304800" y="5357939"/>
            <a:ext cx="5530621" cy="1271461"/>
          </a:xfrm>
          <a:prstGeom prst="roundRect">
            <a:avLst/>
          </a:prstGeom>
          <a:ln>
            <a:solidFill>
              <a:srgbClr val="004990"/>
            </a:solidFill>
          </a:ln>
        </p:spPr>
        <p:txBody>
          <a:bodyPr/>
          <a:lstStyle/>
          <a:p>
            <a:pPr>
              <a:buNone/>
            </a:pPr>
            <a:r>
              <a:rPr lang="en-US" sz="1800" dirty="0" smtClean="0"/>
              <a:t>       Pregnancy is a window of opportunity to identify women with OUD and link to treatment as well as begin to develop a plan for optimizing her baby’s care</a:t>
            </a:r>
            <a:endParaRPr lang="en-US" sz="1800" dirty="0"/>
          </a:p>
        </p:txBody>
      </p:sp>
      <p:sp>
        <p:nvSpPr>
          <p:cNvPr id="5" name="TextBox 4"/>
          <p:cNvSpPr txBox="1"/>
          <p:nvPr/>
        </p:nvSpPr>
        <p:spPr>
          <a:xfrm>
            <a:off x="5835421" y="2430249"/>
            <a:ext cx="3308579"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4990"/>
                </a:solidFill>
                <a:effectLst/>
                <a:uLnTx/>
                <a:uFillTx/>
                <a:latin typeface="Calibri"/>
                <a:ea typeface="MS PGothic" pitchFamily="34" charset="-128"/>
                <a:cs typeface="+mn-cs"/>
              </a:rPr>
              <a:t>116% increase in recorded maternal opioid use between 2011 and 2015</a:t>
            </a:r>
            <a:endParaRPr kumimoji="0" lang="en-US" sz="2800" b="1" i="0" u="none" strike="noStrike" kern="1200" cap="none" spc="0" normalizeH="0" baseline="0" noProof="0" dirty="0">
              <a:ln>
                <a:noFill/>
              </a:ln>
              <a:solidFill>
                <a:srgbClr val="004990"/>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1403456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295400"/>
          </a:xfrm>
        </p:spPr>
        <p:txBody>
          <a:bodyPr>
            <a:noAutofit/>
          </a:bodyPr>
          <a:lstStyle/>
          <a:p>
            <a:pPr algn="l"/>
            <a:r>
              <a:rPr lang="en-US" sz="2800" dirty="0"/>
              <a:t>Rate of </a:t>
            </a:r>
            <a:r>
              <a:rPr lang="en-US" sz="2800" dirty="0" smtClean="0"/>
              <a:t>Drug </a:t>
            </a:r>
            <a:r>
              <a:rPr lang="en-US" sz="2800" dirty="0"/>
              <a:t>Poisoning </a:t>
            </a:r>
            <a:r>
              <a:rPr lang="en-US" sz="2800" dirty="0" smtClean="0"/>
              <a:t>Deaths among IL</a:t>
            </a:r>
            <a:br>
              <a:rPr lang="en-US" sz="2800" dirty="0" smtClean="0"/>
            </a:br>
            <a:r>
              <a:rPr lang="en-US" sz="2800" dirty="0" smtClean="0"/>
              <a:t> Women of Reproductive Age (WRA; 15-44 years), 2008-2017</a:t>
            </a:r>
            <a:endParaRPr lang="en-US" sz="2800" dirty="0"/>
          </a:p>
        </p:txBody>
      </p:sp>
      <p:sp>
        <p:nvSpPr>
          <p:cNvPr id="3" name="Content Placeholder 2"/>
          <p:cNvSpPr>
            <a:spLocks noGrp="1"/>
          </p:cNvSpPr>
          <p:nvPr>
            <p:ph idx="1"/>
          </p:nvPr>
        </p:nvSpPr>
        <p:spPr>
          <a:xfrm>
            <a:off x="5772152" y="1631169"/>
            <a:ext cx="2985485" cy="4479900"/>
          </a:xfrm>
        </p:spPr>
        <p:txBody>
          <a:bodyPr>
            <a:normAutofit/>
          </a:bodyPr>
          <a:lstStyle/>
          <a:p>
            <a:pPr lvl="0"/>
            <a:r>
              <a:rPr lang="en-US" sz="2400" dirty="0"/>
              <a:t>The rate of drug poisoning deaths </a:t>
            </a:r>
            <a:r>
              <a:rPr lang="en-US" sz="2400" dirty="0" smtClean="0"/>
              <a:t>for WRA </a:t>
            </a:r>
            <a:r>
              <a:rPr lang="en-US" sz="2400" b="1" dirty="0" smtClean="0"/>
              <a:t>increased </a:t>
            </a:r>
            <a:r>
              <a:rPr lang="en-US" sz="2400" b="1" dirty="0"/>
              <a:t>101% </a:t>
            </a:r>
            <a:r>
              <a:rPr lang="en-US" sz="2400" dirty="0"/>
              <a:t>between 2008 and 2017.  </a:t>
            </a:r>
            <a:endParaRPr lang="en-US" sz="2400" dirty="0" smtClean="0"/>
          </a:p>
          <a:p>
            <a:pPr lvl="0"/>
            <a:endParaRPr lang="en-US" sz="900" dirty="0"/>
          </a:p>
          <a:p>
            <a:pPr lvl="0"/>
            <a:r>
              <a:rPr lang="en-US" sz="2400" dirty="0" smtClean="0"/>
              <a:t>The </a:t>
            </a:r>
            <a:r>
              <a:rPr lang="en-US" sz="2400" dirty="0"/>
              <a:t>rate of </a:t>
            </a:r>
            <a:r>
              <a:rPr lang="en-US" sz="2400" u="sng" dirty="0"/>
              <a:t>opioid-related</a:t>
            </a:r>
            <a:r>
              <a:rPr lang="en-US" sz="2400" dirty="0"/>
              <a:t> </a:t>
            </a:r>
            <a:r>
              <a:rPr lang="en-US" sz="2400" u="sng" dirty="0"/>
              <a:t>poisoning </a:t>
            </a:r>
            <a:r>
              <a:rPr lang="en-US" sz="2400" u="sng" dirty="0" smtClean="0"/>
              <a:t>deaths for WRA </a:t>
            </a:r>
            <a:r>
              <a:rPr lang="en-US" sz="2400" b="1" u="sng" dirty="0"/>
              <a:t>increased 175% </a:t>
            </a:r>
            <a:r>
              <a:rPr lang="en-US" sz="2400" dirty="0"/>
              <a:t>from 2008 to 2017</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7F1E4F-1CFF-5643-939E-217C01CDF565}" type="slidenum">
              <a:rPr kumimoji="0" lang="en-US" sz="16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6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graphicFrame>
        <p:nvGraphicFramePr>
          <p:cNvPr id="5" name="Content Placeholder 4">
            <a:extLst>
              <a:ext uri="{FF2B5EF4-FFF2-40B4-BE49-F238E27FC236}">
                <a16:creationId xmlns:a16="http://schemas.microsoft.com/office/drawing/2014/main" id="{7400B9AD-B7F6-496D-8400-867F3C399D16}"/>
              </a:ext>
            </a:extLst>
          </p:cNvPr>
          <p:cNvGraphicFramePr>
            <a:graphicFrameLocks/>
          </p:cNvGraphicFramePr>
          <p:nvPr>
            <p:extLst/>
          </p:nvPr>
        </p:nvGraphicFramePr>
        <p:xfrm>
          <a:off x="232542" y="1636466"/>
          <a:ext cx="5335445" cy="47100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628651" y="6324600"/>
            <a:ext cx="5827997" cy="404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Data Source: Illinois death certificates, 2008-2017.  2017 data are </a:t>
            </a:r>
            <a:r>
              <a:rPr kumimoji="0" lang="en-US" sz="1400" b="0" i="1" u="none" strike="noStrike" kern="1200" cap="none" spc="0" normalizeH="0" baseline="0" noProof="0" dirty="0" smtClean="0">
                <a:ln>
                  <a:noFill/>
                </a:ln>
                <a:solidFill>
                  <a:prstClr val="black"/>
                </a:solidFill>
                <a:effectLst/>
                <a:uLnTx/>
                <a:uFillTx/>
                <a:latin typeface="Calibri"/>
                <a:ea typeface="+mn-ea"/>
                <a:cs typeface="+mn-cs"/>
              </a:rPr>
              <a:t>provisional</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086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normAutofit fontScale="90000"/>
          </a:bodyPr>
          <a:lstStyle/>
          <a:p>
            <a:pPr algn="l"/>
            <a:r>
              <a:rPr lang="en-US" sz="3600" dirty="0"/>
              <a:t>Rate of </a:t>
            </a:r>
            <a:r>
              <a:rPr lang="en-US" sz="3600" dirty="0" smtClean="0"/>
              <a:t>Opioid-Related Poisoning Deaths </a:t>
            </a:r>
            <a:br>
              <a:rPr lang="en-US" sz="3600" dirty="0" smtClean="0"/>
            </a:br>
            <a:r>
              <a:rPr lang="en-US" sz="3600" dirty="0" smtClean="0"/>
              <a:t>Among IL </a:t>
            </a:r>
            <a:r>
              <a:rPr lang="en-US" sz="3600" dirty="0"/>
              <a:t>Women of Reproductive </a:t>
            </a:r>
            <a:r>
              <a:rPr lang="en-US" sz="3600" dirty="0" smtClean="0"/>
              <a:t>Age </a:t>
            </a:r>
            <a:br>
              <a:rPr lang="en-US" sz="3600" dirty="0" smtClean="0"/>
            </a:br>
            <a:r>
              <a:rPr lang="en-US" sz="3600" dirty="0" smtClean="0"/>
              <a:t>(WRA), By Opioid Type</a:t>
            </a:r>
            <a:endParaRPr lang="en-US" sz="3600" dirty="0"/>
          </a:p>
        </p:txBody>
      </p:sp>
      <p:sp>
        <p:nvSpPr>
          <p:cNvPr id="3" name="Content Placeholder 2"/>
          <p:cNvSpPr>
            <a:spLocks noGrp="1"/>
          </p:cNvSpPr>
          <p:nvPr>
            <p:ph idx="1"/>
          </p:nvPr>
        </p:nvSpPr>
        <p:spPr>
          <a:xfrm>
            <a:off x="5715002" y="1672603"/>
            <a:ext cx="3102839" cy="4479900"/>
          </a:xfrm>
        </p:spPr>
        <p:txBody>
          <a:bodyPr>
            <a:normAutofit fontScale="92500" lnSpcReduction="10000"/>
          </a:bodyPr>
          <a:lstStyle/>
          <a:p>
            <a:pPr lvl="0"/>
            <a:r>
              <a:rPr lang="en-US" sz="2800" dirty="0"/>
              <a:t>The rate of </a:t>
            </a:r>
            <a:r>
              <a:rPr lang="en-US" sz="2800" u="sng" dirty="0" smtClean="0"/>
              <a:t>heroin-related </a:t>
            </a:r>
            <a:r>
              <a:rPr lang="en-US" sz="2800" u="sng" dirty="0"/>
              <a:t>deaths </a:t>
            </a:r>
            <a:r>
              <a:rPr lang="en-US" sz="2800" dirty="0" smtClean="0"/>
              <a:t>for WRA </a:t>
            </a:r>
            <a:r>
              <a:rPr lang="en-US" sz="2800" b="1" dirty="0" smtClean="0"/>
              <a:t>increased more than 10-fold </a:t>
            </a:r>
            <a:r>
              <a:rPr lang="en-US" sz="2800" dirty="0" smtClean="0"/>
              <a:t>in ten years</a:t>
            </a:r>
          </a:p>
          <a:p>
            <a:pPr lvl="0"/>
            <a:endParaRPr lang="en-US" sz="1000" dirty="0" smtClean="0"/>
          </a:p>
          <a:p>
            <a:pPr lvl="0"/>
            <a:r>
              <a:rPr lang="en-US" sz="2800" dirty="0" smtClean="0"/>
              <a:t>The rate of </a:t>
            </a:r>
            <a:r>
              <a:rPr lang="en-US" sz="2800" u="sng" dirty="0" smtClean="0"/>
              <a:t>synthetic-opioid-related deaths </a:t>
            </a:r>
            <a:r>
              <a:rPr lang="en-US" sz="2800" dirty="0" smtClean="0"/>
              <a:t>for WRA </a:t>
            </a:r>
            <a:r>
              <a:rPr lang="en-US" sz="2800" b="1" dirty="0" smtClean="0"/>
              <a:t>increased by 9-fold</a:t>
            </a:r>
            <a:r>
              <a:rPr lang="en-US" sz="2800" dirty="0" smtClean="0"/>
              <a:t> </a:t>
            </a:r>
            <a:r>
              <a:rPr lang="en-US" sz="2800" i="1" dirty="0" smtClean="0"/>
              <a:t>in only four years</a:t>
            </a:r>
            <a:endParaRPr lang="en-US" sz="2800" i="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graphicFrame>
        <p:nvGraphicFramePr>
          <p:cNvPr id="7" name="Chart 6">
            <a:extLst>
              <a:ext uri="{FF2B5EF4-FFF2-40B4-BE49-F238E27FC236}">
                <a16:creationId xmlns:a16="http://schemas.microsoft.com/office/drawing/2014/main" id="{6F8E06D8-03A1-4895-9B59-11D5BB8B2D0C}"/>
              </a:ext>
            </a:extLst>
          </p:cNvPr>
          <p:cNvGraphicFramePr>
            <a:graphicFrameLocks/>
          </p:cNvGraphicFramePr>
          <p:nvPr>
            <p:extLst/>
          </p:nvPr>
        </p:nvGraphicFramePr>
        <p:xfrm>
          <a:off x="229904" y="1662096"/>
          <a:ext cx="5335445" cy="47092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628651" y="6324600"/>
            <a:ext cx="5827997" cy="404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Data Source: Illinois death certificates, 2008-2017.  2017 data are </a:t>
            </a:r>
            <a:r>
              <a:rPr kumimoji="0" lang="en-US" sz="1600" b="0" i="1" u="none" strike="noStrike" kern="1200" cap="none" spc="0" normalizeH="0" baseline="0" noProof="0" dirty="0" smtClean="0">
                <a:ln>
                  <a:noFill/>
                </a:ln>
                <a:solidFill>
                  <a:prstClr val="black"/>
                </a:solidFill>
                <a:effectLst/>
                <a:uLnTx/>
                <a:uFillTx/>
                <a:latin typeface="Calibri"/>
                <a:ea typeface="+mn-ea"/>
                <a:cs typeface="+mn-cs"/>
              </a:rPr>
              <a:t>provisional</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754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Autofit/>
          </a:bodyPr>
          <a:lstStyle/>
          <a:p>
            <a:pPr algn="l"/>
            <a:r>
              <a:rPr lang="en-US" sz="3200" dirty="0"/>
              <a:t>Rate of </a:t>
            </a:r>
            <a:r>
              <a:rPr lang="en-US" sz="3200" dirty="0" smtClean="0"/>
              <a:t>Opioid-Related Poisoning </a:t>
            </a:r>
            <a:r>
              <a:rPr lang="en-US" sz="3200" dirty="0"/>
              <a:t>Deaths </a:t>
            </a:r>
            <a:r>
              <a:rPr lang="en-US" sz="3200" dirty="0" smtClean="0"/>
              <a:t/>
            </a:r>
            <a:br>
              <a:rPr lang="en-US" sz="3200" dirty="0" smtClean="0"/>
            </a:br>
            <a:r>
              <a:rPr lang="en-US" sz="3200" dirty="0" smtClean="0"/>
              <a:t>Among IL Women </a:t>
            </a:r>
            <a:r>
              <a:rPr lang="en-US" sz="3200" dirty="0"/>
              <a:t>of Reproductive </a:t>
            </a:r>
            <a:r>
              <a:rPr lang="en-US" sz="3200" dirty="0" smtClean="0"/>
              <a:t>Age </a:t>
            </a:r>
            <a:br>
              <a:rPr lang="en-US" sz="3200" dirty="0" smtClean="0"/>
            </a:br>
            <a:r>
              <a:rPr lang="en-US" sz="3200" dirty="0" smtClean="0"/>
              <a:t>(WRA), By Race/Ethnicity</a:t>
            </a:r>
            <a:endParaRPr lang="en-US" sz="3200" dirty="0"/>
          </a:p>
        </p:txBody>
      </p:sp>
      <p:sp>
        <p:nvSpPr>
          <p:cNvPr id="3" name="Content Placeholder 2"/>
          <p:cNvSpPr>
            <a:spLocks noGrp="1"/>
          </p:cNvSpPr>
          <p:nvPr>
            <p:ph idx="1"/>
          </p:nvPr>
        </p:nvSpPr>
        <p:spPr>
          <a:xfrm>
            <a:off x="5715002" y="1644243"/>
            <a:ext cx="3102839" cy="4709260"/>
          </a:xfrm>
        </p:spPr>
        <p:txBody>
          <a:bodyPr>
            <a:normAutofit/>
          </a:bodyPr>
          <a:lstStyle/>
          <a:p>
            <a:pPr lvl="0"/>
            <a:r>
              <a:rPr lang="en-US" sz="2400" dirty="0"/>
              <a:t>The rate of </a:t>
            </a:r>
            <a:r>
              <a:rPr lang="en-US" sz="2400" dirty="0" smtClean="0"/>
              <a:t>opioid-related deaths is </a:t>
            </a:r>
            <a:r>
              <a:rPr lang="en-US" sz="2400" b="1" dirty="0" smtClean="0"/>
              <a:t>highest among non-Hispanic white </a:t>
            </a:r>
            <a:r>
              <a:rPr lang="en-US" sz="2400" dirty="0" smtClean="0"/>
              <a:t>WRA</a:t>
            </a:r>
          </a:p>
          <a:p>
            <a:pPr lvl="0"/>
            <a:r>
              <a:rPr lang="en-US" sz="2400" u="sng" dirty="0" smtClean="0"/>
              <a:t>White, Black and Hispanic WRA have all experienced increases in opioid-related deaths </a:t>
            </a:r>
            <a:r>
              <a:rPr lang="en-US" sz="2400" dirty="0" smtClean="0"/>
              <a:t>over the last 10 years</a:t>
            </a:r>
            <a:endParaRPr lang="en-US" sz="2400" i="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7F1E4F-1CFF-5643-939E-217C01CDF565}" type="slidenum">
              <a:rPr kumimoji="0" lang="en-US" sz="16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6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graphicFrame>
        <p:nvGraphicFramePr>
          <p:cNvPr id="9" name="Chart 8">
            <a:extLst>
              <a:ext uri="{FF2B5EF4-FFF2-40B4-BE49-F238E27FC236}">
                <a16:creationId xmlns:a16="http://schemas.microsoft.com/office/drawing/2014/main" id="{7400B9AD-B7F6-496D-8400-867F3C399D16}"/>
              </a:ext>
            </a:extLst>
          </p:cNvPr>
          <p:cNvGraphicFramePr>
            <a:graphicFrameLocks/>
          </p:cNvGraphicFramePr>
          <p:nvPr>
            <p:extLst/>
          </p:nvPr>
        </p:nvGraphicFramePr>
        <p:xfrm>
          <a:off x="232542" y="1562157"/>
          <a:ext cx="5335445" cy="45720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628651" y="6324600"/>
            <a:ext cx="5827997" cy="404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Data Source: Illinois death certificates, 2008-2017.  2017 data are </a:t>
            </a:r>
            <a:r>
              <a:rPr kumimoji="0" lang="en-US" sz="1400" b="0" i="1" u="none" strike="noStrike" kern="1200" cap="none" spc="0" normalizeH="0" baseline="0" noProof="0" dirty="0" smtClean="0">
                <a:ln>
                  <a:noFill/>
                </a:ln>
                <a:solidFill>
                  <a:prstClr val="black"/>
                </a:solidFill>
                <a:effectLst/>
                <a:uLnTx/>
                <a:uFillTx/>
                <a:latin typeface="Calibri"/>
                <a:ea typeface="+mn-ea"/>
                <a:cs typeface="+mn-cs"/>
              </a:rPr>
              <a:t>provisional</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313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SF-Blue-Green-light-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BDF11C44-CB9E-477F-A781-D958C02C5C7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SF-Plain-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B73CA8BD-7C5F-4326-8B67-F171D358302B}"/>
    </a:ext>
  </a:extLst>
</a:theme>
</file>

<file path=ppt/theme/theme3.xml><?xml version="1.0" encoding="utf-8"?>
<a:theme xmlns:a="http://schemas.openxmlformats.org/drawingml/2006/main" name="OSF-Blue-Green-light-Side-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92854BAD-2F45-4BA9-A896-0825DA1A5809}"/>
    </a:ext>
  </a:extLst>
</a:theme>
</file>

<file path=ppt/theme/theme4.xml><?xml version="1.0" encoding="utf-8"?>
<a:theme xmlns:a="http://schemas.openxmlformats.org/drawingml/2006/main" name="OSF-Blue-Green-light-Side-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65A1F990-C14B-4D1E-BCD0-CFD773C135AD}"/>
    </a:ext>
  </a:extLst>
</a:theme>
</file>

<file path=ppt/theme/theme5.xml><?xml version="1.0" encoding="utf-8"?>
<a:theme xmlns:a="http://schemas.openxmlformats.org/drawingml/2006/main" name="OSF-Blue-Green-light-Bottom-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77C13CB2-0DFD-48AB-AAB8-0F69AF5516C4}"/>
    </a:ext>
  </a:extLst>
</a:theme>
</file>

<file path=ppt/theme/theme6.xml><?xml version="1.0" encoding="utf-8"?>
<a:theme xmlns:a="http://schemas.openxmlformats.org/drawingml/2006/main" name="OSF-Blue-Green-light-Fu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505BB68C-5464-4CC5-A1AC-70E72A2083D9}"/>
    </a:ext>
  </a:extLst>
</a:theme>
</file>

<file path=ppt/theme/theme7.xml><?xml version="1.0" encoding="utf-8"?>
<a:theme xmlns:a="http://schemas.openxmlformats.org/drawingml/2006/main" name="OSF-Blue-Green-light-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8B09E610-0D58-4EE6-82CA-D8F1BE7AE21C}"/>
    </a:ext>
  </a:extLst>
</a:theme>
</file>

<file path=ppt/theme/theme8.xml><?xml version="1.0" encoding="utf-8"?>
<a:theme xmlns:a="http://schemas.openxmlformats.org/drawingml/2006/main" name="OSF-Blue-Purple-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Purple_16x9.pptx [Read-Only]" id="{C0BA6887-4485-469C-9C18-6FCE44D5FC98}" vid="{115004E6-20D3-4C49-97EB-183E6E2F69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D3098FC444D04F9F70FEB5CF7A6DE1" ma:contentTypeVersion="0" ma:contentTypeDescription="Create a new document." ma:contentTypeScope="" ma:versionID="f7e6a90105364041e2308ad042058a1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A5957A4-7FB7-4089-AA0A-6ED129035F24}">
  <ds:schemaRefs>
    <ds:schemaRef ds:uri="http://schemas.microsoft.com/sharepoint/v3/contenttype/forms"/>
  </ds:schemaRefs>
</ds:datastoreItem>
</file>

<file path=customXml/itemProps2.xml><?xml version="1.0" encoding="utf-8"?>
<ds:datastoreItem xmlns:ds="http://schemas.openxmlformats.org/officeDocument/2006/customXml" ds:itemID="{518569FA-3A53-4ACE-A678-05D7BAAB756F}">
  <ds:schemaRefs>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 ds:uri="http://purl.org/dc/elements/1.1/"/>
    <ds:schemaRef ds:uri="http://schemas.microsoft.com/office/2006/documentManagement/types"/>
  </ds:schemaRefs>
</ds:datastoreItem>
</file>

<file path=customXml/itemProps3.xml><?xml version="1.0" encoding="utf-8"?>
<ds:datastoreItem xmlns:ds="http://schemas.openxmlformats.org/officeDocument/2006/customXml" ds:itemID="{CF992002-30BB-4D72-8897-76F083519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OSF_Blue_Green_light_4x3</Template>
  <TotalTime>384</TotalTime>
  <Words>1394</Words>
  <Application>Microsoft Office PowerPoint</Application>
  <PresentationFormat>On-screen Show (4:3)</PresentationFormat>
  <Paragraphs>193</Paragraphs>
  <Slides>28</Slides>
  <Notes>25</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28</vt:i4>
      </vt:variant>
    </vt:vector>
  </HeadingPairs>
  <TitlesOfParts>
    <vt:vector size="46" baseType="lpstr">
      <vt:lpstr>MS PGothic</vt:lpstr>
      <vt:lpstr>MS PGothic</vt:lpstr>
      <vt:lpstr>Aparajita</vt:lpstr>
      <vt:lpstr>Arial</vt:lpstr>
      <vt:lpstr>Bell MT</vt:lpstr>
      <vt:lpstr>Calibri</vt:lpstr>
      <vt:lpstr>Courier New</vt:lpstr>
      <vt:lpstr>Goudy Old Style</vt:lpstr>
      <vt:lpstr>ヒラギノ角ゴ Pro W3</vt:lpstr>
      <vt:lpstr>OSF-Blue-Green-light-Bottom-Left</vt:lpstr>
      <vt:lpstr>OSF-Plain-Logo</vt:lpstr>
      <vt:lpstr>OSF-Blue-Green-light-Side-Right</vt:lpstr>
      <vt:lpstr>OSF-Blue-Green-light-Side-Left</vt:lpstr>
      <vt:lpstr>OSF-Blue-Green-light-Bottom-Logos</vt:lpstr>
      <vt:lpstr>OSF-Blue-Green-light-Full</vt:lpstr>
      <vt:lpstr>OSF-Blue-Green-light-Top</vt:lpstr>
      <vt:lpstr>OSF-Blue-Purple-Bottom-Left</vt:lpstr>
      <vt:lpstr>Office Theme</vt:lpstr>
      <vt:lpstr>REGIONAL QUALITY COUNCIL</vt:lpstr>
      <vt:lpstr>Key Messages to Make Change Happen</vt:lpstr>
      <vt:lpstr>PowerPoint Presentation</vt:lpstr>
      <vt:lpstr>PowerPoint Presentation</vt:lpstr>
      <vt:lpstr>PowerPoint Presentation</vt:lpstr>
      <vt:lpstr>PowerPoint Presentation</vt:lpstr>
      <vt:lpstr>Rate of Drug Poisoning Deaths among IL  Women of Reproductive Age (WRA; 15-44 years), 2008-2017</vt:lpstr>
      <vt:lpstr>Rate of Opioid-Related Poisoning Deaths  Among IL Women of Reproductive Age  (WRA), By Opioid Type</vt:lpstr>
      <vt:lpstr>Rate of Opioid-Related Poisoning Deaths  Among IL Women of Reproductive Age  (WRA), By Race/Ethnicity</vt:lpstr>
      <vt:lpstr>Rate of Pregnancy-Associated Deaths  Due to Drug Poisoning, IL Residents, 2008-2016</vt:lpstr>
      <vt:lpstr>Number of Pregnancy-Associated Deaths  Due to Drug Poisoning, IL Residents, 2008-2016</vt:lpstr>
      <vt:lpstr>PowerPoint Presentation</vt:lpstr>
      <vt:lpstr>PowerPoint Presentation</vt:lpstr>
      <vt:lpstr>PowerPoint Presentation</vt:lpstr>
      <vt:lpstr>PowerPoint Presentation</vt:lpstr>
      <vt:lpstr>PowerPoint Presentation</vt:lpstr>
      <vt:lpstr>MNO Key Elements Link  to our Improvement Goals </vt:lpstr>
      <vt:lpstr>PowerPoint Presentation</vt:lpstr>
      <vt:lpstr>PowerPoint Presentation</vt:lpstr>
      <vt:lpstr>PowerPoint Presentation</vt:lpstr>
      <vt:lpstr>PowerPoint Presentation</vt:lpstr>
      <vt:lpstr>MANUEVERING ILPQC WEBSITE</vt:lpstr>
      <vt:lpstr>PowerPoint Presentation</vt:lpstr>
      <vt:lpstr>PowerPoint Presentation</vt:lpstr>
      <vt:lpstr>PowerPoint Presentation</vt:lpstr>
      <vt:lpstr>PowerPoint Presentation</vt:lpstr>
      <vt:lpstr>PowerPoint Presentation</vt:lpstr>
      <vt:lpstr>PowerPoint Presentation</vt:lpstr>
    </vt:vector>
  </TitlesOfParts>
  <Company>OSF Healthcare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QUALITY COUNCIL</dc:title>
  <dc:creator>Wenell, Deborah S.</dc:creator>
  <cp:lastModifiedBy>Rosenbohm, Teresa L.</cp:lastModifiedBy>
  <cp:revision>17</cp:revision>
  <cp:lastPrinted>2021-07-13T13:40:13Z</cp:lastPrinted>
  <dcterms:created xsi:type="dcterms:W3CDTF">2021-06-23T13:16:15Z</dcterms:created>
  <dcterms:modified xsi:type="dcterms:W3CDTF">2021-07-16T15:02:17Z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0x010100E9D3098FC444D04F9F70FEB5CF7A6DE1</vt:lpwstr>
  </property>
</Properties>
</file>