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0" r:id="rId4"/>
    <p:sldId id="261" r:id="rId5"/>
    <p:sldId id="262" r:id="rId6"/>
    <p:sldId id="265" r:id="rId7"/>
    <p:sldId id="266" r:id="rId8"/>
    <p:sldId id="268" r:id="rId9"/>
    <p:sldId id="277" r:id="rId10"/>
    <p:sldId id="270" r:id="rId11"/>
    <p:sldId id="271" r:id="rId12"/>
    <p:sldId id="285" r:id="rId13"/>
    <p:sldId id="288" r:id="rId14"/>
    <p:sldId id="284" r:id="rId15"/>
    <p:sldId id="286" r:id="rId16"/>
    <p:sldId id="287" r:id="rId17"/>
    <p:sldId id="278" r:id="rId18"/>
    <p:sldId id="258" r:id="rId19"/>
    <p:sldId id="259" r:id="rId20"/>
    <p:sldId id="264" r:id="rId21"/>
    <p:sldId id="279" r:id="rId22"/>
    <p:sldId id="274" r:id="rId23"/>
    <p:sldId id="281" r:id="rId24"/>
    <p:sldId id="275" r:id="rId25"/>
    <p:sldId id="280" r:id="rId26"/>
    <p:sldId id="28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 snapToGrid="0" snapToObjects="1">
      <p:cViewPr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2-11-03T02:26:00.5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BB16ED-6BF9-4FDB-99B5-ABE9FBFD80A4}" emma:medium="tactile" emma:mode="ink">
          <msink:context xmlns:msink="http://schemas.microsoft.com/ink/2010/main" type="writingRegion" rotatedBoundingBox="18158,3591 31237,3590 31238,9165 18159,9167"/>
        </emma:interpretation>
      </emma:emma>
    </inkml:annotationXML>
    <inkml:traceGroup>
      <inkml:annotationXML>
        <emma:emma xmlns:emma="http://www.w3.org/2003/04/emma" version="1.0">
          <emma:interpretation id="{8F1F41AA-7F9F-49D3-80F6-15278CBB4517}" emma:medium="tactile" emma:mode="ink">
            <msink:context xmlns:msink="http://schemas.microsoft.com/ink/2010/main" type="paragraph" rotatedBoundingBox="18158,3591 31237,3590 31238,9165 18159,9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F676B5-0EF0-4EE8-8656-DFCBDF43432B}" emma:medium="tactile" emma:mode="ink">
              <msink:context xmlns:msink="http://schemas.microsoft.com/ink/2010/main" type="line" rotatedBoundingBox="18158,3591 31237,3590 31238,9165 18159,9167"/>
            </emma:interpretation>
          </emma:emma>
        </inkml:annotationXML>
        <inkml:traceGroup>
          <inkml:annotationXML>
            <emma:emma xmlns:emma="http://www.w3.org/2003/04/emma" version="1.0">
              <emma:interpretation id="{A91B3D5A-014E-42A1-9685-524AE87F6922}" emma:medium="tactile" emma:mode="ink">
                <msink:context xmlns:msink="http://schemas.microsoft.com/ink/2010/main" type="inkWord" rotatedBoundingBox="18158,3591 31237,3590 31238,9165 18159,9167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1441 1434 0,'0'-29'219,"29"29"-219,-29-29 16,0 0 31,29 29-32,-29-29 1,0-1 15,29 30-31,-29-29 16,0 0-1,29 29 17,-29-29-17,29 0 1,1 29 31,-30-30-16,0 1 31,29 29-46,0 0 15,-29-58 16,29 58-31,0 0 31,-29-29-32,59 29 17,-30 0-1,-29-30-16,29 30 1,0 0 0,1 0 15,-1 0 0,0 0-15,0 0-1,0 0 1,1 0 0,-1-29 15,0 29-15,0 0-16,0 0 46,1 0-14,-1 0-1,0-29-15,0 29-1,0 0 16,1 0-15,-1 0 15,0 0 1,29 0-1,-28 0 0,-1 0-15,0 0 15,0 0-15,0 0-1,1 0 1,-1 0 15,0 0-15,0 0 15,0 0-15,30 0 15,-30 0 0,0 0-15,0 0-1,0 0 17,1 0-1,-1 0-31,0 0 31,0-29-15,0 0-1,1-1 17,-1 30-17,0 0 1,-29-29 15,29 29-31,0 0 16,1 0 15,-30-29-15,29 29 15,0 0-16,-29-29 1,29 0 0,-29-1-16,29 1 15,-29 0 1,0 0 15,30 29-31,-30-29 16,29 29 15,-29-59-15,29 59-16,0 0 15,-29-29 1,29 29 0,1-29 15,-1 29 0,-29-29-31,0 0 16,29 29-1,0-30 17,0 1-17,1 0 1,-1 29-1,-29-29 1,29 29 0,0 0 15,-29-29-31,29-1 31,1 30-15,-1 0 15,-29-29-31,0 0 16,29 0 15,0 29 0,-29-29 0,29 29-15,1-30 47,-1 30-32,-29-29 0,0 0 0,29 29 1,-29-29-17,29 29 79,0 0 0,0 0-1,1 0-46,-1 0 16,-29 29-1,0 0-30,29 0 46,-29 1-16,0-1-31,0 0 1,29 0-17,-29 0 17,0 1-1,0-1 47,0 0-16,0 29-15,29-58-31,-29 30 15,0-1 0,30 0 16,-30 0 0,58-29 0,-58 29-31,0 0 15,29-29 0,0 0 32,-29 30-48,30-30 17,-1 0-17,-29 29 16,29-29-15,0 0 15,0 0 1,1 0-17,-30 29-15,29-29 31,0 0 1,0 0-17,0 0 1,1 0 46,-1 0-30,0 0-1,0 0 0,0 0-15,1 0 15,-1 0 0,0 0 1,-29 29-32,29-29 31,30 0 0,-30 0 0,0 0-15,0 0 31,0 0-47,1 0 47,-1 0-32,0 0 17,0 0 14,0 0 1,0 0 0,-29-29-31,30 29-1,-1 0 17,0 0 15,0 0-16,0 0 0,-29-29-15,30 29 15,-1 0 0,0 0 0,0 0-15,0 0 31,1 0-16,28 0 16,-29 0-16,0 0 1,1 0-1,-1 0 31,0 0-15,0 0-31,0 0-1,1 0 32,-1 0-15,0 0 14,0 0-30,0 0 15,1 0-15,-1 0 31,0 0-47,0 0 31,0 0-15,1 0-1,-1 0 17,0 0-1,0 0 0,30 0 0,-30 0 1,0 0-1,0 0 0,0 0 0,1 0 16,-1 0-16,0 0 1,0 0 30,0 0-15,0 0-16,1 0-31,-1 0 0,0 0 32,0 0-32,0 0 31,30 0 578,-30 0-593,0 0-16,0 0 31,1 0-15,-1 0-1,0 0 1,0 0 15,0 0 0,1 0-15,-1 0 15,0 0-31,0 0 32,0 0-1,-29 29-31,30-29 15,-1 0 17,-29 29-32,29-29 15,29 0 17,-28 0-1,-1 0 0,0 0 0,0 0 1,0 0-1,1 0-16,-1 0 17,0 0-1,0 0-15,0-29 46,1 29-31,-1 0-15,-29-29 0,29 29 46,-29-29-46,0-1 15,29 30-15,0 0 15,-29-29-16,29 29 17,1 0-17,-1 0 17,0 0-17,0-29 1,0 29-1,1 0-15,-1 0 16,0 0 0,0 0-1,0 0 1,-29-29-16,30 29 16,28 0-16,-29 0 31,0 0-16,1 0-15,-1 0 16,29 0 0,-58-29-1,29 29-15,1 0 32,-1 0-17,0 0-15,0 0 31,0 0-31,1 0 32,-1 0-32,0 0 31,0 0-15,0 0-1,1 0 1,-1 0-1,0 0 17,0 0-1,0 0-15,1 0-1,-1 0 1,0 0-1,0 0 1,0 0 31,30 0-16,-30 0 0,0 0 1,0 0 15,0 0-32,1 0 32,-1 0-47,0 0 47,0 0 0,0 0 0,1 29 15,-30 0-31,58-29 16,-29 0 16,-29 29-32,29 0 0,1 1 1,-30-1 14,29-29-30,-29 29 0,0 0 31,58-29-32,-58 29-15,0 1 16,0-1 15,0 0 0,0 0 1,29-29-32,-29 29 31,0 30 0,0-30 16,0 0-16,0 0 0,0 1-15,0-1 15,0 0-31,0 0 32,0 0-32,0 1 15,0-1 16,0 0-15,0 0-16,0 0 16,0 1 15,0-1-15,0 0-1,0 0 16,0 0 1,0 1-17,0-1 1,0 0 15,0 0-15,0 0-1,0 1 17,0-1-1,0 0 0,0 0-15,0 0-1,0 0 17,0 1 15,0-1-47,0 0 46,0 0 1,0 0-31,0 1 0,0-1 46,0 0 1,0 0-17,0 0-14,0 1-1,30-30 47,-1 0-78,0 0 31,0 0-31,0 0 32,1 0-17,-1 0 1,0 0-1,0 0 17,0 0-1,1 0-15,-1 0 15,0 0 0,0 0-15,0 0-1,-29-30 1,30 30-16,-1-29 16,0 29-1,0 0 1,0 0-1,30 0 17,-30 0-1,-29 29-31,29-29 16,0 30-1,0-30 1,1 0 15,-1 0-15,-29 29-1,29-29-15,-29 29 32,29-29-32,0 0 31,-29 29 0,30-29 0,-1 0 1,-29 29-17,29-29-15,-29 30 31,0-1-15,29-29-16,-29 29 31,29-29-15,-29 29 31,30 0-32,-30 1 48,29-30-63,-29 29 16,58-29 46,-58 29-46,0 0 15,29-29-15,1 0 30,-30 29-46,29-29 32,0 0-17,-29 30 17,29-30-32,0 0 15,1 0 16,-1 0-15,0 0 15,0 0 1,0 0-17,1 0 1,-1 0-1,0 0 1,0 0-16,0-30 31,30 30-15,-30 0 0,-29-29-16,29 29 15,0-29 1,30 29 515,-1 0-531,-29 0 16,1 0-16,-1 29 15,0-29-15,0 0 16,0 0-16,0 0 16,1 0-1,-1 0 1,0 0-16,0 0 15,0 0 1,1 0 0,-1 0-1,0 0 17,0 0-17,0 0 16,1 0-15,-1 29 47,0-29-32,29 0 0,-28 0 16,-1 0-16,0 0-31,0 0 31,0 0-15,1 0-16,-1 0 16,0 0 15,0 0 0,0 0 0,1 0-15,-1 0 0,0 0 15,0 0 0,0 0-15,1 0 15,-1 0 0,0 0-15,0 0 0,0 0 15,1 0-16,-1 0 1,0 0 0,0 0 46,0 0-31,0 0-15,1 0 31,-1 0 15,0 0-30,0 30-1,-29-1 16,0 0-32,29 0 1,-29 0 15,0 1 1,0-1-17,0 0 1,0 29-1,0-28 1,0-1 0,0 0-16,0 0 15,0 0 1,0 1-16,0-1 16,0 0-1,0 0 1,-29-29-1,29 29 1,0 0 0,0 1-16,0 28 15,-29-58 1,29 29 0,0 0-16,0 1 15,0-1 1,0 0 15,0 0 0,-29 0 1,29 1-17,0-1 1,0 0-1,0 0 1,0 0 0,0 1-1,-29-30-15,29 58 16,0-29 0,0 0 15,-30-29-16,30 30 1,0-1 0,-29-29-16,29 29 15,0 0 1,0 0-16,-29-29 16,29 30-1,-58-30 16,58 29-31,0 0 16,-29-29 0,29 29-1,0 0-15,-30-29 32,30 30-17,0-1 16,-29-29-15,29 29 0,-29-29-1,29 29 48,-29-29-63,29 29 31,-29-29-31,29 30 31,-30-30-15,1 0 0,0 0 30,0 0-14,0 0-17,29 29-15,-30-29 16,1 0 15,0 29 0,0-29-15,0 0 15,-1 0-15,30 29-16,-29-29 31,0 0-15,0 0 15,0 0 0,-30 0 16,30 0-16,0 0 1,0 0-1,-1 0-15,1-29 15,0 29-16,0 0 17,0-29-1,-1 29 0,30-29 0,-29 29-15,0 0 0,29-30-16,-29 30 15,29-29 17,-29 29-17,29-29 32,-30 29-16,30-29-31,-29 29 32,0 0 30,0 0-31,0 29 47,29 0-15,0 0-32,0 1 16,0-1-31,0 0 15,0 0 16,0 29 15,0-28 1,0-1-1,0 0-30,0 0 30,0 0 32,0 1-63,0-1 32,0 0-1,0 0 63,0 0-62,0 1 15,0-1 187,0 0-93,0 0-109,0 0-32,0 1 31,0-1 17,0 0-17,0 0 32,-29-29-79,29 29 32,-30-29-31,1 0 62,29 30-78,-29-30 31,29 29-31,-29-29 32,29 29-17,0 0 32,-29-29-47,29 29 31,-30 1 16,1-30-16,29 29-15,-29-29 31,29 29-31,0 0 15,0 0-16,-58-29-15,58 30 32,-30-30-17,30 29 32,-29-29-31,29 29 31,-29-29-32,0 29 1,0 0 31,-1-29-32,1 0 1,0 30 15,0-30-15,29 29 0,-29-29-1,-1 0 1,1 0-16,0 0 31,0 29 0,0-29-31,-1 0 32,1 0-17,0 0 16,0 0-15,0 0 0,29 29-16,-30-29 15,-28 0 1,29 0 0,0 0 15,-1 0-16,1 0 17,0 0-1,0 0-31,0 0 31,-1 0-15,1 0 15,0 0 0,0 0-15,0 0 0,0 0 46,-1 0 16,1 0-47,0 0 32,-29 0-1,28 0 17,30-29-79,-29 29 62,0 0 1,29-29-32,-29 29-16,29-29 32,-29 29-31,-1-30 31,30 1-16,0 0 47,0 0-47,0 0 32,0-1 15,0-28-15,0 29-1,0 0 1,0-1 15,0 1-47,30 29 0,-30-29 0,0 0 16,0 0-15,0-1 30,0 1 16,0 0 282,0 0-282,-30 29-63,30-29 1,-29 29 31,29-30-16,-29 30 0,0 0 1,0 0 14,-1 0 1,1 0-31,0 0 15,0 0 0,0 0-15,-1 0 0,1 0-1,0 0 17,0 0 14,0 0-14,-1 0-1,1 0 47,29 30-47,-29-30-31,0 29 47,0 0-16,-30-29 1,30 0-1,0 0-15,0 29-16,-1-29 15,1 0-15,0 0 16,0 0-16,0 0 15,0 0-15,-1 0 0,-28 0 16,29 0 0,0 0 15,-1 0-15,1 0 30,0 0 64,0 0-48,0 0-30,-1 0 30,1 0 1,0 0 15,0 0-47,0 0-31,-1 0 47,1 0-32,0 0 1,0 0 31,-30 0-31,30 0 15,29 29-16,-29-29 1,0 0 31,0 0-47,29 30 16,-30-30-1,1 0 1,0 0 15,0 0 0,0 0 1,-1 0-17,1 0 1,0 0-1,0 0 17,0 0 15,-1 0-16,1 0-16,0 0 1,0 0 15,0 0-15,-1 0 15,1 0 0,-29 0 16,29 0-15,0 0-1,-1 0 0,1 0-15,0 0 15,0 0-15,0 0 30,-1 0-46,1 0 47,0 0-15,0 0-17,0 0 1,-1 0 15,1 0 32,29-30-17,-29 30-30,0 0 15,0 0 1,29-29 30,0 0 1,0 0-17,0 0 17,0-1 15,-30 30 47,30-29-109,-29 29 15,0 0 47,29-29-62,0 0 31,-29 29-47,-30-29 78,30 29-31,0 0-16,0 0-16,29-30 17,-29 30-32,-1 0 47,1 0-47,0 0 15,29-29-15,-29 29 31,0 0-15,-1 0 15,1 0-15,0 0 0,0 0 15,0 0 0,-1 0 0,1 0 47,0 0-46,29 29-17,-29-29 1,0 0 46,0 0-15,29 30-15,-30-30-1,30 29-16,-29-29-15,0 0 16,29 29 47,-29-29-63,0 0 62,-1 0-31,30 29-15,-29-29 31,-29 0 15,58 29 673,0 1-704,0-1 0,0 0 47,0 0-15,0 0 15,0 1-47,0-1-15,0 0 46,0 0 16,0 0-46,0 1 15,0 28-1,0-29-14,-29-29-32,29 29 31,-30-29 0,30 30-15,-29-30 46,29 29-46,-29-29 0,29 29-1,0 0 16,-29-29-15,0 0 15,29 29 1,0 1-1,-30-30-16,1 0 17,0 0 30,0 0 1,0 0-16,29-30-47,-30 30 31,1 0 31,0 0 1,0 0 15,0 0-47,-1 0-15,1 0 31,0 0-47,0 0 47,0 0-32,-30 0 16,30 0 1,0 0-17,0-29 1,-1 29 0,1 0 15,0 0-16,0 0 17,0 0-17,-1 0 17,1 0-1,0 0-16,0 0 1,0 0 15,0 0-15,-30 0 31,30 0-32,0 0 1,0 0 0,-1 0 15,1 0 0,0 0-15,0 0 31,0 29-32,-1 1 17,1-30-17,29 29 32,-29-29-16,0 0 32,29 29-48,-59-29 64,30 0-48,0 0 47,0 0-47,0 0-15,-1 0-1,1 0 1,0 0 0,0 0 15,0 0 0,-30 0 0,59 29-15,-29-29 0,0 0-1,0 0 1,-1 0 15,1 0-15,0 0 15,0 0-15,0 0 15,-1 0 31,1 0-15,0 0 0,0 0-16,29-29-31,-29 29 63,29-29-47,-29 29-1,-1 0 32,30-29-31,0-1 15,-29 30-15,0-29 15,29 0-16,-29 0 1,29 0 31,-29 29-16,29-30 16,-30 30-31,1 0 281,0 0-251,0 0-14,29 30-1,-29-30 16,29 29-32,0 0 17,-30-29-17,30 29 1,-29-29 15,29 29 16,-29-29-31,0 0 15,29 30-15,-29-30-1,29 29 1,0 0 31,-30-29-32,30 29-15,0 0 16,-29-29 0,29 30-1,-29-30 1,0 0-1,0 29 17,-1-29 30,1 0-31,0 0 16,0 0-15,-30 0-1,30 0 16,0 0 0,29 29-1,-29-29-14,0 0-1,-1 0 31,1 29-30,0-29-1,0 0 47,0 0-15,-1 0-1,1 0-15,0 0-16,0 0 32,0 0-1,-1 0-31,30-29 32,-29 29-32,29-29 16,-29 29-31,29-29 46,-29 29-31,29-30 1,0 1-1,-29 29-31,29-29 31,0 0 47,-29 29-62,29-29 31,-30 29-32,30-30 1,-58 30 47,58-29-48,0 0 16,-29 29 1,0 0 30,29-29-31,-30 29-15,1-29 0,0 29-1,0 0 1,0 0 15,-1 0 32,1 0-1,0 0-15,0 0-16,0 0 1,-1 0 30,1 0 16,0 0-15,0 0 1437,29 29-1485,-29-29 17,29 29-32,0 0 78,-30-29-78,30 29 31,-29-29-31,0 0 62,0 0 3595,0 0-3595,29-29 173,0 0-157,-30 29-47,30-29 0,0 0 0,0-1 48,-29 30-64,29-29 1,0 0 15,-29 29-15,0 0 31,29-29-32,-29 29 1,-1 0 15,1 0 16,0-29-31,0 29 15,0 0 16,-1-30-16,1 30-31,0 0 31,0 0-15,0 0-16,0-58 15,-1 58 17,1 0-32,0 0 15,0 0 1,-30 0-16,59-29 16,-29 29-1,0 0-15,0 0 31,0-29-15,-1 29-16,1 0 16,0 0-1,0 0 1,0 0 0,-1 0-1,1 0-15,0 0 16,0 0-1,-30 0 1,30 0-16,0 0 16,0 0-16,0 0 15,-1 0 1,1 0 0,0 0-1,0 0-15,0 0 16,-1 0-1,1 0 1,0 0 0,0 0-1,0 0 1,-1 0 0,1 0-1,0 29 1,0-29-1,0 0 1,-1 0 0,1 0 15,0 0 0,0 0 16,0 0-31,0 0 31,-1 0 15,1 0 1,0 0-32,29 29 0,0-58 407,0 0-407,0-1-16,0 1 1,0 0 0,0 0 15,0 0-15,29 29-1,-29-30 1,0 1-1,29 29 1,-29-29 0,0 0-16,30 29 15,-30-29-15,29-1 16,0 1 15,-29 0-31,29 0 31,0 29-15,-29-29 0,0-1-16,29 30 0,1 0 15,-1-29 1,0 29 31,0 0-32,-29-58-15,0 29 47,29 29-31,-29-30 0,30 30 30,-30-29-30,0 0 0,0 0 46,0 0-31,0 0 32,0-1-32,0 1 16,0 0 16,0 0-32,0 0 16,0-1 15,0 1-31,0 0 32,0 0-32,0 0-15,0-1 31,58 30-32,-58-29-15,29 29 63,-29-29-48,29 29 1,1-29 0,-1 29-16,0-59 47,0 59-47,0 0 15,-29-29 1,30 29-16,-1 0 31,0 0 0,0-29-31,0 29 16,-29-29 0,30 29-1,-1 0 16,0 0-15,-29-29 0,29 29-1,-29-30 1,59 30-16,-59-29 16,29 29-1,-29-29 16,29 29-31,0 0 32,0 0-17,-29-29 1,30 29 15,-1-29-15,0 29-1,0 0 17,-29-30-17,0 1-15,0 0 32,29 29-32,1-29 31,-1 29-16,0 0 1,-29-29 0,0-1-1,29 30-15,-29-29 32,29 29-17,-29-58 1,30 58-1,-30-29 1,29 29 15,-29-30-31,29 30 32,-29-29-32,0 0 31,29 29-16,-29-29-15,29 29 0,-29-29 16,0 0 0,29-1-1,-29 1 17,30 29-32,-1-29 15,-29 0 1,29 0-16,-29-1 15,29 30-15,-29-29 16,29 29 15,-29-29-31,0 0 16,0 0 31,30 29-47,-30-30 15,29 30 1,-29-29 0,0 0 15,0 0-15,29 29-1,-29-29 16,0-1-15,0 1 15,0 0 1,0 0-1,0 0-16,0-1 17,0 1-17,0 0 17,0 0-17,0 0 16,0-1 1,0-28-1,0 29 0,-29 29-31,29-29 16,-29-1-1,29 1 17,-30 29-1,30-29-15,0 0 15,0 0-16,-29 29-15,29-30 32,-29 30-17,29-29-15,-29 29 32,29-29-17,0 0 1,-29 29-1,29-29-15,-30-1 32,1 1-1,29 0 31,-29 29-62,29-29 32,0 0-17,0 0 1,-29 29-16,29-30 31,0 1 0,0 0 1,0 0-1,-29 0-31,29-1 47,0 1-32,0 0 17,0 0 46,29 29-63,-29-29 1,0-1 15,29 30-15,0 0 31,-29-29-47,0 0 78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C2CF-64AF-CE4A-87B9-38B7EBA2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3B01A-A4C9-F341-AC7B-4CB6D2AB8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1335E-F08C-404F-AD95-0733F0A7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FA41-0EF8-3742-9A70-8DF57550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84DD-7454-804E-8C0D-A17BF52D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2E24-85E9-AE42-A996-0C42F4F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F35CE-A859-F443-B618-33EF9F71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E578-5555-124E-B90E-0AC046E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4B50-AD1E-EA4A-9177-C9260674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DB22-F6C1-6843-A3E3-5F681A94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1107-1B39-514F-87DB-BC42BAD3D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34E34-4CCF-0848-96F9-9FE286E9D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8F3A-5874-E146-8576-8F2559C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92BF-6289-5341-9F9F-12CAEA4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C23C-E1DE-A243-94C3-D051B778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16DB-1807-FF41-8A68-D7D875C3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E6C4-854D-774D-8B53-A96A5790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77BBA-4E54-6F4F-96A2-6BC43B6E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0CB3D-B983-ED4F-81F3-523923D8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6B71-9212-8A43-9E3A-86FA91D1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7D8C-075B-E943-B757-89BA9575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E2905-E672-CF42-84A5-D94E99B0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C79D-F847-2944-950D-DDA7ABCA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B06C8-FC16-684A-BD5D-535E41A1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0A12-C379-534A-ACBB-C2DD4C73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B3E7-257A-344D-94CD-D6AD584B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BDFB-020F-B343-9E4E-024E844CD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C97B1-3A83-624E-90F7-FE2E547D1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A855B-AA89-3944-9C46-A5F037A2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BF0C6-EA44-C448-A222-5B5AAC6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25C53-B8C2-6846-8B0A-362E7616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DB00-41B1-5F43-8E9E-C8BD0455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12D04-CF35-7A43-BAB9-A1FC3BB9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4BAF-0B9F-2B40-8BEA-87429931C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C94BB-BC0D-CD40-B6B9-D433E7E7D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5672A-5A27-4147-A29F-9F571561C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31DB2-7609-554A-A355-B85DA4A8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F5FA2-A1A8-4949-B43C-266D47D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7E271-C3CC-9643-B02B-78D483B8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42AB-6FD1-754C-886E-98D8050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F09F3-D1CD-7441-AFCC-E3536BEC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963FA-B29C-224F-8722-F3E3B356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533A4-6BCE-3944-987A-3D9729B6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B03B4-03C5-9B40-8380-FCDEAB90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12D6-8816-6244-AF46-5DA66929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C32F4-DC82-FA4C-AE78-3AA95A28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6839-2466-5042-AF0E-0CAB47DE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3BA9-C65F-AE47-9DB8-108D584F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9C68F-80FF-4145-8E69-778286921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0AD84-3577-4D4A-847F-E54E6B5F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747FD-C5A6-ED46-B926-8361C7A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833BC-8143-C24E-8C00-A7F35596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0620-A980-B64D-83F7-7C11D0AF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37AE-4215-C247-92CA-759668498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0D277-3431-AC4E-B38F-1B4492F0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72B8-F031-544F-B8C2-597BDF0D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EE1BB-4A71-B943-8A39-B9980FE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A8BB-04C3-B249-87AF-ED1320F7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243D-C4B1-E14B-8472-3BCBC463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AAE48-8C14-8F4E-9D01-4DDD67E8A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B32E-2B9E-8E44-B2FD-D4538C167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83FE-89E7-A94E-8B41-A841656F7301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5CA30-A674-7242-86B4-F91F37A1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3717-B646-8E40-A05F-14453155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F686-C6E3-DF4C-A597-D70ABED7E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ga.gov/commission/jcar/admincode/077/077002500G07200R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lpqc.org/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chofdimes.org/sites/default/files/2022-10/March-of-Dimes-2021-Full-Report-Card.pdf" TargetMode="External"/><Relationship Id="rId2" Type="http://schemas.openxmlformats.org/officeDocument/2006/relationships/hyperlink" Target="https://youtu.be/gaQIOfzifv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erinatal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NCIPN Regional Quality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 3, 2022</a:t>
            </a:r>
          </a:p>
          <a:p>
            <a:r>
              <a:rPr lang="en-US" dirty="0" smtClean="0"/>
              <a:t>Jump Trading Simulation Center </a:t>
            </a:r>
          </a:p>
          <a:p>
            <a:r>
              <a:rPr lang="en-US" dirty="0"/>
              <a:t>o</a:t>
            </a:r>
            <a:r>
              <a:rPr lang="en-US" dirty="0" smtClean="0"/>
              <a:t>r via Teams</a:t>
            </a:r>
          </a:p>
          <a:p>
            <a:r>
              <a:rPr lang="en-US" dirty="0" smtClean="0"/>
              <a:t>Peoria, IL</a:t>
            </a:r>
          </a:p>
        </p:txBody>
      </p:sp>
    </p:spTree>
    <p:extLst>
      <p:ext uri="{BB962C8B-B14F-4D97-AF65-F5344CB8AC3E}">
        <p14:creationId xmlns:p14="http://schemas.microsoft.com/office/powerpoint/2010/main" val="16306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Fetal/Neonatal/SMM Reviews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Records Needed for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0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Educational/Quality Improvement/Collaboration</a:t>
            </a:r>
          </a:p>
          <a:p>
            <a:r>
              <a:rPr lang="en-US" sz="3200" dirty="0" smtClean="0"/>
              <a:t>Maternal/Neonatal/Fetal </a:t>
            </a:r>
            <a:r>
              <a:rPr lang="en-US" sz="3200" dirty="0"/>
              <a:t>Mortality:</a:t>
            </a:r>
          </a:p>
          <a:p>
            <a:pPr lvl="1"/>
            <a:r>
              <a:rPr lang="en-US" sz="2800" dirty="0"/>
              <a:t>Determine contributing factors</a:t>
            </a:r>
          </a:p>
          <a:p>
            <a:pPr lvl="1"/>
            <a:r>
              <a:rPr lang="en-US" sz="2800" dirty="0"/>
              <a:t>Identify potential interventions to prevent deaths</a:t>
            </a:r>
          </a:p>
          <a:p>
            <a:pPr lvl="1"/>
            <a:r>
              <a:rPr lang="en-US" sz="2800" dirty="0"/>
              <a:t>Improve outcomes</a:t>
            </a:r>
          </a:p>
          <a:p>
            <a:r>
              <a:rPr lang="en-US" sz="3200" dirty="0"/>
              <a:t>Assign disposition or chance for improving outcome </a:t>
            </a:r>
          </a:p>
          <a:p>
            <a:pPr lvl="1"/>
            <a:r>
              <a:rPr lang="en-US" sz="2800" dirty="0"/>
              <a:t>good chance </a:t>
            </a:r>
          </a:p>
          <a:p>
            <a:pPr lvl="1"/>
            <a:r>
              <a:rPr lang="en-US" sz="2800" dirty="0"/>
              <a:t>no chance</a:t>
            </a:r>
          </a:p>
          <a:p>
            <a:pPr lvl="1"/>
            <a:r>
              <a:rPr lang="en-US" sz="2800" dirty="0"/>
              <a:t>some chance for improvement in </a:t>
            </a:r>
            <a:r>
              <a:rPr lang="en-US" sz="2800" dirty="0" smtClean="0"/>
              <a:t>care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DEATH REVIEWS</a:t>
            </a:r>
            <a:r>
              <a:rPr lang="en-US" b="0" dirty="0"/>
              <a:t>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Susie will make agenda with case list and send out​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Records needed to be emailed to Deb Wenell</a:t>
            </a:r>
            <a:r>
              <a:rPr lang="en-US" dirty="0" smtClean="0"/>
              <a:t>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 err="1" smtClean="0"/>
              <a:t>Prenatals</a:t>
            </a:r>
            <a:r>
              <a:rPr lang="en-US" dirty="0"/>
              <a:t>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H&amp;P​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Procedure note​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D/C summary​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Placental Path report​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Autopsy​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Chromosomes/Microarray​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Any lab work up​</a:t>
            </a:r>
          </a:p>
          <a:p>
            <a:pPr marL="1143000" lvl="1" indent="-457200" fontAlgn="base">
              <a:buFont typeface="Wingdings" panose="05000000000000000000" pitchFamily="2" charset="2"/>
              <a:buChar char="§"/>
            </a:pPr>
            <a:r>
              <a:rPr lang="en-US" dirty="0"/>
              <a:t>Drug screen, </a:t>
            </a:r>
            <a:r>
              <a:rPr lang="en-US" dirty="0" err="1"/>
              <a:t>Cardiolipins</a:t>
            </a:r>
            <a:r>
              <a:rPr lang="en-US" dirty="0"/>
              <a:t>, Lupus anticoagulant, TORCH, </a:t>
            </a:r>
            <a:r>
              <a:rPr lang="en-US" dirty="0" err="1"/>
              <a:t>Parvo</a:t>
            </a:r>
            <a:r>
              <a:rPr lang="en-US" dirty="0"/>
              <a:t>, KB, </a:t>
            </a:r>
            <a:r>
              <a:rPr lang="en-US" dirty="0" err="1"/>
              <a:t>etc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*If </a:t>
            </a:r>
            <a:r>
              <a:rPr lang="en-US" dirty="0"/>
              <a:t>autopsy, chromosomes/microarray, labs not done—please make note on email.​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6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Death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Prenatal and Delivery information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Maternal H &amp; 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Birth Record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Overview of care received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Autopsy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Chromosomal Studies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Placental Pathology Report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Drug screen, </a:t>
            </a:r>
            <a:r>
              <a:rPr lang="en-US" dirty="0" err="1"/>
              <a:t>Cardiolipins</a:t>
            </a:r>
            <a:r>
              <a:rPr lang="en-US" dirty="0"/>
              <a:t>, Lupus anticoagulant, TORCH, </a:t>
            </a:r>
            <a:r>
              <a:rPr lang="en-US" dirty="0" err="1"/>
              <a:t>Parvo</a:t>
            </a:r>
            <a:r>
              <a:rPr lang="en-US" dirty="0"/>
              <a:t>, KB, </a:t>
            </a:r>
            <a:r>
              <a:rPr lang="en-US" dirty="0" err="1"/>
              <a:t>etc</a:t>
            </a:r>
            <a:r>
              <a:rPr lang="en-US" dirty="0"/>
              <a:t>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All sent to Deb Wenell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1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Severe Maternal Morbidity (&gt;4 units PRBC, ICU Admission anytime during pregnancy or postpartum)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SMM form completed through timeline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If patient was transferred, need timeline up until time of transfer. We will complete the rest of the timeline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Be sure to include any information from postpartum care (B/P follow up, incision checks, hospital readmissions)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Please send to Susie and Jen</a:t>
            </a:r>
          </a:p>
        </p:txBody>
      </p:sp>
    </p:spTree>
    <p:extLst>
      <p:ext uri="{BB962C8B-B14F-4D97-AF65-F5344CB8AC3E}">
        <p14:creationId xmlns:p14="http://schemas.microsoft.com/office/powerpoint/2010/main" val="270113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Levels of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Levels of Care Process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331" t="21793" r="30321" b="7688"/>
          <a:stretch/>
        </p:blipFill>
        <p:spPr>
          <a:xfrm>
            <a:off x="4677104" y="457200"/>
            <a:ext cx="7346730" cy="56072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Timeline</a:t>
            </a:r>
          </a:p>
          <a:p>
            <a:r>
              <a:rPr lang="en-US" sz="1800" dirty="0" smtClean="0"/>
              <a:t>Rules have been sent to PAC (Perinatal Advisory Committee)</a:t>
            </a:r>
          </a:p>
          <a:p>
            <a:endParaRPr lang="en-US" sz="1800" dirty="0"/>
          </a:p>
          <a:p>
            <a:r>
              <a:rPr lang="en-US" sz="1800" dirty="0" smtClean="0"/>
              <a:t>SBOH = State Board of Health</a:t>
            </a:r>
          </a:p>
          <a:p>
            <a:r>
              <a:rPr lang="en-US" sz="1800" dirty="0" smtClean="0"/>
              <a:t>SOS = Secretary of State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794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4" y="457200"/>
            <a:ext cx="4656411" cy="1600200"/>
          </a:xfrm>
        </p:spPr>
        <p:txBody>
          <a:bodyPr/>
          <a:lstStyle/>
          <a:p>
            <a:r>
              <a:rPr lang="en-US" dirty="0" smtClean="0"/>
              <a:t>In-Depth Look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776" t="18532" r="32052" b="10395"/>
          <a:stretch/>
        </p:blipFill>
        <p:spPr>
          <a:xfrm>
            <a:off x="2659118" y="136635"/>
            <a:ext cx="9532882" cy="70419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Hospital Licensing 250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TITLE 77: PUBLIC HEALTH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CHAPTER I: DEPARTMENT OF PUBLIC HEALTH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SUBCHAPTER b: HOSPITALS AND AMBULATORY CARE FACILITIES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PART 250 HOSPITAL LICENSING REQUIREMENTS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SECTION 250.720 GENERAL REQUIREMENTS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f.)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 Hospitals providing obstetric services shall have a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written policy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conduct continuing education yearly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(calendar)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providers and staff of obstetric medicine, and of the emergency department, and other staff that may care for pregnant or postpartum women.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 The written policy and continuing education shall include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yearly educational modules regarding management of severe maternal hypertension and obstetric hemorrhage and other leading causes of maternal mortality for units that care for pregnant or postpartum women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  Hospitals providing obstetric services shall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demonstrate compliance with these written policy, education, and training requirements.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(Section 2310-222(b) of the Department of Public Health Powers and Duties Law)  (See also Section 250.1830(n) and (o)).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Website Link:</a:t>
            </a: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www.ilga.gov/commission/jcar/admincode/077/077002500G07200R.html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Effective September 1, 2022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Perinatal Quality Collaborative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 27, 2022</a:t>
            </a:r>
          </a:p>
          <a:p>
            <a:r>
              <a:rPr lang="en-US" dirty="0" smtClean="0"/>
              <a:t>Annual Conference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0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369" y="249511"/>
            <a:ext cx="7181734" cy="62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PQC (IL Perinatal Quality Collaborative)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Maternal	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MNO</a:t>
            </a:r>
          </a:p>
          <a:p>
            <a:pPr lvl="1"/>
            <a:r>
              <a:rPr lang="en-US" dirty="0" err="1" smtClean="0"/>
              <a:t>Narcan</a:t>
            </a:r>
            <a:r>
              <a:rPr lang="en-US" dirty="0" smtClean="0"/>
              <a:t>!</a:t>
            </a:r>
          </a:p>
          <a:p>
            <a:r>
              <a:rPr lang="en-US" dirty="0" smtClean="0"/>
              <a:t>PVB – A Healthy Start for Moms and Babies!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thinking upstream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Birth Equity</a:t>
            </a:r>
          </a:p>
          <a:p>
            <a:r>
              <a:rPr lang="en-US" dirty="0" smtClean="0"/>
              <a:t>PREM</a:t>
            </a:r>
          </a:p>
          <a:p>
            <a:pPr lvl="1"/>
            <a:r>
              <a:rPr lang="en-US" dirty="0" smtClean="0"/>
              <a:t>Patient Reported Experience Measure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Newborn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BASIC continues</a:t>
            </a:r>
          </a:p>
          <a:p>
            <a:r>
              <a:rPr lang="en-US" dirty="0" smtClean="0"/>
              <a:t>In 2018 infant mortality in IL 6.5/1,000 live births – 5.7 in USA</a:t>
            </a:r>
          </a:p>
          <a:p>
            <a:r>
              <a:rPr lang="en-US" dirty="0" smtClean="0"/>
              <a:t>Infant Mortality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NEW INITATIVE </a:t>
            </a:r>
          </a:p>
          <a:p>
            <a:pPr lvl="1"/>
            <a:r>
              <a:rPr lang="en-US" dirty="0" smtClean="0"/>
              <a:t>Safe Sleep Environment</a:t>
            </a:r>
          </a:p>
          <a:p>
            <a:pPr lvl="1"/>
            <a:r>
              <a:rPr lang="en-US" dirty="0" smtClean="0"/>
              <a:t>Racial Equity</a:t>
            </a:r>
          </a:p>
          <a:p>
            <a:pPr lvl="1"/>
            <a:r>
              <a:rPr lang="en-US" dirty="0" smtClean="0"/>
              <a:t>Social Determinants of Health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1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PQC Website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www.ilpqc.org</a:t>
            </a:r>
            <a:endParaRPr lang="en-US" sz="3200" dirty="0" smtClean="0"/>
          </a:p>
          <a:p>
            <a:r>
              <a:rPr lang="en-US" sz="2400" dirty="0" smtClean="0"/>
              <a:t>Look for the </a:t>
            </a:r>
            <a:r>
              <a:rPr lang="en-US" sz="2400" i="1" dirty="0" smtClean="0"/>
              <a:t>Initiative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“One Pagers”</a:t>
            </a:r>
          </a:p>
          <a:p>
            <a:r>
              <a:rPr lang="en-US" sz="1800" dirty="0" smtClean="0"/>
              <a:t>Brief but informative insights into initiatives and how to be involved.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987424"/>
            <a:ext cx="8050432" cy="52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99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Moms and Babies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62" r="7862"/>
          <a:stretch>
            <a:fillRect/>
          </a:stretch>
        </p:blipFill>
        <p:spPr>
          <a:xfrm>
            <a:off x="5183188" y="987425"/>
            <a:ext cx="2457833" cy="182934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“Sometimes the smallest things take up the most room in your heart.”</a:t>
            </a:r>
          </a:p>
          <a:p>
            <a:pPr algn="ctr"/>
            <a:r>
              <a:rPr lang="en-US" dirty="0" smtClean="0"/>
              <a:t>Winne the Pooh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977" y="3429000"/>
            <a:ext cx="1952625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806" y="457200"/>
            <a:ext cx="2301437" cy="2082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343" y="3429000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021" y="1685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6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PQC </a:t>
            </a:r>
            <a:r>
              <a:rPr lang="en-US" i="1" dirty="0" smtClean="0"/>
              <a:t>2023</a:t>
            </a:r>
            <a:r>
              <a:rPr lang="en-US" dirty="0" smtClean="0"/>
              <a:t>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25, 2023 </a:t>
            </a:r>
          </a:p>
          <a:p>
            <a:r>
              <a:rPr lang="en-US" dirty="0"/>
              <a:t>	</a:t>
            </a:r>
            <a:r>
              <a:rPr lang="en-US" dirty="0" smtClean="0"/>
              <a:t>Face to Face </a:t>
            </a:r>
          </a:p>
          <a:p>
            <a:r>
              <a:rPr lang="en-US" dirty="0"/>
              <a:t>	</a:t>
            </a:r>
            <a:r>
              <a:rPr lang="en-US" dirty="0" smtClean="0"/>
              <a:t>Springfield</a:t>
            </a:r>
          </a:p>
          <a:p>
            <a:endParaRPr lang="en-US" dirty="0" smtClean="0"/>
          </a:p>
          <a:p>
            <a:r>
              <a:rPr lang="en-US" dirty="0" smtClean="0"/>
              <a:t>November 2, 2023 </a:t>
            </a:r>
          </a:p>
          <a:p>
            <a:r>
              <a:rPr lang="en-US" dirty="0"/>
              <a:t>	</a:t>
            </a:r>
            <a:r>
              <a:rPr lang="en-US" dirty="0" smtClean="0"/>
              <a:t>Annual Conference</a:t>
            </a:r>
          </a:p>
          <a:p>
            <a:r>
              <a:rPr lang="en-US" dirty="0"/>
              <a:t>	</a:t>
            </a:r>
            <a:r>
              <a:rPr lang="en-US" dirty="0" smtClean="0"/>
              <a:t>Lombard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37" y="515007"/>
            <a:ext cx="6037701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Groups – Take a Break!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Maternal and Newborn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92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Maternity 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 Video</a:t>
            </a:r>
          </a:p>
          <a:p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youtu.be/gaQIOfzifvA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March </a:t>
            </a:r>
            <a:r>
              <a:rPr lang="en-US" smtClean="0"/>
              <a:t>of Dimes Report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www.marchofdimes.org/sites/default/files/2022-10/March-of-Dimes-2021-Full-Report-Card.pdf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all about shifting gears!</a:t>
            </a:r>
          </a:p>
          <a:p>
            <a:endParaRPr lang="en-US" dirty="0" smtClean="0"/>
          </a:p>
          <a:p>
            <a:r>
              <a:rPr lang="en-US" dirty="0" smtClean="0"/>
              <a:t>Please share:</a:t>
            </a:r>
          </a:p>
          <a:p>
            <a:r>
              <a:rPr lang="en-US" dirty="0" smtClean="0"/>
              <a:t>	Name</a:t>
            </a:r>
            <a:endParaRPr lang="en-US" dirty="0" smtClean="0"/>
          </a:p>
          <a:p>
            <a:r>
              <a:rPr lang="en-US" dirty="0" smtClean="0"/>
              <a:t>	Hospital </a:t>
            </a:r>
            <a:r>
              <a:rPr lang="en-US" dirty="0" smtClean="0"/>
              <a:t>you serve and Level of Care</a:t>
            </a:r>
          </a:p>
          <a:p>
            <a:r>
              <a:rPr lang="en-US" dirty="0" smtClean="0"/>
              <a:t>		Your </a:t>
            </a:r>
            <a:r>
              <a:rPr lang="en-US" dirty="0"/>
              <a:t>r</a:t>
            </a:r>
            <a:r>
              <a:rPr lang="en-US" dirty="0" smtClean="0"/>
              <a:t>ole </a:t>
            </a:r>
            <a:r>
              <a:rPr lang="en-US" dirty="0" smtClean="0"/>
              <a:t>there</a:t>
            </a:r>
          </a:p>
          <a:p>
            <a:r>
              <a:rPr lang="en-US" dirty="0" smtClean="0"/>
              <a:t>	*Job/Position you had before </a:t>
            </a:r>
          </a:p>
          <a:p>
            <a:r>
              <a:rPr lang="en-US" dirty="0"/>
              <a:t>	</a:t>
            </a:r>
            <a:r>
              <a:rPr lang="en-US" dirty="0" smtClean="0"/>
              <a:t>	that taught you the most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31" y="692533"/>
            <a:ext cx="1931441" cy="2408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07" y="210207"/>
            <a:ext cx="3300248" cy="2648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480" y="3070610"/>
            <a:ext cx="2266295" cy="1627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096" y="4794307"/>
            <a:ext cx="2609359" cy="17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Outreach Educator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Jen </a:t>
            </a:r>
            <a:r>
              <a:rPr lang="en-US" dirty="0" err="1" smtClean="0"/>
              <a:t>Carius</a:t>
            </a:r>
            <a:r>
              <a:rPr lang="en-US" dirty="0" smtClean="0"/>
              <a:t>, RN, BSN</a:t>
            </a:r>
            <a:endParaRPr lang="en-US" dirty="0"/>
          </a:p>
          <a:p>
            <a:r>
              <a:rPr lang="en-US" dirty="0" smtClean="0"/>
              <a:t>2009 graduate of OSF Saint Francis College of Nursing</a:t>
            </a:r>
          </a:p>
          <a:p>
            <a:r>
              <a:rPr lang="en-US" dirty="0" smtClean="0"/>
              <a:t>12 years of labor and delivery experience</a:t>
            </a:r>
          </a:p>
          <a:p>
            <a:r>
              <a:rPr lang="en-US" dirty="0" smtClean="0"/>
              <a:t>RNC and C-EFM by January 2023</a:t>
            </a:r>
          </a:p>
          <a:p>
            <a:r>
              <a:rPr lang="en-US" dirty="0" smtClean="0"/>
              <a:t>Pursing an MSN in Education</a:t>
            </a:r>
          </a:p>
          <a:p>
            <a:r>
              <a:rPr lang="en-US" dirty="0" smtClean="0"/>
              <a:t>AWHONN Intermediate Instructor December 2022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1500" y="1690688"/>
            <a:ext cx="3822299" cy="46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Janessa and 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3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Monitoring Offerings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857364"/>
              </p:ext>
            </p:extLst>
          </p:nvPr>
        </p:nvGraphicFramePr>
        <p:xfrm>
          <a:off x="5854263" y="457201"/>
          <a:ext cx="5654565" cy="5422144"/>
        </p:xfrm>
        <a:graphic>
          <a:graphicData uri="http://schemas.openxmlformats.org/drawingml/2006/table">
            <a:tbl>
              <a:tblPr/>
              <a:tblGrid>
                <a:gridCol w="1329557">
                  <a:extLst>
                    <a:ext uri="{9D8B030D-6E8A-4147-A177-3AD203B41FA5}">
                      <a16:colId xmlns:a16="http://schemas.microsoft.com/office/drawing/2014/main" val="2809302809"/>
                    </a:ext>
                  </a:extLst>
                </a:gridCol>
                <a:gridCol w="2006627">
                  <a:extLst>
                    <a:ext uri="{9D8B030D-6E8A-4147-A177-3AD203B41FA5}">
                      <a16:colId xmlns:a16="http://schemas.microsoft.com/office/drawing/2014/main" val="3807342854"/>
                    </a:ext>
                  </a:extLst>
                </a:gridCol>
                <a:gridCol w="2318381">
                  <a:extLst>
                    <a:ext uri="{9D8B030D-6E8A-4147-A177-3AD203B41FA5}">
                      <a16:colId xmlns:a16="http://schemas.microsoft.com/office/drawing/2014/main" val="3892559525"/>
                    </a:ext>
                  </a:extLst>
                </a:gridCol>
              </a:tblGrid>
              <a:tr h="3430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Date/Time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26663" marB="26663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Event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26663" marB="266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Other information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26663" marB="26663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04639"/>
                  </a:ext>
                </a:extLst>
              </a:tr>
              <a:tr h="7748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2/27/2023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AWHONN Intermediate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In Person—Wozniak Learning Academy—Well Being Classroom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93462"/>
                  </a:ext>
                </a:extLst>
              </a:tr>
              <a:tr h="3486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3/13/2023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AWHONN Advanced Course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Virtual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23610"/>
                  </a:ext>
                </a:extLst>
              </a:tr>
              <a:tr h="3204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4/18/2023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FOFM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Virtual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38902"/>
                  </a:ext>
                </a:extLst>
              </a:tr>
              <a:tr h="3905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4/24/2023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AWHONN Intermediate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In Person—Wozniak Learning Academy—Well Being Classroom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33846"/>
                  </a:ext>
                </a:extLst>
              </a:tr>
              <a:tr h="3440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6/20/2023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AWHONN Advanced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Virtual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60139"/>
                  </a:ext>
                </a:extLst>
              </a:tr>
              <a:tr h="32542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6/26/2023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AWHONN Intermediate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In Person—Wozniak Learning Academy—Well Being Classroom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06045"/>
                  </a:ext>
                </a:extLst>
              </a:tr>
              <a:tr h="3695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8/28/2023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AWHONN Intermediate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In Person—Wozniak Learning Academy—Well Being Classroom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55062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9/18/2023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AWHONN Advanced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Virtual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7952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15540"/>
                  </a:ext>
                </a:extLst>
              </a:tr>
              <a:tr h="9175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9/25/2023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FOFM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Virtual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88358B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04580"/>
                  </a:ext>
                </a:extLst>
              </a:tr>
              <a:tr h="3254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10/16/2023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63" marR="26663" marT="7952" marB="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AWHONN Intermediate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In Person—Wozniak Learning Academy—Well Being Classroom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31978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12/4/2023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63" marR="26663" marT="7952" marB="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AWHONN Intermediate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</a:rPr>
                        <a:t>In Person—Wozniak Learning Academy—Well Being Classroom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48506"/>
                  </a:ext>
                </a:extLst>
              </a:tr>
              <a:tr h="3137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12/11/2023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0800-1700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63" marR="26663" marT="7952" marB="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AWHONN Advanced Course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Virtual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663" marR="26663" marT="7952" marB="0">
                    <a:lnL>
                      <a:noFill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8125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6468"/>
            <a:ext cx="3932237" cy="2852519"/>
          </a:xfrm>
        </p:spPr>
        <p:txBody>
          <a:bodyPr/>
          <a:lstStyle/>
          <a:p>
            <a:r>
              <a:rPr lang="en-US" dirty="0" smtClean="0"/>
              <a:t>Register at:</a:t>
            </a:r>
          </a:p>
          <a:p>
            <a:r>
              <a:rPr lang="en-US" sz="2800" dirty="0" smtClean="0">
                <a:hlinkClick r:id="rId2"/>
              </a:rPr>
              <a:t>www.nciperinatal.com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dirty="0" smtClean="0"/>
              <a:t>Double Click on “Classes” for complete listing.</a:t>
            </a:r>
          </a:p>
          <a:p>
            <a:endParaRPr lang="en-US" dirty="0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949325" y="3495675"/>
            <a:ext cx="6011863" cy="53990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NCIPN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our Network and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NCIPN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24 Counties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27 </a:t>
            </a:r>
            <a:r>
              <a:rPr lang="en-US" sz="1800" dirty="0" smtClean="0"/>
              <a:t>Hospitals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As if January 1, 2023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 Level 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8 Level II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3 Level II+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 Level III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13 Delivering Hospitals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14 Non-Maternity Service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4" y="457200"/>
            <a:ext cx="4708635" cy="625890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533859" y="1291415"/>
              <a:ext cx="4717800" cy="2009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1979" y="1279535"/>
                <a:ext cx="4741560" cy="20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1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in NCIPN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6742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7200" b="1" dirty="0" smtClean="0"/>
              <a:t>Level I</a:t>
            </a:r>
          </a:p>
          <a:p>
            <a:pPr marL="457200" lvl="1" indent="0" fontAlgn="base">
              <a:buNone/>
            </a:pPr>
            <a:r>
              <a:rPr lang="en-US" sz="6800" b="1" dirty="0" smtClean="0">
                <a:latin typeface="+mn-lt"/>
              </a:rPr>
              <a:t>	OSF </a:t>
            </a:r>
            <a:r>
              <a:rPr lang="en-US" sz="6800" b="1" dirty="0">
                <a:latin typeface="+mn-lt"/>
              </a:rPr>
              <a:t>Saint James-John W. Albrecht Medical </a:t>
            </a:r>
            <a:r>
              <a:rPr lang="en-US" sz="6800" b="1" dirty="0" smtClean="0">
                <a:latin typeface="+mn-lt"/>
              </a:rPr>
              <a:t>		Center</a:t>
            </a:r>
            <a:r>
              <a:rPr lang="en-US" sz="6800" b="1" dirty="0">
                <a:latin typeface="+mn-lt"/>
              </a:rPr>
              <a:t>, Pontiac    </a:t>
            </a:r>
            <a:endParaRPr lang="en-US" sz="6800" b="1" dirty="0" smtClean="0">
              <a:latin typeface="+mn-lt"/>
            </a:endParaRPr>
          </a:p>
          <a:p>
            <a:pPr marL="457200" lvl="1" indent="0" fontAlgn="base">
              <a:buNone/>
            </a:pPr>
            <a:r>
              <a:rPr lang="en-US" sz="7200" b="1" dirty="0" smtClean="0">
                <a:latin typeface="+mn-lt"/>
              </a:rPr>
              <a:t>	Memorial Hospital, </a:t>
            </a:r>
            <a:r>
              <a:rPr lang="en-US" sz="7200" b="1" dirty="0" smtClean="0">
                <a:latin typeface="+mn-lt"/>
              </a:rPr>
              <a:t>Carthage</a:t>
            </a:r>
            <a:r>
              <a:rPr lang="en-US" sz="72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(NMS 12.1.22)</a:t>
            </a:r>
            <a:endParaRPr lang="en-US" sz="7200" b="1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7200" b="1" dirty="0" smtClean="0"/>
              <a:t>Level II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>	Carle </a:t>
            </a:r>
            <a:r>
              <a:rPr lang="en-US" sz="7200" b="1" dirty="0" err="1"/>
              <a:t>BroMenn</a:t>
            </a:r>
            <a:r>
              <a:rPr lang="en-US" sz="7200" b="1" dirty="0"/>
              <a:t> Medical Center, Normal    </a:t>
            </a:r>
            <a:br>
              <a:rPr lang="en-US" sz="7200" b="1" dirty="0"/>
            </a:br>
            <a:r>
              <a:rPr lang="en-US" sz="7200" b="1" dirty="0" smtClean="0"/>
              <a:t>	Genesis </a:t>
            </a:r>
            <a:r>
              <a:rPr lang="en-US" sz="7200" b="1" dirty="0"/>
              <a:t>Medical Center, Illini Campus, </a:t>
            </a:r>
            <a:r>
              <a:rPr lang="en-US" sz="7200" b="1" dirty="0" smtClean="0"/>
              <a:t>			Silvis</a:t>
            </a:r>
            <a:r>
              <a:rPr lang="en-US" sz="7200" b="1" dirty="0"/>
              <a:t>    </a:t>
            </a:r>
            <a:br>
              <a:rPr lang="en-US" sz="7200" b="1" dirty="0"/>
            </a:br>
            <a:r>
              <a:rPr lang="en-US" sz="7200" b="1" dirty="0" smtClean="0"/>
              <a:t>	Graham </a:t>
            </a:r>
            <a:r>
              <a:rPr lang="en-US" sz="7200" b="1" dirty="0"/>
              <a:t>Health System, Canton   </a:t>
            </a:r>
            <a:br>
              <a:rPr lang="en-US" sz="7200" b="1" dirty="0"/>
            </a:br>
            <a:r>
              <a:rPr lang="en-US" sz="7200" b="1" dirty="0" smtClean="0"/>
              <a:t>	McDonough </a:t>
            </a:r>
            <a:r>
              <a:rPr lang="en-US" sz="7200" b="1" dirty="0"/>
              <a:t>District Hospital, Macomb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Saint Elizabeth Medical Center, </a:t>
            </a:r>
            <a:r>
              <a:rPr lang="en-US" sz="7200" b="1" dirty="0" smtClean="0"/>
              <a:t>			Ottawa</a:t>
            </a:r>
            <a:r>
              <a:rPr lang="en-US" sz="7200" b="1" dirty="0"/>
              <a:t>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St. Joseph Medical Center, </a:t>
            </a:r>
            <a:r>
              <a:rPr lang="en-US" sz="7200" b="1" dirty="0" smtClean="0"/>
              <a:t>			Bloomington</a:t>
            </a:r>
            <a:r>
              <a:rPr lang="en-US" sz="7200" b="1" dirty="0"/>
              <a:t>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St. Mary Medical Center, Galesburg  </a:t>
            </a:r>
            <a:br>
              <a:rPr lang="en-US" sz="7200" b="1" dirty="0"/>
            </a:br>
            <a:r>
              <a:rPr lang="en-US" sz="7200" b="1" dirty="0" smtClean="0"/>
              <a:t>	St</a:t>
            </a:r>
            <a:r>
              <a:rPr lang="en-US" sz="7200" b="1" dirty="0"/>
              <a:t>. Margaret's Health, Peru     </a:t>
            </a:r>
            <a:endParaRPr lang="en-US" sz="7200" b="1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7200" b="1" dirty="0" smtClean="0"/>
              <a:t>Level II+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Heart of Mary Medical Center, </a:t>
            </a:r>
            <a:r>
              <a:rPr lang="en-US" sz="7200" b="1" dirty="0" smtClean="0"/>
              <a:t>			Urbana</a:t>
            </a:r>
            <a:r>
              <a:rPr lang="en-US" sz="7200" b="1" dirty="0"/>
              <a:t>    </a:t>
            </a:r>
            <a:br>
              <a:rPr lang="en-US" sz="7200" b="1" dirty="0"/>
            </a:br>
            <a:r>
              <a:rPr lang="en-US" sz="7200" b="1" dirty="0" smtClean="0"/>
              <a:t>	UPH- </a:t>
            </a:r>
            <a:r>
              <a:rPr lang="en-US" sz="7200" b="1" dirty="0"/>
              <a:t>Methodist, Peoria    </a:t>
            </a:r>
            <a:br>
              <a:rPr lang="en-US" sz="7200" b="1" dirty="0"/>
            </a:br>
            <a:r>
              <a:rPr lang="en-US" sz="7200" b="1" dirty="0" smtClean="0"/>
              <a:t>	UPH-Trinity</a:t>
            </a:r>
            <a:r>
              <a:rPr lang="en-US" sz="7200" b="1" dirty="0"/>
              <a:t>, Moline    </a:t>
            </a:r>
            <a:endParaRPr lang="en-US" sz="7200" b="1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7200" b="1" dirty="0" smtClean="0"/>
              <a:t>Level III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Saint Francis Medical Center, Peoria    </a:t>
            </a:r>
            <a:br>
              <a:rPr lang="en-US" sz="7200" b="1" dirty="0"/>
            </a:br>
            <a:r>
              <a:rPr lang="en-US" sz="7200" b="1" dirty="0" smtClean="0"/>
              <a:t>​</a:t>
            </a:r>
            <a:endParaRPr lang="en-US" sz="7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6742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7200" b="1" dirty="0" smtClean="0"/>
              <a:t>Non-Maternity Service Hospitals</a:t>
            </a:r>
          </a:p>
          <a:p>
            <a:pPr marL="0" indent="0" fontAlgn="base">
              <a:buNone/>
            </a:pPr>
            <a:r>
              <a:rPr lang="en-US" sz="7200" b="1" dirty="0" smtClean="0"/>
              <a:t>	Carle </a:t>
            </a:r>
            <a:r>
              <a:rPr lang="en-US" sz="7200" b="1" dirty="0"/>
              <a:t>Eureka Hospital, </a:t>
            </a:r>
            <a:r>
              <a:rPr lang="en-US" sz="7200" b="1" dirty="0" smtClean="0"/>
              <a:t>Eureka </a:t>
            </a:r>
            <a:r>
              <a:rPr lang="en-US" sz="7200" b="1" dirty="0"/>
              <a:t>  </a:t>
            </a:r>
          </a:p>
          <a:p>
            <a:pPr marL="0" indent="0" fontAlgn="base">
              <a:buNone/>
            </a:pPr>
            <a:r>
              <a:rPr lang="en-US" sz="7200" b="1" dirty="0" smtClean="0"/>
              <a:t>	Genesis </a:t>
            </a:r>
            <a:r>
              <a:rPr lang="en-US" sz="7200" b="1" dirty="0"/>
              <a:t>Medical Center, Aledo   </a:t>
            </a:r>
            <a:br>
              <a:rPr lang="en-US" sz="7200" b="1" dirty="0"/>
            </a:br>
            <a:r>
              <a:rPr lang="en-US" sz="7200" b="1" dirty="0" smtClean="0"/>
              <a:t>	Hammond </a:t>
            </a:r>
            <a:r>
              <a:rPr lang="en-US" sz="7200" b="1" dirty="0"/>
              <a:t>Henry Hospital, Geneseo     </a:t>
            </a:r>
            <a:br>
              <a:rPr lang="en-US" sz="7200" b="1" dirty="0"/>
            </a:br>
            <a:r>
              <a:rPr lang="en-US" sz="7200" b="1" dirty="0" smtClean="0"/>
              <a:t>	Hopedale </a:t>
            </a:r>
            <a:r>
              <a:rPr lang="en-US" sz="7200" b="1" dirty="0"/>
              <a:t>Medical Complex, Hopedale    </a:t>
            </a:r>
            <a:br>
              <a:rPr lang="en-US" sz="7200" b="1" dirty="0"/>
            </a:br>
            <a:r>
              <a:rPr lang="en-US" sz="7200" b="1" dirty="0" smtClean="0"/>
              <a:t>	Iroquois </a:t>
            </a:r>
            <a:r>
              <a:rPr lang="en-US" sz="7200" b="1" dirty="0"/>
              <a:t>Memorial Hospital, Watseka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Center for Health Streator, Streator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Saint Clare Medical Center, </a:t>
            </a:r>
            <a:r>
              <a:rPr lang="en-US" sz="7200" b="1" dirty="0" smtClean="0"/>
              <a:t>			Princeton </a:t>
            </a:r>
            <a:r>
              <a:rPr lang="en-US" sz="7200" b="1" dirty="0"/>
              <a:t>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Holy Family Medical Center, </a:t>
            </a:r>
            <a:r>
              <a:rPr lang="en-US" sz="7200" b="1" dirty="0" smtClean="0"/>
              <a:t>			Monmouth</a:t>
            </a:r>
            <a:r>
              <a:rPr lang="en-US" sz="7200" b="1" dirty="0"/>
              <a:t>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Saint Luke Medical Center, Kewanee    </a:t>
            </a:r>
            <a:br>
              <a:rPr lang="en-US" sz="7200" b="1" dirty="0"/>
            </a:br>
            <a:r>
              <a:rPr lang="en-US" sz="7200" b="1" dirty="0" smtClean="0"/>
              <a:t>	OSF </a:t>
            </a:r>
            <a:r>
              <a:rPr lang="en-US" sz="7200" b="1" dirty="0"/>
              <a:t>Saint Paul Medical Center, Mendota    </a:t>
            </a:r>
            <a:endParaRPr lang="en-US" sz="7200" dirty="0"/>
          </a:p>
          <a:p>
            <a:pPr marL="0" indent="0" fontAlgn="base">
              <a:buNone/>
            </a:pPr>
            <a:r>
              <a:rPr lang="en-US" sz="7200" b="1" dirty="0" smtClean="0"/>
              <a:t>	St</a:t>
            </a:r>
            <a:r>
              <a:rPr lang="en-US" sz="7200" b="1" dirty="0"/>
              <a:t>. Margaret's Health, Spring </a:t>
            </a:r>
            <a:r>
              <a:rPr lang="en-US" sz="7200" b="1" dirty="0" smtClean="0"/>
              <a:t>Valley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>	UPH </a:t>
            </a:r>
            <a:r>
              <a:rPr lang="en-US" sz="7200" b="1" dirty="0"/>
              <a:t>Health Pekin, Pekin     </a:t>
            </a:r>
            <a:br>
              <a:rPr lang="en-US" sz="7200" b="1" dirty="0"/>
            </a:br>
            <a:r>
              <a:rPr lang="en-US" sz="7200" b="1" dirty="0" smtClean="0"/>
              <a:t>	UPH </a:t>
            </a:r>
            <a:r>
              <a:rPr lang="en-US" sz="7200" b="1" dirty="0"/>
              <a:t>Proctor, Peoria    </a:t>
            </a:r>
            <a:endParaRPr lang="en-US" sz="7200" b="1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7200" b="1" dirty="0" smtClean="0"/>
              <a:t>Cottage Hospital, Galesburg Closed 2022</a:t>
            </a:r>
            <a:endParaRPr lang="en-US" sz="7200" dirty="0"/>
          </a:p>
          <a:p>
            <a:pPr marL="0" indent="0" fontAlgn="base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AutoShape 2" descr="https://usc-powerpoint.officeapps.live.com/pods/GetClipboardImage.ashx?Id=e24fc032-05bd-42e9-a6ea-4b327c316de2&amp;DC=PUS1&amp;pkey=2b32d012-8fb9-4519-b6de-9e243b29b689&amp;wdwaccluster=PUS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9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A2C96C"/>
      </a:dk2>
      <a:lt2>
        <a:srgbClr val="FEFFFF"/>
      </a:lt2>
      <a:accent1>
        <a:srgbClr val="64A70B"/>
      </a:accent1>
      <a:accent2>
        <a:srgbClr val="8BBD48"/>
      </a:accent2>
      <a:accent3>
        <a:srgbClr val="AACF79"/>
      </a:accent3>
      <a:accent4>
        <a:srgbClr val="C2DC9D"/>
      </a:accent4>
      <a:accent5>
        <a:srgbClr val="00A9CE"/>
      </a:accent5>
      <a:accent6>
        <a:srgbClr val="99DCEC"/>
      </a:accent6>
      <a:hlink>
        <a:srgbClr val="007F9B"/>
      </a:hlink>
      <a:folHlink>
        <a:srgbClr val="4E820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OSF HealthCare Blank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7C463DD4-1D9F-41B3-8178-4E29F76A004E}">
  <ds:schemaRefs/>
</ds:datastoreItem>
</file>

<file path=customXml/itemProps2.xml><?xml version="1.0" encoding="utf-8"?>
<ds:datastoreItem xmlns:ds="http://schemas.openxmlformats.org/officeDocument/2006/customXml" ds:itemID="{C9A8F1BE-9FCA-4473-9805-FA46B518D3E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621</Words>
  <Application>Microsoft Office PowerPoint</Application>
  <PresentationFormat>Widescreen</PresentationFormat>
  <Paragraphs>219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Franklin Gothic Medium Cond</vt:lpstr>
      <vt:lpstr>Times New Roman</vt:lpstr>
      <vt:lpstr>Wingdings</vt:lpstr>
      <vt:lpstr>Office Theme</vt:lpstr>
      <vt:lpstr>NCIPN Regional Quality Council</vt:lpstr>
      <vt:lpstr>Agenda</vt:lpstr>
      <vt:lpstr>Introductions</vt:lpstr>
      <vt:lpstr>Maternal Outreach Educator</vt:lpstr>
      <vt:lpstr>Education Updates</vt:lpstr>
      <vt:lpstr>Fetal Monitoring Offerings</vt:lpstr>
      <vt:lpstr>NCIPN Updates</vt:lpstr>
      <vt:lpstr>NCIPN</vt:lpstr>
      <vt:lpstr>Facilities in NCIPN</vt:lpstr>
      <vt:lpstr>Fetal/Neonatal/SMM Reviews</vt:lpstr>
      <vt:lpstr>Purpose</vt:lpstr>
      <vt:lpstr>FETAL DEATH REVIEWS​</vt:lpstr>
      <vt:lpstr>Neonatal Death Reviews</vt:lpstr>
      <vt:lpstr>SMM Review</vt:lpstr>
      <vt:lpstr>Maternal Levels of Care</vt:lpstr>
      <vt:lpstr>Maternal Levels of Care Process</vt:lpstr>
      <vt:lpstr>In-Depth Look</vt:lpstr>
      <vt:lpstr>Updates to Hospital Licensing 250</vt:lpstr>
      <vt:lpstr>Illinois Perinatal Quality Collaborative</vt:lpstr>
      <vt:lpstr>IL PQC (IL Perinatal Quality Collaborative)</vt:lpstr>
      <vt:lpstr>IL PQC Website</vt:lpstr>
      <vt:lpstr>Moms and Babies</vt:lpstr>
      <vt:lpstr>IL PQC 2023 Dates</vt:lpstr>
      <vt:lpstr>Work Groups – Take a Break!</vt:lpstr>
      <vt:lpstr>Maternity Deserts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OSF HealthCare Blank</dc:title>
  <dc:subject/>
  <dc:creator>Microsoft Office User</dc:creator>
  <cp:keywords/>
  <dc:description/>
  <cp:lastModifiedBy>Swain, Susie</cp:lastModifiedBy>
  <cp:revision>21</cp:revision>
  <dcterms:created xsi:type="dcterms:W3CDTF">2022-08-29T22:36:29Z</dcterms:created>
  <dcterms:modified xsi:type="dcterms:W3CDTF">2022-11-03T12:20:20Z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2022-03-10T20:26:48</vt:lpwstr>
  </property>
  <property fmtid="{D5CDD505-2E9C-101B-9397-08002B2CF9AE}" pid="3" name="TemplafyTenantId">
    <vt:lpwstr>osfhealthcare</vt:lpwstr>
  </property>
  <property fmtid="{D5CDD505-2E9C-101B-9397-08002B2CF9AE}" pid="4" name="TemplafyTemplateId">
    <vt:lpwstr>637825408082270169</vt:lpwstr>
  </property>
  <property fmtid="{D5CDD505-2E9C-101B-9397-08002B2CF9AE}" pid="5" name="TemplafyUserProfileId">
    <vt:lpwstr>637928800051512788</vt:lpwstr>
  </property>
  <property fmtid="{D5CDD505-2E9C-101B-9397-08002B2CF9AE}" pid="6" name="TemplafyFromBlank">
    <vt:bool>true</vt:bool>
  </property>
</Properties>
</file>