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9" r:id="rId6"/>
    <p:sldId id="290" r:id="rId7"/>
    <p:sldId id="291" r:id="rId8"/>
    <p:sldId id="292" r:id="rId9"/>
    <p:sldId id="284" r:id="rId10"/>
    <p:sldId id="296" r:id="rId11"/>
    <p:sldId id="301" r:id="rId12"/>
    <p:sldId id="298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34DBC-2A38-37BA-1A94-3618A67DCF4A}" v="581" dt="2024-02-28T19:06:37.187"/>
    <p1510:client id="{A37A4038-85F2-EAF2-EBF2-C4F5CA5D8413}" v="1" dt="2024-02-29T14:36:00.267"/>
    <p1510:client id="{F4499E5C-3424-4744-659F-84E88891BBC6}" v="138" dt="2024-02-29T14:47:44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9DAA-4177-F2FA-1A01-A69EFE0D1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4F48D-075C-B9E6-28D5-8717FB91F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B7484-58D1-B6CF-FBCA-50CD7020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54E3A-BA1A-5A24-0077-39625DBD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96E25-9D39-D4FB-8503-E568A5A3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0538-6163-97D7-37BA-EBC85024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C960B-4116-FB87-17FB-4BAD81C04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6B14B-F652-3302-3B3E-23349432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738DC-61D5-09B6-00A2-8D9DF0A0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94A52-DF82-C15C-CAA5-7BD87914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8666CC-B508-4FD0-C096-263748DA7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281CF-66C1-518C-8371-23A7EB059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A2353-2D66-C9F3-B6CB-81D64A3D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644C-64D4-421F-A975-05417FA4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A8061-88B6-3107-E2E6-831D4DEE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8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6677F-E25D-0EC9-636E-61C269D1F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021F8-FD01-B2F6-02CB-4CB9384A3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19954-945C-884C-41EE-BF866CAD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F6204-AAB0-619C-C6C9-16FF10DA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6FCDB-200C-34AD-D774-C70512A1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1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C420-677E-D778-7DC9-E3D79F51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27847-FA50-E3FC-6059-82CB7B3DE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92A6F-2845-9A13-81BE-DAC29657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6C94-808D-D3DC-0BC7-0289B475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5C36E-5591-ED73-F627-FDE79473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0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E326-5573-4EF9-F791-B6103B0D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4C2D4-9CE4-B78A-A7F9-AEACAF70E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4A5BD-5469-EBB2-8E5A-6EF8CD2AE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E727D-B118-1F75-AA82-EEB1F28C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091ED-953A-47B3-9052-B72981D9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3267-08F0-5D66-BD90-02EBA1CD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5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6FAA-C1CD-6341-13EC-7E99D4D7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56AFC-86FD-8353-6242-4BA9952E5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CBD97-A6DA-BAEE-3A18-B82272B0B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84BB1-0EAA-7206-2479-CFFE747E5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78518-0286-482C-0341-DDE49314F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D07C9-218F-A593-310A-E935B738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F6E65-E776-241E-600B-5865DF01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9D57E-ADBB-1943-BD1D-603F1F30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1580-002B-3FB8-876C-631073A7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C1E163-080F-CF72-D4A3-6DB5A4C4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BA680-4910-F167-DD1A-BBF780E6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63907-EF4C-392F-8A9C-36580238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55DB0-DA4A-9690-FCC6-AF5A10DE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129B6-0228-5B0E-0496-4504CC22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B39B7-D654-4894-06DC-1180E401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6594-B841-D7B7-81AB-CE335CF7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783B-291C-24D6-F3CA-BD808BDAF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E27CF-66D7-179C-618C-543025A4A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3593B-E31A-2C39-B4D5-CB38DAF6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A478E-B2AD-EA50-C5BA-F122CADA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8C1F3-C243-014B-EB2A-D2E4D8B4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5894-0C89-513A-CFC0-A3F333C4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25DAA-572E-1232-AA5D-41C5F9AE3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4F880-C1D1-7B7C-EC17-30D4F0C4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2A17-82E8-D792-94AE-DCF52F17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CF068-B85B-B067-06AD-BFA33B11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6A71-DDCB-837F-5170-892935B6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EC1D2-06AA-E8A8-76C6-FAF4C8B3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63B27-A46A-A9A0-3BC6-AAC24CA65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F38DB-9EA4-EFA6-CDC6-61B566613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8114-5BFA-4609-8728-A794934CD3E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27E9-F099-970C-9D57-3B0B9162C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8C91B-A1E6-13A1-5AF7-4214D9A52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BC28-89E5-49AC-82B4-515AEC626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malee.P.Brink@osfhealthcare.org" TargetMode="External"/><Relationship Id="rId2" Type="http://schemas.openxmlformats.org/officeDocument/2006/relationships/hyperlink" Target="mailto:Jennifer.L.Carius@osfhealthcar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nciperinatal.com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nciperinatal.com/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25AB40-B677-F840-029B-D224AE8F6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North Central Perinatal Region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B33549-BC9A-DCBD-2E39-C8CCE328F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solidFill>
                  <a:schemeClr val="tx2"/>
                </a:solidFill>
              </a:rPr>
              <a:t>Education Updates</a:t>
            </a:r>
          </a:p>
          <a:p>
            <a:r>
              <a:rPr lang="en-US">
                <a:solidFill>
                  <a:schemeClr val="tx2"/>
                </a:solidFill>
                <a:cs typeface="Calibri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201453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8C449B-05C1-7647-1FFF-FEF350087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0222" y="877384"/>
            <a:ext cx="6045823" cy="3025227"/>
          </a:xfrm>
        </p:spPr>
        <p:txBody>
          <a:bodyPr anchor="b">
            <a:normAutofit/>
          </a:bodyPr>
          <a:lstStyle/>
          <a:p>
            <a:r>
              <a:rPr lang="en-US" sz="4800">
                <a:solidFill>
                  <a:schemeClr val="tx2"/>
                </a:solidFill>
                <a:cs typeface="Calibri Light"/>
              </a:rPr>
              <a:t>If you have specific education requests, please reach out to Jen and Emalee.</a:t>
            </a:r>
            <a:endParaRPr lang="en-US" sz="48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89B4A-D3A4-30FF-B7CB-41E0C1351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3699" y="4569623"/>
            <a:ext cx="5188034" cy="68207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solidFill>
                  <a:schemeClr val="tx2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Jennifer.L.Carius@osfhealthcare.org</a:t>
            </a:r>
            <a:endParaRPr lang="en-US">
              <a:solidFill>
                <a:schemeClr val="tx2"/>
              </a:solidFill>
              <a:cs typeface="Calibri"/>
            </a:endParaRPr>
          </a:p>
          <a:p>
            <a:r>
              <a:rPr lang="en-US">
                <a:solidFill>
                  <a:schemeClr val="tx2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Emalee.P.Brink@osfhealthcare.org</a:t>
            </a:r>
            <a:endParaRPr lang="en-US">
              <a:solidFill>
                <a:schemeClr val="tx2"/>
              </a:solidFill>
              <a:cs typeface="Calibri"/>
              <a:hlinkClick r:id="rId3"/>
            </a:endParaRPr>
          </a:p>
          <a:p>
            <a:endParaRPr lang="en-US" sz="150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927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972" y="104455"/>
            <a:ext cx="70904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spc="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FUNDAMENTALS OF FETAL MONITORING (FOFM)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10972" y="2362058"/>
            <a:ext cx="5527949" cy="2793600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Audience: Novice Registered Nurses in the State of Illinois who will be providing fetal monitoring to antepartum and intrapartum patients. </a:t>
            </a:r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Time commitment – 8 hours – CEU’S will be available.</a:t>
            </a:r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Content will be presented every month at the state level. These classes will be taught by Illinois Administrative Perinatal Center Educators.</a:t>
            </a:r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For more information, please contact Jen at Jennifer.l.carius@osfhealthcare.org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100">
              <a:solidFill>
                <a:schemeClr val="tx2"/>
              </a:solidFill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100">
              <a:solidFill>
                <a:schemeClr val="tx2"/>
              </a:solidFill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100">
              <a:solidFill>
                <a:schemeClr val="tx2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2399"/>
          <a:stretch/>
        </p:blipFill>
        <p:spPr bwMode="auto">
          <a:xfrm>
            <a:off x="8145638" y="1370584"/>
            <a:ext cx="3089939" cy="4367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1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8" y="861050"/>
            <a:ext cx="9829800" cy="5897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spc="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AWHONN Intermediate Fetal Monitoring Course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50"/>
            <a:chOff x="-305" y="-1"/>
            <a:chExt cx="3832880" cy="2876136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972570" y="2439962"/>
            <a:ext cx="5126896" cy="3834642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Audience - Nurses who have completed Updates in Fetal Monitoring/Basic Fetal Monitoring/Fundamentals of Fetal Monitoring. 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One year of experience with fetal monitoring interpretation is recommended. 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Time commitment – 8 hour in person class. There will be on-line coursework that must be completed prior to class (approximately 2-4 hours). 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4 Classes are offered in 2024 – April, June, August, and October.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To register and find available classes, please visit  </a:t>
            </a:r>
            <a:r>
              <a:rPr lang="en-US" sz="1700" u="sng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 | North Central Perinatal Outreach (nciperinatal.com)</a:t>
            </a:r>
            <a:r>
              <a:rPr lang="en-US" sz="1700">
                <a:solidFill>
                  <a:schemeClr val="tx2"/>
                </a:solidFill>
              </a:rPr>
              <a:t> 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2"/>
                </a:solidFill>
              </a:rPr>
              <a:t> This class is free, the only cost associated is the cost of the book required by AWHONN to attend and complete the course. 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9"/>
            <a:ext cx="2151670" cy="1860256"/>
            <a:chOff x="-305" y="-4155"/>
            <a:chExt cx="2514948" cy="2174333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5" r="-2" b="9256"/>
          <a:stretch/>
        </p:blipFill>
        <p:spPr>
          <a:xfrm>
            <a:off x="7246664" y="1752831"/>
            <a:ext cx="3591341" cy="4302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891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41328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spc="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AWHONN Advanced Fetal Monitoring Course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672" y="1853412"/>
            <a:ext cx="4765949" cy="33534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Audience - Experienced Nurses who have taken the AWHONN Intermediate Fetal Monitoring Course or are certified in fetal monitoring.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marL="28575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Time commitment – 8 hour virtual class. There will be on-line coursework that must be completed prior to class (approximately 2-4 hours).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marL="28575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Classes are offered every other month beginning in January 2024.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marL="28575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To register and find available classes, please visit  </a:t>
            </a:r>
            <a:r>
              <a:rPr lang="en-US" sz="1800" u="sng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 | North Central Perinatal Outreach (nciperinatal.com)</a:t>
            </a:r>
            <a:r>
              <a:rPr lang="en-US" sz="1800">
                <a:solidFill>
                  <a:schemeClr val="tx2"/>
                </a:solidFill>
              </a:rPr>
              <a:t>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marL="28575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 This class is free, the only cost associated is the cost of the book required by AWHONN to attend and complete the course.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r="1" b="1"/>
          <a:stretch/>
        </p:blipFill>
        <p:spPr>
          <a:xfrm>
            <a:off x="7441692" y="1268077"/>
            <a:ext cx="4142232" cy="4305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392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AWHONN </a:t>
            </a:r>
            <a:r>
              <a:rPr lang="en-US" sz="3600" kern="1200" cap="all" spc="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COURSE iNFORMATION</a:t>
            </a:r>
            <a:endParaRPr lang="en-US" sz="3600" kern="1200" cap="all" spc="10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39" y="697484"/>
            <a:ext cx="4007612" cy="5322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1072" y="2421683"/>
            <a:ext cx="4765949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Books – cannot be shared among participants, due to the unique code in each book required to complete on-line coursework.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Course ID – will be provided once participant is registered for the class.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CNE’s will be provided to the participant by AWHONN after completion of the class and on-line post exam.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5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PREPARING FOR THE EXPECTED</a:t>
            </a:r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29076FF6-0536-974E-F428-2194ABE07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600">
                <a:solidFill>
                  <a:schemeClr val="tx2"/>
                </a:solidFill>
              </a:rPr>
              <a:t>Audience: RNs who provide care across the spectrum of perinatal services, particularly in LDRP settings, but anyone with a basic understanding of EFM and newborn resuscitation is welcome! Interdisciplinary participation with RTs/MDs </a:t>
            </a:r>
            <a:r>
              <a:rPr lang="en-US" sz="1600" err="1">
                <a:solidFill>
                  <a:schemeClr val="tx2"/>
                </a:solidFill>
              </a:rPr>
              <a:t>etc</a:t>
            </a:r>
            <a:r>
              <a:rPr lang="en-US" sz="1600">
                <a:solidFill>
                  <a:schemeClr val="tx2"/>
                </a:solidFill>
              </a:rPr>
              <a:t> is always encouraged!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Time commitment: 2 hours, in person learning facilitated in-situ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Content: Following a brief review of EFM principles, a multiple case-study format is used to follow a maternal history, her labor course and EFM tracing with an emphasis on anticipating the correlating care needs of a newborn. 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Then, learners simulate the newborn stabilization following delivery. 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Please reach out to Jen or Emalee if interested!</a:t>
            </a:r>
            <a:endParaRPr lang="en-US" sz="160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703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4DE86C-DB46-E997-5311-E47CCF84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551" y="590887"/>
            <a:ext cx="6942899" cy="1178672"/>
          </a:xfrm>
        </p:spPr>
        <p:txBody>
          <a:bodyPr>
            <a:noAutofit/>
          </a:bodyPr>
          <a:lstStyle/>
          <a:p>
            <a:pPr algn="ctr"/>
            <a:r>
              <a:rPr lang="en-US" sz="6600">
                <a:solidFill>
                  <a:schemeClr val="tx2"/>
                </a:solidFill>
                <a:cs typeface="Calibri Light"/>
              </a:rPr>
              <a:t>Coming in 2024...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2B3C6-0E94-3840-4D48-BF2E0AAD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77" y="2049438"/>
            <a:ext cx="11237449" cy="24308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solidFill>
                  <a:schemeClr val="tx2"/>
                </a:solidFill>
                <a:cs typeface="Calibri"/>
              </a:rPr>
              <a:t>Basics of Maternal and Newborn Assessment and Care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>
                <a:solidFill>
                  <a:schemeClr val="tx2"/>
                </a:solidFill>
                <a:cs typeface="Calibri"/>
              </a:rPr>
              <a:t>Geared towards nurses on orientation with minimal OB experience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>
                <a:solidFill>
                  <a:schemeClr val="tx2"/>
                </a:solidFill>
                <a:cs typeface="Calibri"/>
              </a:rPr>
              <a:t>Looking at in-person and virtual class offerings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3200">
              <a:solidFill>
                <a:schemeClr val="tx2"/>
              </a:solidFill>
              <a:cs typeface="Calibri"/>
            </a:endParaRPr>
          </a:p>
          <a:p>
            <a:r>
              <a:rPr lang="en-US" sz="3200">
                <a:solidFill>
                  <a:schemeClr val="tx2"/>
                </a:solidFill>
                <a:cs typeface="Calibri"/>
              </a:rPr>
              <a:t>S.T.A.B.L.E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>
                <a:solidFill>
                  <a:schemeClr val="tx2"/>
                </a:solidFill>
                <a:cs typeface="Calibri"/>
              </a:rPr>
              <a:t>Class offered in person at Wozniak Learning Center (White School) on June 25th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3200">
                <a:solidFill>
                  <a:schemeClr val="tx2"/>
                </a:solidFill>
                <a:cs typeface="Calibri"/>
              </a:rPr>
              <a:t>Sign up available on NCIPN soon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140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53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A12657-EE6B-0524-15D1-A859B0F1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cs typeface="Calibri Light"/>
              </a:rPr>
              <a:t>Spinning Babies 2024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68A78-92C8-4B68-251A-8C496D94F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1800">
              <a:solidFill>
                <a:schemeClr val="tx2"/>
              </a:solidFill>
              <a:cs typeface="Calibri" panose="020F0502020204030204"/>
            </a:endParaRP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Workshop with Tammy Ryan </a:t>
            </a:r>
            <a:r>
              <a:rPr lang="en-US" sz="1800" err="1">
                <a:solidFill>
                  <a:schemeClr val="tx2"/>
                </a:solidFill>
                <a:ea typeface="+mn-lt"/>
                <a:cs typeface="+mn-lt"/>
              </a:rPr>
              <a:t>AdvCBD</a:t>
            </a:r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/BDT(DONA), </a:t>
            </a:r>
            <a:r>
              <a:rPr lang="en-US" sz="1800" err="1">
                <a:solidFill>
                  <a:schemeClr val="tx2"/>
                </a:solidFill>
                <a:ea typeface="+mn-lt"/>
                <a:cs typeface="+mn-lt"/>
              </a:rPr>
              <a:t>SpBT</a:t>
            </a:r>
            <a:endParaRPr lang="en-US" sz="1800" err="1">
              <a:solidFill>
                <a:schemeClr val="tx2"/>
              </a:solidFill>
              <a:cs typeface="Calibri"/>
            </a:endParaRP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September 26, 2024 | 9:00-5:00 – In person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OSF Ministry Headquarters – Basement Conference Room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124 SW Adams St.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r>
              <a:rPr lang="en-US" sz="1800">
                <a:solidFill>
                  <a:schemeClr val="tx2"/>
                </a:solidFill>
                <a:cs typeface="Calibri"/>
              </a:rPr>
              <a:t>Registration information will be posted on website</a:t>
            </a: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Please use the QR code below to register:</a:t>
            </a:r>
            <a:endParaRPr lang="en-US" sz="1800">
              <a:solidFill>
                <a:schemeClr val="tx2"/>
              </a:solidFill>
            </a:endParaRPr>
          </a:p>
          <a:p>
            <a:endParaRPr lang="en-US" sz="1800">
              <a:solidFill>
                <a:schemeClr val="tx2"/>
              </a:solidFill>
              <a:cs typeface="Calibri"/>
            </a:endParaRPr>
          </a:p>
          <a:p>
            <a:endParaRPr lang="en-US" sz="1800">
              <a:solidFill>
                <a:schemeClr val="tx2"/>
              </a:solidFill>
              <a:cs typeface="Calibri"/>
            </a:endParaRPr>
          </a:p>
        </p:txBody>
      </p:sp>
      <p:pic>
        <p:nvPicPr>
          <p:cNvPr id="5" name="Picture 4" descr="A qr code with black dots&#10;&#10;Description automatically generated">
            <a:extLst>
              <a:ext uri="{FF2B5EF4-FFF2-40B4-BE49-F238E27FC236}">
                <a16:creationId xmlns:a16="http://schemas.microsoft.com/office/drawing/2014/main" id="{C1B90FF1-6B43-D7C7-2BFD-E30BCD703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446" y="4660445"/>
            <a:ext cx="1927680" cy="190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95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07F99B-D1B0-36F8-A344-D481F0EB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tx2"/>
                </a:solidFill>
                <a:cs typeface="Calibri Light"/>
              </a:rPr>
              <a:t>Education Needs Assessment</a:t>
            </a:r>
            <a:endParaRPr lang="en-US" sz="48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B374C-B5E2-CCE7-669B-7AFD905F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  <a:cs typeface="Calibri"/>
              </a:rPr>
              <a:t>Purpose: Receive feedback from the network regarding how NCIPN can best assist you with learning opportunities. This is how we develop what education to offer to all network hospitals.</a:t>
            </a:r>
          </a:p>
          <a:p>
            <a:r>
              <a:rPr lang="en-US" sz="2400">
                <a:solidFill>
                  <a:schemeClr val="tx2"/>
                </a:solidFill>
                <a:cs typeface="Calibri"/>
              </a:rPr>
              <a:t>New Format</a:t>
            </a:r>
          </a:p>
          <a:p>
            <a:r>
              <a:rPr lang="en-US" sz="2400">
                <a:solidFill>
                  <a:schemeClr val="tx2"/>
                </a:solidFill>
                <a:cs typeface="Calibri"/>
              </a:rPr>
              <a:t>Look for an email to be sent out after today's meeting</a:t>
            </a:r>
          </a:p>
          <a:p>
            <a:r>
              <a:rPr lang="en-US" sz="2400">
                <a:solidFill>
                  <a:schemeClr val="tx2"/>
                </a:solidFill>
                <a:cs typeface="Calibri"/>
              </a:rPr>
              <a:t>Only need one response per hospital</a:t>
            </a:r>
          </a:p>
          <a:p>
            <a:r>
              <a:rPr lang="en-US" sz="2400">
                <a:solidFill>
                  <a:schemeClr val="tx2"/>
                </a:solidFill>
                <a:cs typeface="Calibri"/>
              </a:rPr>
              <a:t>Please complete assessment by March 15th</a:t>
            </a:r>
          </a:p>
          <a:p>
            <a:endParaRPr lang="en-US" sz="180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512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bee7e01-9487-4ffb-80c0-fd716947923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7961D53682741B63D539C74334DFE" ma:contentTypeVersion="12" ma:contentTypeDescription="Create a new document." ma:contentTypeScope="" ma:versionID="751197add13861ac1d65a7855bc7b8e3">
  <xsd:schema xmlns:xsd="http://www.w3.org/2001/XMLSchema" xmlns:xs="http://www.w3.org/2001/XMLSchema" xmlns:p="http://schemas.microsoft.com/office/2006/metadata/properties" xmlns:ns3="1bee7e01-9487-4ffb-80c0-fd7169479230" xmlns:ns4="4407657a-eba2-4eea-b789-85067c80bf25" targetNamespace="http://schemas.microsoft.com/office/2006/metadata/properties" ma:root="true" ma:fieldsID="f8665f7d7c1c1fcfad854033c57431d1" ns3:_="" ns4:_="">
    <xsd:import namespace="1bee7e01-9487-4ffb-80c0-fd7169479230"/>
    <xsd:import namespace="4407657a-eba2-4eea-b789-85067c80bf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e7e01-9487-4ffb-80c0-fd7169479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657a-eba2-4eea-b789-85067c80bf2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108731-9DDE-4F0E-B27C-B49EE13F5F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E2DDF-2364-4044-A709-22CE51CCE0F9}">
  <ds:schemaRefs>
    <ds:schemaRef ds:uri="1bee7e01-9487-4ffb-80c0-fd7169479230"/>
    <ds:schemaRef ds:uri="4407657a-eba2-4eea-b789-85067c80bf2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5EEDF6-4303-4F3A-AC65-3DE0F7C9D072}">
  <ds:schemaRefs>
    <ds:schemaRef ds:uri="1bee7e01-9487-4ffb-80c0-fd7169479230"/>
    <ds:schemaRef ds:uri="4407657a-eba2-4eea-b789-85067c80bf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North Central Perinatal Region</vt:lpstr>
      <vt:lpstr>FUNDAMENTALS OF FETAL MONITORING (FOFM)</vt:lpstr>
      <vt:lpstr>AWHONN Intermediate Fetal Monitoring Course</vt:lpstr>
      <vt:lpstr>AWHONN Advanced Fetal Monitoring Course</vt:lpstr>
      <vt:lpstr>AWHONN COURSE iNFORMATION</vt:lpstr>
      <vt:lpstr>PREPARING FOR THE EXPECTED</vt:lpstr>
      <vt:lpstr>Coming in 2024...</vt:lpstr>
      <vt:lpstr>Spinning Babies 2024</vt:lpstr>
      <vt:lpstr>Education Needs Assessment</vt:lpstr>
      <vt:lpstr>If you have specific education requests, please reach out to Jen and Emalee.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Central Perinatal Region</dc:title>
  <dc:creator>Brink, Emalee P.</dc:creator>
  <cp:revision>2</cp:revision>
  <dcterms:created xsi:type="dcterms:W3CDTF">2023-11-27T17:33:37Z</dcterms:created>
  <dcterms:modified xsi:type="dcterms:W3CDTF">2024-03-04T21:26:01Z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0x0101008697961D53682741B63D539C74334DFE</vt:lpwstr>
  </property>
</Properties>
</file>