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sldIdLst>
    <p:sldId id="257" r:id="rId4"/>
    <p:sldId id="263" r:id="rId5"/>
    <p:sldId id="258" r:id="rId6"/>
    <p:sldId id="262" r:id="rId7"/>
    <p:sldId id="260" r:id="rId8"/>
    <p:sldId id="286" r:id="rId9"/>
    <p:sldId id="264" r:id="rId10"/>
    <p:sldId id="265" r:id="rId11"/>
    <p:sldId id="266" r:id="rId12"/>
    <p:sldId id="267" r:id="rId13"/>
    <p:sldId id="268" r:id="rId14"/>
    <p:sldId id="274" r:id="rId15"/>
    <p:sldId id="275" r:id="rId16"/>
    <p:sldId id="276" r:id="rId17"/>
    <p:sldId id="278" r:id="rId18"/>
    <p:sldId id="279" r:id="rId19"/>
    <p:sldId id="256" r:id="rId20"/>
    <p:sldId id="285" r:id="rId21"/>
    <p:sldId id="287" r:id="rId22"/>
    <p:sldId id="288" r:id="rId23"/>
    <p:sldId id="259"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94"/>
  </p:normalViewPr>
  <p:slideViewPr>
    <p:cSldViewPr snapToGrid="0" snapToObjects="1">
      <p:cViewPr varScale="1">
        <p:scale>
          <a:sx n="82" d="100"/>
          <a:sy n="82"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183AB-5DEB-4BEE-8117-1DDB41C6E28D}" type="doc">
      <dgm:prSet loTypeId="urn:microsoft.com/office/officeart/2016/7/layout/RoundedRectangleTimeline" loCatId="process" qsTypeId="urn:microsoft.com/office/officeart/2005/8/quickstyle/simple1" qsCatId="simple" csTypeId="urn:microsoft.com/office/officeart/2005/8/colors/colorful5" csCatId="colorful" phldr="1"/>
      <dgm:spPr/>
      <dgm:t>
        <a:bodyPr/>
        <a:lstStyle/>
        <a:p>
          <a:endParaRPr lang="en-US"/>
        </a:p>
      </dgm:t>
    </dgm:pt>
    <dgm:pt modelId="{84A6DB23-D2FD-4A6D-9998-62FF8E2A6CE4}">
      <dgm:prSet/>
      <dgm:spPr/>
      <dgm:t>
        <a:bodyPr/>
        <a:lstStyle/>
        <a:p>
          <a:r>
            <a:rPr lang="en-US"/>
            <a:t>2014</a:t>
          </a:r>
        </a:p>
      </dgm:t>
    </dgm:pt>
    <dgm:pt modelId="{44DCC59A-4EC1-4648-8664-29687AF170CD}" type="parTrans" cxnId="{95530BF6-7B0F-4B38-B195-2EC44C86BC40}">
      <dgm:prSet/>
      <dgm:spPr/>
      <dgm:t>
        <a:bodyPr/>
        <a:lstStyle/>
        <a:p>
          <a:endParaRPr lang="en-US"/>
        </a:p>
      </dgm:t>
    </dgm:pt>
    <dgm:pt modelId="{051BED2C-CC10-434C-A6A5-DC5F6AFA2D85}" type="sibTrans" cxnId="{95530BF6-7B0F-4B38-B195-2EC44C86BC40}">
      <dgm:prSet/>
      <dgm:spPr/>
      <dgm:t>
        <a:bodyPr/>
        <a:lstStyle/>
        <a:p>
          <a:endParaRPr lang="en-US"/>
        </a:p>
      </dgm:t>
    </dgm:pt>
    <dgm:pt modelId="{30FD64C4-1452-4780-BCE4-1B66D3E3C4FC}">
      <dgm:prSet/>
      <dgm:spPr/>
      <dgm:t>
        <a:bodyPr/>
        <a:lstStyle/>
        <a:p>
          <a:r>
            <a:rPr lang="en-US"/>
            <a:t>Perry Memorial – Princeton (85/yr)</a:t>
          </a:r>
        </a:p>
      </dgm:t>
    </dgm:pt>
    <dgm:pt modelId="{970490DF-9C26-425B-9D43-E4785395BC05}" type="parTrans" cxnId="{6219D918-932E-40F7-AD13-238200B2E82C}">
      <dgm:prSet/>
      <dgm:spPr/>
      <dgm:t>
        <a:bodyPr/>
        <a:lstStyle/>
        <a:p>
          <a:endParaRPr lang="en-US"/>
        </a:p>
      </dgm:t>
    </dgm:pt>
    <dgm:pt modelId="{A21983E5-6DB8-46D3-940A-1E4BB2C5BC28}" type="sibTrans" cxnId="{6219D918-932E-40F7-AD13-238200B2E82C}">
      <dgm:prSet/>
      <dgm:spPr/>
      <dgm:t>
        <a:bodyPr/>
        <a:lstStyle/>
        <a:p>
          <a:endParaRPr lang="en-US"/>
        </a:p>
      </dgm:t>
    </dgm:pt>
    <dgm:pt modelId="{821E13B4-CFD9-468F-A47A-53036BE480E7}">
      <dgm:prSet/>
      <dgm:spPr/>
      <dgm:t>
        <a:bodyPr/>
        <a:lstStyle/>
        <a:p>
          <a:r>
            <a:rPr lang="en-US"/>
            <a:t>St. Mary’s – Streator (186/yr)</a:t>
          </a:r>
        </a:p>
      </dgm:t>
    </dgm:pt>
    <dgm:pt modelId="{9E66D618-1EF8-480C-837E-48E48DFE6E89}" type="parTrans" cxnId="{29E93C4A-B4E9-46B0-895E-2AC68FF48FEB}">
      <dgm:prSet/>
      <dgm:spPr/>
      <dgm:t>
        <a:bodyPr/>
        <a:lstStyle/>
        <a:p>
          <a:endParaRPr lang="en-US"/>
        </a:p>
      </dgm:t>
    </dgm:pt>
    <dgm:pt modelId="{303F0F37-2E8E-4BEC-897E-DEF0E5D77C65}" type="sibTrans" cxnId="{29E93C4A-B4E9-46B0-895E-2AC68FF48FEB}">
      <dgm:prSet/>
      <dgm:spPr/>
      <dgm:t>
        <a:bodyPr/>
        <a:lstStyle/>
        <a:p>
          <a:endParaRPr lang="en-US"/>
        </a:p>
      </dgm:t>
    </dgm:pt>
    <dgm:pt modelId="{E5F8328F-3D3D-46DF-BDA7-95A2B044CD33}">
      <dgm:prSet/>
      <dgm:spPr/>
      <dgm:t>
        <a:bodyPr/>
        <a:lstStyle/>
        <a:p>
          <a:r>
            <a:rPr lang="en-US"/>
            <a:t>Proctor Community Hospital – Peoria (604/yr)</a:t>
          </a:r>
        </a:p>
      </dgm:t>
    </dgm:pt>
    <dgm:pt modelId="{C78A5FA6-FFF4-4D76-A9F1-7228BBF10866}" type="parTrans" cxnId="{25F66BF7-97CC-48B1-8C6C-AEAFFF588508}">
      <dgm:prSet/>
      <dgm:spPr/>
      <dgm:t>
        <a:bodyPr/>
        <a:lstStyle/>
        <a:p>
          <a:endParaRPr lang="en-US"/>
        </a:p>
      </dgm:t>
    </dgm:pt>
    <dgm:pt modelId="{F58B2A6B-735A-48FC-A78C-FE91934CA7CA}" type="sibTrans" cxnId="{25F66BF7-97CC-48B1-8C6C-AEAFFF588508}">
      <dgm:prSet/>
      <dgm:spPr/>
      <dgm:t>
        <a:bodyPr/>
        <a:lstStyle/>
        <a:p>
          <a:endParaRPr lang="en-US"/>
        </a:p>
      </dgm:t>
    </dgm:pt>
    <dgm:pt modelId="{1A66A98C-2183-4E76-9F01-E04FBCBAB360}">
      <dgm:prSet/>
      <dgm:spPr/>
      <dgm:t>
        <a:bodyPr/>
        <a:lstStyle/>
        <a:p>
          <a:r>
            <a:rPr lang="en-US"/>
            <a:t>2017</a:t>
          </a:r>
        </a:p>
      </dgm:t>
    </dgm:pt>
    <dgm:pt modelId="{830E0EB6-4BF4-41CC-B614-CDCFB8B02299}" type="parTrans" cxnId="{13D3C2E9-D269-4593-BCA1-A040438F6575}">
      <dgm:prSet/>
      <dgm:spPr/>
      <dgm:t>
        <a:bodyPr/>
        <a:lstStyle/>
        <a:p>
          <a:endParaRPr lang="en-US"/>
        </a:p>
      </dgm:t>
    </dgm:pt>
    <dgm:pt modelId="{FA6AC1DB-760A-4B18-AEAF-2E38A3976211}" type="sibTrans" cxnId="{13D3C2E9-D269-4593-BCA1-A040438F6575}">
      <dgm:prSet/>
      <dgm:spPr/>
      <dgm:t>
        <a:bodyPr/>
        <a:lstStyle/>
        <a:p>
          <a:endParaRPr lang="en-US"/>
        </a:p>
      </dgm:t>
    </dgm:pt>
    <dgm:pt modelId="{AC0055D6-11C5-41E0-B512-44AC98CD47F2}">
      <dgm:prSet/>
      <dgm:spPr/>
      <dgm:t>
        <a:bodyPr/>
        <a:lstStyle/>
        <a:p>
          <a:r>
            <a:rPr lang="en-US"/>
            <a:t>Hammond Henry – Geneseo (240/yr)</a:t>
          </a:r>
        </a:p>
      </dgm:t>
    </dgm:pt>
    <dgm:pt modelId="{81ABDB98-9FB4-44BD-BBB3-C4B5F5AA4F86}" type="parTrans" cxnId="{653BB855-9F97-48FA-A2FD-766BFAD3B892}">
      <dgm:prSet/>
      <dgm:spPr/>
      <dgm:t>
        <a:bodyPr/>
        <a:lstStyle/>
        <a:p>
          <a:endParaRPr lang="en-US"/>
        </a:p>
      </dgm:t>
    </dgm:pt>
    <dgm:pt modelId="{9DA0D079-2B05-4CD6-8002-DBC88447ABA3}" type="sibTrans" cxnId="{653BB855-9F97-48FA-A2FD-766BFAD3B892}">
      <dgm:prSet/>
      <dgm:spPr/>
      <dgm:t>
        <a:bodyPr/>
        <a:lstStyle/>
        <a:p>
          <a:endParaRPr lang="en-US"/>
        </a:p>
      </dgm:t>
    </dgm:pt>
    <dgm:pt modelId="{6A233B8A-4769-41D7-83E1-AB09617ACB2B}">
      <dgm:prSet/>
      <dgm:spPr/>
      <dgm:t>
        <a:bodyPr/>
        <a:lstStyle/>
        <a:p>
          <a:r>
            <a:rPr lang="en-US"/>
            <a:t>Iroquois Memorial – Watseka (89/yr)</a:t>
          </a:r>
        </a:p>
      </dgm:t>
    </dgm:pt>
    <dgm:pt modelId="{CB6E1E65-8813-42F3-872E-A58B673B6E4B}" type="parTrans" cxnId="{5618F34D-97A7-4D0E-908D-E12486D2D843}">
      <dgm:prSet/>
      <dgm:spPr/>
      <dgm:t>
        <a:bodyPr/>
        <a:lstStyle/>
        <a:p>
          <a:endParaRPr lang="en-US"/>
        </a:p>
      </dgm:t>
    </dgm:pt>
    <dgm:pt modelId="{B6287C46-2EE8-4C0E-979E-DB465B4EC113}" type="sibTrans" cxnId="{5618F34D-97A7-4D0E-908D-E12486D2D843}">
      <dgm:prSet/>
      <dgm:spPr/>
      <dgm:t>
        <a:bodyPr/>
        <a:lstStyle/>
        <a:p>
          <a:endParaRPr lang="en-US"/>
        </a:p>
      </dgm:t>
    </dgm:pt>
    <dgm:pt modelId="{E2A3A6AA-7108-4CCC-AA8E-4FB8813EA530}">
      <dgm:prSet/>
      <dgm:spPr/>
      <dgm:t>
        <a:bodyPr/>
        <a:lstStyle/>
        <a:p>
          <a:r>
            <a:rPr lang="en-US"/>
            <a:t>2019</a:t>
          </a:r>
        </a:p>
      </dgm:t>
    </dgm:pt>
    <dgm:pt modelId="{1548CD6E-2A70-48A4-9F4E-1F6A5B4569EA}" type="parTrans" cxnId="{4E5B25F4-B468-41B2-8685-2C6522011EBF}">
      <dgm:prSet/>
      <dgm:spPr/>
      <dgm:t>
        <a:bodyPr/>
        <a:lstStyle/>
        <a:p>
          <a:endParaRPr lang="en-US"/>
        </a:p>
      </dgm:t>
    </dgm:pt>
    <dgm:pt modelId="{195AE929-683A-46E2-B2DB-82E5C10E11E9}" type="sibTrans" cxnId="{4E5B25F4-B468-41B2-8685-2C6522011EBF}">
      <dgm:prSet/>
      <dgm:spPr/>
      <dgm:t>
        <a:bodyPr/>
        <a:lstStyle/>
        <a:p>
          <a:endParaRPr lang="en-US"/>
        </a:p>
      </dgm:t>
    </dgm:pt>
    <dgm:pt modelId="{295068F6-CF36-4A5B-B7B7-CF1006AE1C56}">
      <dgm:prSet/>
      <dgm:spPr/>
      <dgm:t>
        <a:bodyPr/>
        <a:lstStyle/>
        <a:p>
          <a:r>
            <a:rPr lang="en-US"/>
            <a:t>Cottage Hospital – Galesburg (370/yr)</a:t>
          </a:r>
        </a:p>
      </dgm:t>
    </dgm:pt>
    <dgm:pt modelId="{51E43C4A-0EFE-408F-BDD4-B1B3A931616E}" type="parTrans" cxnId="{D033CCBF-3379-44D0-9717-F38B04209AF8}">
      <dgm:prSet/>
      <dgm:spPr/>
      <dgm:t>
        <a:bodyPr/>
        <a:lstStyle/>
        <a:p>
          <a:endParaRPr lang="en-US"/>
        </a:p>
      </dgm:t>
    </dgm:pt>
    <dgm:pt modelId="{F315B919-576A-47E6-948F-1ABCD0AF02B0}" type="sibTrans" cxnId="{D033CCBF-3379-44D0-9717-F38B04209AF8}">
      <dgm:prSet/>
      <dgm:spPr/>
      <dgm:t>
        <a:bodyPr/>
        <a:lstStyle/>
        <a:p>
          <a:endParaRPr lang="en-US"/>
        </a:p>
      </dgm:t>
    </dgm:pt>
    <dgm:pt modelId="{9C4E74F4-0868-4CAA-986F-6D4CF0B1C6CE}">
      <dgm:prSet/>
      <dgm:spPr/>
      <dgm:t>
        <a:bodyPr/>
        <a:lstStyle/>
        <a:p>
          <a:r>
            <a:rPr lang="en-US"/>
            <a:t>Pekin Hospital – Pekin (367/yr)</a:t>
          </a:r>
        </a:p>
      </dgm:t>
    </dgm:pt>
    <dgm:pt modelId="{F0177C8B-7FB9-4192-91A6-7423AAE59824}" type="parTrans" cxnId="{344796D0-79D3-4BB5-9C12-A489F0D4B3A1}">
      <dgm:prSet/>
      <dgm:spPr/>
      <dgm:t>
        <a:bodyPr/>
        <a:lstStyle/>
        <a:p>
          <a:endParaRPr lang="en-US"/>
        </a:p>
      </dgm:t>
    </dgm:pt>
    <dgm:pt modelId="{344079C6-8ED1-4D5C-9545-54CF6DC727AF}" type="sibTrans" cxnId="{344796D0-79D3-4BB5-9C12-A489F0D4B3A1}">
      <dgm:prSet/>
      <dgm:spPr/>
      <dgm:t>
        <a:bodyPr/>
        <a:lstStyle/>
        <a:p>
          <a:endParaRPr lang="en-US"/>
        </a:p>
      </dgm:t>
    </dgm:pt>
    <dgm:pt modelId="{09E12EED-4F71-4D5E-894B-4121093B51C0}" type="pres">
      <dgm:prSet presAssocID="{E29183AB-5DEB-4BEE-8117-1DDB41C6E28D}" presName="Name0" presStyleCnt="0">
        <dgm:presLayoutVars>
          <dgm:chMax/>
          <dgm:chPref/>
          <dgm:animLvl val="lvl"/>
        </dgm:presLayoutVars>
      </dgm:prSet>
      <dgm:spPr/>
    </dgm:pt>
    <dgm:pt modelId="{77D15997-5396-433B-AE86-2D940A0BD978}" type="pres">
      <dgm:prSet presAssocID="{84A6DB23-D2FD-4A6D-9998-62FF8E2A6CE4}" presName="composite1" presStyleCnt="0"/>
      <dgm:spPr/>
    </dgm:pt>
    <dgm:pt modelId="{6B4F8948-659D-47F8-BADF-0541CFB8B5AB}" type="pres">
      <dgm:prSet presAssocID="{84A6DB23-D2FD-4A6D-9998-62FF8E2A6CE4}" presName="parent1" presStyleLbl="alignNode1" presStyleIdx="0" presStyleCnt="3">
        <dgm:presLayoutVars>
          <dgm:chMax val="1"/>
          <dgm:chPref val="1"/>
          <dgm:bulletEnabled val="1"/>
        </dgm:presLayoutVars>
      </dgm:prSet>
      <dgm:spPr/>
    </dgm:pt>
    <dgm:pt modelId="{D69E0CDA-3CB9-4C07-A59A-8323008564E9}" type="pres">
      <dgm:prSet presAssocID="{84A6DB23-D2FD-4A6D-9998-62FF8E2A6CE4}" presName="Childtext1" presStyleLbl="revTx" presStyleIdx="0" presStyleCnt="3">
        <dgm:presLayoutVars>
          <dgm:bulletEnabled val="1"/>
        </dgm:presLayoutVars>
      </dgm:prSet>
      <dgm:spPr/>
    </dgm:pt>
    <dgm:pt modelId="{5BB86F35-5B0F-40BF-9266-C020286D8DDA}" type="pres">
      <dgm:prSet presAssocID="{84A6DB23-D2FD-4A6D-9998-62FF8E2A6CE4}" presName="ConnectLine1" presStyleLbl="sibTrans1D1" presStyleIdx="0" presStyleCnt="3"/>
      <dgm:spPr>
        <a:noFill/>
        <a:ln w="6350" cap="flat" cmpd="sng" algn="ctr">
          <a:solidFill>
            <a:schemeClr val="accent5">
              <a:hueOff val="0"/>
              <a:satOff val="0"/>
              <a:lumOff val="0"/>
              <a:alphaOff val="0"/>
            </a:schemeClr>
          </a:solidFill>
          <a:prstDash val="dash"/>
          <a:miter lim="800000"/>
        </a:ln>
        <a:effectLst/>
      </dgm:spPr>
    </dgm:pt>
    <dgm:pt modelId="{A1F4CE60-7C50-446F-8975-DE12A3190AC1}" type="pres">
      <dgm:prSet presAssocID="{84A6DB23-D2FD-4A6D-9998-62FF8E2A6CE4}" presName="ConnectLineEnd1" presStyleLbl="lnNode1" presStyleIdx="0" presStyleCnt="3"/>
      <dgm:spPr/>
    </dgm:pt>
    <dgm:pt modelId="{AABF9256-4DF4-4DA8-A1DE-62CC1B66D3AB}" type="pres">
      <dgm:prSet presAssocID="{84A6DB23-D2FD-4A6D-9998-62FF8E2A6CE4}" presName="EmptyPane1" presStyleCnt="0"/>
      <dgm:spPr/>
    </dgm:pt>
    <dgm:pt modelId="{FC8575DF-C893-4964-A7AF-B709F6FB075F}" type="pres">
      <dgm:prSet presAssocID="{051BED2C-CC10-434C-A6A5-DC5F6AFA2D85}" presName="spaceBetweenRectangles1" presStyleCnt="0"/>
      <dgm:spPr/>
    </dgm:pt>
    <dgm:pt modelId="{92FD219D-C22A-403D-A564-5FE140E94C93}" type="pres">
      <dgm:prSet presAssocID="{1A66A98C-2183-4E76-9F01-E04FBCBAB360}" presName="composite1" presStyleCnt="0"/>
      <dgm:spPr/>
    </dgm:pt>
    <dgm:pt modelId="{EDD14ABB-DAB5-4224-8EA2-738260400FAC}" type="pres">
      <dgm:prSet presAssocID="{1A66A98C-2183-4E76-9F01-E04FBCBAB360}" presName="parent1" presStyleLbl="alignNode1" presStyleIdx="1" presStyleCnt="3">
        <dgm:presLayoutVars>
          <dgm:chMax val="1"/>
          <dgm:chPref val="1"/>
          <dgm:bulletEnabled val="1"/>
        </dgm:presLayoutVars>
      </dgm:prSet>
      <dgm:spPr/>
    </dgm:pt>
    <dgm:pt modelId="{74B0355C-BA84-4FC1-871D-9F0204339D13}" type="pres">
      <dgm:prSet presAssocID="{1A66A98C-2183-4E76-9F01-E04FBCBAB360}" presName="Childtext1" presStyleLbl="revTx" presStyleIdx="1" presStyleCnt="3">
        <dgm:presLayoutVars>
          <dgm:bulletEnabled val="1"/>
        </dgm:presLayoutVars>
      </dgm:prSet>
      <dgm:spPr/>
    </dgm:pt>
    <dgm:pt modelId="{45D46B8F-B40C-4005-B147-2480EA7CE23A}" type="pres">
      <dgm:prSet presAssocID="{1A66A98C-2183-4E76-9F01-E04FBCBAB360}" presName="ConnectLine1" presStyleLbl="sibTrans1D1" presStyleIdx="1" presStyleCnt="3"/>
      <dgm:spPr>
        <a:noFill/>
        <a:ln w="6350" cap="flat" cmpd="sng" algn="ctr">
          <a:solidFill>
            <a:schemeClr val="accent5">
              <a:hueOff val="23707"/>
              <a:satOff val="-15703"/>
              <a:lumOff val="17942"/>
              <a:alphaOff val="0"/>
            </a:schemeClr>
          </a:solidFill>
          <a:prstDash val="dash"/>
          <a:miter lim="800000"/>
        </a:ln>
        <a:effectLst/>
      </dgm:spPr>
    </dgm:pt>
    <dgm:pt modelId="{867AB0E0-8989-43E7-B81F-CD8E927F23C8}" type="pres">
      <dgm:prSet presAssocID="{1A66A98C-2183-4E76-9F01-E04FBCBAB360}" presName="ConnectLineEnd1" presStyleLbl="lnNode1" presStyleIdx="1" presStyleCnt="3"/>
      <dgm:spPr/>
    </dgm:pt>
    <dgm:pt modelId="{66A9A5C2-4CBC-408B-8257-C810F04929E6}" type="pres">
      <dgm:prSet presAssocID="{1A66A98C-2183-4E76-9F01-E04FBCBAB360}" presName="EmptyPane1" presStyleCnt="0"/>
      <dgm:spPr/>
    </dgm:pt>
    <dgm:pt modelId="{644733A9-6A39-48E3-A62A-8D1F315248CD}" type="pres">
      <dgm:prSet presAssocID="{FA6AC1DB-760A-4B18-AEAF-2E38A3976211}" presName="spaceBetweenRectangles1" presStyleCnt="0"/>
      <dgm:spPr/>
    </dgm:pt>
    <dgm:pt modelId="{863BDA38-CB3B-4577-99DB-D68C9D2E17E0}" type="pres">
      <dgm:prSet presAssocID="{E2A3A6AA-7108-4CCC-AA8E-4FB8813EA530}" presName="composite1" presStyleCnt="0"/>
      <dgm:spPr/>
    </dgm:pt>
    <dgm:pt modelId="{0409044A-6973-486D-8AD3-CE5696608999}" type="pres">
      <dgm:prSet presAssocID="{E2A3A6AA-7108-4CCC-AA8E-4FB8813EA530}" presName="parent1" presStyleLbl="alignNode1" presStyleIdx="2" presStyleCnt="3">
        <dgm:presLayoutVars>
          <dgm:chMax val="1"/>
          <dgm:chPref val="1"/>
          <dgm:bulletEnabled val="1"/>
        </dgm:presLayoutVars>
      </dgm:prSet>
      <dgm:spPr/>
    </dgm:pt>
    <dgm:pt modelId="{46F65765-F57C-4A4F-ACA1-BE58065B87DF}" type="pres">
      <dgm:prSet presAssocID="{E2A3A6AA-7108-4CCC-AA8E-4FB8813EA530}" presName="Childtext1" presStyleLbl="revTx" presStyleIdx="2" presStyleCnt="3">
        <dgm:presLayoutVars>
          <dgm:bulletEnabled val="1"/>
        </dgm:presLayoutVars>
      </dgm:prSet>
      <dgm:spPr/>
    </dgm:pt>
    <dgm:pt modelId="{892C11BB-05DA-4F2B-904E-5C5820D90FBF}" type="pres">
      <dgm:prSet presAssocID="{E2A3A6AA-7108-4CCC-AA8E-4FB8813EA530}" presName="ConnectLine1" presStyleLbl="sibTrans1D1" presStyleIdx="2" presStyleCnt="3"/>
      <dgm:spPr>
        <a:noFill/>
        <a:ln w="6350" cap="flat" cmpd="sng" algn="ctr">
          <a:solidFill>
            <a:schemeClr val="accent5">
              <a:hueOff val="47413"/>
              <a:satOff val="-31405"/>
              <a:lumOff val="35883"/>
              <a:alphaOff val="0"/>
            </a:schemeClr>
          </a:solidFill>
          <a:prstDash val="dash"/>
          <a:miter lim="800000"/>
        </a:ln>
        <a:effectLst/>
      </dgm:spPr>
    </dgm:pt>
    <dgm:pt modelId="{C6699067-66CC-4442-A0BF-78E064BDA124}" type="pres">
      <dgm:prSet presAssocID="{E2A3A6AA-7108-4CCC-AA8E-4FB8813EA530}" presName="ConnectLineEnd1" presStyleLbl="lnNode1" presStyleIdx="2" presStyleCnt="3"/>
      <dgm:spPr/>
    </dgm:pt>
    <dgm:pt modelId="{1A9B96D1-C42C-4CCA-92E4-6857C58FF43E}" type="pres">
      <dgm:prSet presAssocID="{E2A3A6AA-7108-4CCC-AA8E-4FB8813EA530}" presName="EmptyPane1" presStyleCnt="0"/>
      <dgm:spPr/>
    </dgm:pt>
  </dgm:ptLst>
  <dgm:cxnLst>
    <dgm:cxn modelId="{630BE500-B358-406C-AB49-A34BED68D6A3}" type="presOf" srcId="{30FD64C4-1452-4780-BCE4-1B66D3E3C4FC}" destId="{D69E0CDA-3CB9-4C07-A59A-8323008564E9}" srcOrd="0" destOrd="0" presId="urn:microsoft.com/office/officeart/2016/7/layout/RoundedRectangleTimeline"/>
    <dgm:cxn modelId="{6219D918-932E-40F7-AD13-238200B2E82C}" srcId="{84A6DB23-D2FD-4A6D-9998-62FF8E2A6CE4}" destId="{30FD64C4-1452-4780-BCE4-1B66D3E3C4FC}" srcOrd="0" destOrd="0" parTransId="{970490DF-9C26-425B-9D43-E4785395BC05}" sibTransId="{A21983E5-6DB8-46D3-940A-1E4BB2C5BC28}"/>
    <dgm:cxn modelId="{A0E4DB42-1919-4D0E-8903-23DC2610E165}" type="presOf" srcId="{E2A3A6AA-7108-4CCC-AA8E-4FB8813EA530}" destId="{0409044A-6973-486D-8AD3-CE5696608999}" srcOrd="0" destOrd="0" presId="urn:microsoft.com/office/officeart/2016/7/layout/RoundedRectangleTimeline"/>
    <dgm:cxn modelId="{4513E742-7C52-4C8A-8AF9-BA9D57D384C9}" type="presOf" srcId="{1A66A98C-2183-4E76-9F01-E04FBCBAB360}" destId="{EDD14ABB-DAB5-4224-8EA2-738260400FAC}" srcOrd="0" destOrd="0" presId="urn:microsoft.com/office/officeart/2016/7/layout/RoundedRectangleTimeline"/>
    <dgm:cxn modelId="{B3B7D849-8714-4EDF-A7EB-7740618FF528}" type="presOf" srcId="{9C4E74F4-0868-4CAA-986F-6D4CF0B1C6CE}" destId="{46F65765-F57C-4A4F-ACA1-BE58065B87DF}" srcOrd="0" destOrd="1" presId="urn:microsoft.com/office/officeart/2016/7/layout/RoundedRectangleTimeline"/>
    <dgm:cxn modelId="{29E93C4A-B4E9-46B0-895E-2AC68FF48FEB}" srcId="{84A6DB23-D2FD-4A6D-9998-62FF8E2A6CE4}" destId="{821E13B4-CFD9-468F-A47A-53036BE480E7}" srcOrd="1" destOrd="0" parTransId="{9E66D618-1EF8-480C-837E-48E48DFE6E89}" sibTransId="{303F0F37-2E8E-4BEC-897E-DEF0E5D77C65}"/>
    <dgm:cxn modelId="{5618F34D-97A7-4D0E-908D-E12486D2D843}" srcId="{1A66A98C-2183-4E76-9F01-E04FBCBAB360}" destId="{6A233B8A-4769-41D7-83E1-AB09617ACB2B}" srcOrd="1" destOrd="0" parTransId="{CB6E1E65-8813-42F3-872E-A58B673B6E4B}" sibTransId="{B6287C46-2EE8-4C0E-979E-DB465B4EC113}"/>
    <dgm:cxn modelId="{C7B30E74-2561-45ED-BC47-1BB51FF0AB39}" type="presOf" srcId="{821E13B4-CFD9-468F-A47A-53036BE480E7}" destId="{D69E0CDA-3CB9-4C07-A59A-8323008564E9}" srcOrd="0" destOrd="1" presId="urn:microsoft.com/office/officeart/2016/7/layout/RoundedRectangleTimeline"/>
    <dgm:cxn modelId="{653BB855-9F97-48FA-A2FD-766BFAD3B892}" srcId="{1A66A98C-2183-4E76-9F01-E04FBCBAB360}" destId="{AC0055D6-11C5-41E0-B512-44AC98CD47F2}" srcOrd="0" destOrd="0" parTransId="{81ABDB98-9FB4-44BD-BBB3-C4B5F5AA4F86}" sibTransId="{9DA0D079-2B05-4CD6-8002-DBC88447ABA3}"/>
    <dgm:cxn modelId="{E2909278-F167-4B90-949C-B495A7E74735}" type="presOf" srcId="{E5F8328F-3D3D-46DF-BDA7-95A2B044CD33}" destId="{D69E0CDA-3CB9-4C07-A59A-8323008564E9}" srcOrd="0" destOrd="2" presId="urn:microsoft.com/office/officeart/2016/7/layout/RoundedRectangleTimeline"/>
    <dgm:cxn modelId="{3EE18999-4DD3-4EE7-A243-293DECC1FDB7}" type="presOf" srcId="{AC0055D6-11C5-41E0-B512-44AC98CD47F2}" destId="{74B0355C-BA84-4FC1-871D-9F0204339D13}" srcOrd="0" destOrd="0" presId="urn:microsoft.com/office/officeart/2016/7/layout/RoundedRectangleTimeline"/>
    <dgm:cxn modelId="{06D50FAF-270F-4CEB-9615-F93B33BF363F}" type="presOf" srcId="{295068F6-CF36-4A5B-B7B7-CF1006AE1C56}" destId="{46F65765-F57C-4A4F-ACA1-BE58065B87DF}" srcOrd="0" destOrd="0" presId="urn:microsoft.com/office/officeart/2016/7/layout/RoundedRectangleTimeline"/>
    <dgm:cxn modelId="{A7F18EBF-16D6-4CA9-8333-65F1DF33A761}" type="presOf" srcId="{84A6DB23-D2FD-4A6D-9998-62FF8E2A6CE4}" destId="{6B4F8948-659D-47F8-BADF-0541CFB8B5AB}" srcOrd="0" destOrd="0" presId="urn:microsoft.com/office/officeart/2016/7/layout/RoundedRectangleTimeline"/>
    <dgm:cxn modelId="{D033CCBF-3379-44D0-9717-F38B04209AF8}" srcId="{E2A3A6AA-7108-4CCC-AA8E-4FB8813EA530}" destId="{295068F6-CF36-4A5B-B7B7-CF1006AE1C56}" srcOrd="0" destOrd="0" parTransId="{51E43C4A-0EFE-408F-BDD4-B1B3A931616E}" sibTransId="{F315B919-576A-47E6-948F-1ABCD0AF02B0}"/>
    <dgm:cxn modelId="{344796D0-79D3-4BB5-9C12-A489F0D4B3A1}" srcId="{E2A3A6AA-7108-4CCC-AA8E-4FB8813EA530}" destId="{9C4E74F4-0868-4CAA-986F-6D4CF0B1C6CE}" srcOrd="1" destOrd="0" parTransId="{F0177C8B-7FB9-4192-91A6-7423AAE59824}" sibTransId="{344079C6-8ED1-4D5C-9545-54CF6DC727AF}"/>
    <dgm:cxn modelId="{B2460DD6-4203-4B49-A43C-745230E5AB7F}" type="presOf" srcId="{E29183AB-5DEB-4BEE-8117-1DDB41C6E28D}" destId="{09E12EED-4F71-4D5E-894B-4121093B51C0}" srcOrd="0" destOrd="0" presId="urn:microsoft.com/office/officeart/2016/7/layout/RoundedRectangleTimeline"/>
    <dgm:cxn modelId="{13D3C2E9-D269-4593-BCA1-A040438F6575}" srcId="{E29183AB-5DEB-4BEE-8117-1DDB41C6E28D}" destId="{1A66A98C-2183-4E76-9F01-E04FBCBAB360}" srcOrd="1" destOrd="0" parTransId="{830E0EB6-4BF4-41CC-B614-CDCFB8B02299}" sibTransId="{FA6AC1DB-760A-4B18-AEAF-2E38A3976211}"/>
    <dgm:cxn modelId="{4E5B25F4-B468-41B2-8685-2C6522011EBF}" srcId="{E29183AB-5DEB-4BEE-8117-1DDB41C6E28D}" destId="{E2A3A6AA-7108-4CCC-AA8E-4FB8813EA530}" srcOrd="2" destOrd="0" parTransId="{1548CD6E-2A70-48A4-9F4E-1F6A5B4569EA}" sibTransId="{195AE929-683A-46E2-B2DB-82E5C10E11E9}"/>
    <dgm:cxn modelId="{95530BF6-7B0F-4B38-B195-2EC44C86BC40}" srcId="{E29183AB-5DEB-4BEE-8117-1DDB41C6E28D}" destId="{84A6DB23-D2FD-4A6D-9998-62FF8E2A6CE4}" srcOrd="0" destOrd="0" parTransId="{44DCC59A-4EC1-4648-8664-29687AF170CD}" sibTransId="{051BED2C-CC10-434C-A6A5-DC5F6AFA2D85}"/>
    <dgm:cxn modelId="{25F66BF7-97CC-48B1-8C6C-AEAFFF588508}" srcId="{84A6DB23-D2FD-4A6D-9998-62FF8E2A6CE4}" destId="{E5F8328F-3D3D-46DF-BDA7-95A2B044CD33}" srcOrd="2" destOrd="0" parTransId="{C78A5FA6-FFF4-4D76-A9F1-7228BBF10866}" sibTransId="{F58B2A6B-735A-48FC-A78C-FE91934CA7CA}"/>
    <dgm:cxn modelId="{89F6D9FC-AFFD-44DA-A84C-716C80B9EA95}" type="presOf" srcId="{6A233B8A-4769-41D7-83E1-AB09617ACB2B}" destId="{74B0355C-BA84-4FC1-871D-9F0204339D13}" srcOrd="0" destOrd="1" presId="urn:microsoft.com/office/officeart/2016/7/layout/RoundedRectangleTimeline"/>
    <dgm:cxn modelId="{E2B59BD7-1646-4DAC-87FD-8D95F9AA08B5}" type="presParOf" srcId="{09E12EED-4F71-4D5E-894B-4121093B51C0}" destId="{77D15997-5396-433B-AE86-2D940A0BD978}" srcOrd="0" destOrd="0" presId="urn:microsoft.com/office/officeart/2016/7/layout/RoundedRectangleTimeline"/>
    <dgm:cxn modelId="{13AED10F-48CA-4DDA-9DB2-7967309877FE}" type="presParOf" srcId="{77D15997-5396-433B-AE86-2D940A0BD978}" destId="{6B4F8948-659D-47F8-BADF-0541CFB8B5AB}" srcOrd="0" destOrd="0" presId="urn:microsoft.com/office/officeart/2016/7/layout/RoundedRectangleTimeline"/>
    <dgm:cxn modelId="{D9819F0B-8519-49F2-AA97-4391150BBCDD}" type="presParOf" srcId="{77D15997-5396-433B-AE86-2D940A0BD978}" destId="{D69E0CDA-3CB9-4C07-A59A-8323008564E9}" srcOrd="1" destOrd="0" presId="urn:microsoft.com/office/officeart/2016/7/layout/RoundedRectangleTimeline"/>
    <dgm:cxn modelId="{48B033E3-C0B3-4966-8C9B-7882F5D5BA0D}" type="presParOf" srcId="{77D15997-5396-433B-AE86-2D940A0BD978}" destId="{5BB86F35-5B0F-40BF-9266-C020286D8DDA}" srcOrd="2" destOrd="0" presId="urn:microsoft.com/office/officeart/2016/7/layout/RoundedRectangleTimeline"/>
    <dgm:cxn modelId="{13D36697-B759-41E0-AE26-3BA6BB3608CE}" type="presParOf" srcId="{77D15997-5396-433B-AE86-2D940A0BD978}" destId="{A1F4CE60-7C50-446F-8975-DE12A3190AC1}" srcOrd="3" destOrd="0" presId="urn:microsoft.com/office/officeart/2016/7/layout/RoundedRectangleTimeline"/>
    <dgm:cxn modelId="{375070D9-0A0B-4640-9C84-89A080CA305E}" type="presParOf" srcId="{77D15997-5396-433B-AE86-2D940A0BD978}" destId="{AABF9256-4DF4-4DA8-A1DE-62CC1B66D3AB}" srcOrd="4" destOrd="0" presId="urn:microsoft.com/office/officeart/2016/7/layout/RoundedRectangleTimeline"/>
    <dgm:cxn modelId="{E895DF48-5F82-45A7-898A-5E452F0F0905}" type="presParOf" srcId="{09E12EED-4F71-4D5E-894B-4121093B51C0}" destId="{FC8575DF-C893-4964-A7AF-B709F6FB075F}" srcOrd="1" destOrd="0" presId="urn:microsoft.com/office/officeart/2016/7/layout/RoundedRectangleTimeline"/>
    <dgm:cxn modelId="{AECF0700-EFC6-49F1-8065-5117084BB196}" type="presParOf" srcId="{09E12EED-4F71-4D5E-894B-4121093B51C0}" destId="{92FD219D-C22A-403D-A564-5FE140E94C93}" srcOrd="2" destOrd="0" presId="urn:microsoft.com/office/officeart/2016/7/layout/RoundedRectangleTimeline"/>
    <dgm:cxn modelId="{5EC70A13-FDBC-4242-BA8E-617D8B085117}" type="presParOf" srcId="{92FD219D-C22A-403D-A564-5FE140E94C93}" destId="{EDD14ABB-DAB5-4224-8EA2-738260400FAC}" srcOrd="0" destOrd="0" presId="urn:microsoft.com/office/officeart/2016/7/layout/RoundedRectangleTimeline"/>
    <dgm:cxn modelId="{6D20E4C2-9EC8-43F2-8B99-B0A5C5BB91FC}" type="presParOf" srcId="{92FD219D-C22A-403D-A564-5FE140E94C93}" destId="{74B0355C-BA84-4FC1-871D-9F0204339D13}" srcOrd="1" destOrd="0" presId="urn:microsoft.com/office/officeart/2016/7/layout/RoundedRectangleTimeline"/>
    <dgm:cxn modelId="{EAECB644-9EF2-4432-8B57-CDFB3A4E4269}" type="presParOf" srcId="{92FD219D-C22A-403D-A564-5FE140E94C93}" destId="{45D46B8F-B40C-4005-B147-2480EA7CE23A}" srcOrd="2" destOrd="0" presId="urn:microsoft.com/office/officeart/2016/7/layout/RoundedRectangleTimeline"/>
    <dgm:cxn modelId="{A09DDF28-2971-4F9A-B3AB-4619561C01B9}" type="presParOf" srcId="{92FD219D-C22A-403D-A564-5FE140E94C93}" destId="{867AB0E0-8989-43E7-B81F-CD8E927F23C8}" srcOrd="3" destOrd="0" presId="urn:microsoft.com/office/officeart/2016/7/layout/RoundedRectangleTimeline"/>
    <dgm:cxn modelId="{855C886D-EC0B-46C6-A0F0-D66BF1A0715A}" type="presParOf" srcId="{92FD219D-C22A-403D-A564-5FE140E94C93}" destId="{66A9A5C2-4CBC-408B-8257-C810F04929E6}" srcOrd="4" destOrd="0" presId="urn:microsoft.com/office/officeart/2016/7/layout/RoundedRectangleTimeline"/>
    <dgm:cxn modelId="{4681E342-5743-4EBE-AA4F-852F91DDFAE5}" type="presParOf" srcId="{09E12EED-4F71-4D5E-894B-4121093B51C0}" destId="{644733A9-6A39-48E3-A62A-8D1F315248CD}" srcOrd="3" destOrd="0" presId="urn:microsoft.com/office/officeart/2016/7/layout/RoundedRectangleTimeline"/>
    <dgm:cxn modelId="{A96FBD84-2F6F-44B4-94FC-22171171E253}" type="presParOf" srcId="{09E12EED-4F71-4D5E-894B-4121093B51C0}" destId="{863BDA38-CB3B-4577-99DB-D68C9D2E17E0}" srcOrd="4" destOrd="0" presId="urn:microsoft.com/office/officeart/2016/7/layout/RoundedRectangleTimeline"/>
    <dgm:cxn modelId="{573CB1BA-0EF4-4D55-A35E-12C2C628238F}" type="presParOf" srcId="{863BDA38-CB3B-4577-99DB-D68C9D2E17E0}" destId="{0409044A-6973-486D-8AD3-CE5696608999}" srcOrd="0" destOrd="0" presId="urn:microsoft.com/office/officeart/2016/7/layout/RoundedRectangleTimeline"/>
    <dgm:cxn modelId="{A2B64B42-CAC7-421B-9D69-49F9A2D1B861}" type="presParOf" srcId="{863BDA38-CB3B-4577-99DB-D68C9D2E17E0}" destId="{46F65765-F57C-4A4F-ACA1-BE58065B87DF}" srcOrd="1" destOrd="0" presId="urn:microsoft.com/office/officeart/2016/7/layout/RoundedRectangleTimeline"/>
    <dgm:cxn modelId="{37B3CBD4-8176-4AD7-849D-F61128636419}" type="presParOf" srcId="{863BDA38-CB3B-4577-99DB-D68C9D2E17E0}" destId="{892C11BB-05DA-4F2B-904E-5C5820D90FBF}" srcOrd="2" destOrd="0" presId="urn:microsoft.com/office/officeart/2016/7/layout/RoundedRectangleTimeline"/>
    <dgm:cxn modelId="{9C76A9F2-FAE7-41A7-A051-403762CCAF1F}" type="presParOf" srcId="{863BDA38-CB3B-4577-99DB-D68C9D2E17E0}" destId="{C6699067-66CC-4442-A0BF-78E064BDA124}" srcOrd="3" destOrd="0" presId="urn:microsoft.com/office/officeart/2016/7/layout/RoundedRectangleTimeline"/>
    <dgm:cxn modelId="{34BEC136-160B-4B60-BF7A-05DFC6B2BA2E}" type="presParOf" srcId="{863BDA38-CB3B-4577-99DB-D68C9D2E17E0}" destId="{1A9B96D1-C42C-4CCA-92E4-6857C58FF43E}"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401CC1-360B-41BF-B3EF-68F2A9FFE1B6}"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6098759C-3B2C-42FC-9D3A-4CBBA619B337}">
      <dgm:prSet phldrT="[Text]"/>
      <dgm:spPr/>
      <dgm:t>
        <a:bodyPr/>
        <a:lstStyle/>
        <a:p>
          <a:r>
            <a:rPr lang="en-US" dirty="0"/>
            <a:t>2023</a:t>
          </a:r>
        </a:p>
      </dgm:t>
    </dgm:pt>
    <dgm:pt modelId="{59E4263D-0636-4AB7-B876-09070D1B8822}" type="parTrans" cxnId="{666EDFC0-D3C0-4CA2-83BD-819F1600D4C1}">
      <dgm:prSet/>
      <dgm:spPr/>
      <dgm:t>
        <a:bodyPr/>
        <a:lstStyle/>
        <a:p>
          <a:endParaRPr lang="en-US"/>
        </a:p>
      </dgm:t>
    </dgm:pt>
    <dgm:pt modelId="{AEBB4689-1422-48E6-9F9E-B82626AAE0D2}" type="sibTrans" cxnId="{666EDFC0-D3C0-4CA2-83BD-819F1600D4C1}">
      <dgm:prSet/>
      <dgm:spPr/>
      <dgm:t>
        <a:bodyPr/>
        <a:lstStyle/>
        <a:p>
          <a:endParaRPr lang="en-US"/>
        </a:p>
      </dgm:t>
    </dgm:pt>
    <dgm:pt modelId="{2D460896-91CF-47EF-9DD3-D46D4D9F1AC7}">
      <dgm:prSet phldrT="[Text]"/>
      <dgm:spPr/>
      <dgm:t>
        <a:bodyPr/>
        <a:lstStyle/>
        <a:p>
          <a:r>
            <a:rPr lang="en-US" dirty="0"/>
            <a:t>St. Margaret Health – Peru (364/</a:t>
          </a:r>
          <a:r>
            <a:rPr lang="en-US" dirty="0" err="1"/>
            <a:t>yr</a:t>
          </a:r>
          <a:r>
            <a:rPr lang="en-US" dirty="0"/>
            <a:t>)</a:t>
          </a:r>
        </a:p>
      </dgm:t>
    </dgm:pt>
    <dgm:pt modelId="{E75FE0F6-BC31-42E5-9919-C7B1F6BEFB69}" type="parTrans" cxnId="{80AE0884-9600-4378-8CD9-44B22B6C3EE2}">
      <dgm:prSet/>
      <dgm:spPr/>
      <dgm:t>
        <a:bodyPr/>
        <a:lstStyle/>
        <a:p>
          <a:endParaRPr lang="en-US"/>
        </a:p>
      </dgm:t>
    </dgm:pt>
    <dgm:pt modelId="{447A9D23-7FC6-4B61-BB2F-953A29011320}" type="sibTrans" cxnId="{80AE0884-9600-4378-8CD9-44B22B6C3EE2}">
      <dgm:prSet/>
      <dgm:spPr/>
      <dgm:t>
        <a:bodyPr/>
        <a:lstStyle/>
        <a:p>
          <a:endParaRPr lang="en-US"/>
        </a:p>
      </dgm:t>
    </dgm:pt>
    <dgm:pt modelId="{177239E4-34F5-417D-B7FD-16D39509B54F}">
      <dgm:prSet phldrT="[Text]"/>
      <dgm:spPr/>
      <dgm:t>
        <a:bodyPr/>
        <a:lstStyle/>
        <a:p>
          <a:r>
            <a:rPr lang="en-US" dirty="0"/>
            <a:t>2022</a:t>
          </a:r>
        </a:p>
      </dgm:t>
    </dgm:pt>
    <dgm:pt modelId="{155E63BE-DDF7-4117-80D5-E8BA976B3B9D}" type="sibTrans" cxnId="{E6AF27AE-2AA2-46C2-8165-7E642AC9414D}">
      <dgm:prSet/>
      <dgm:spPr/>
      <dgm:t>
        <a:bodyPr/>
        <a:lstStyle/>
        <a:p>
          <a:endParaRPr lang="en-US"/>
        </a:p>
      </dgm:t>
    </dgm:pt>
    <dgm:pt modelId="{D15CA3C2-0E3F-40A0-A4D5-C02CD1274468}" type="parTrans" cxnId="{E6AF27AE-2AA2-46C2-8165-7E642AC9414D}">
      <dgm:prSet/>
      <dgm:spPr/>
      <dgm:t>
        <a:bodyPr/>
        <a:lstStyle/>
        <a:p>
          <a:endParaRPr lang="en-US"/>
        </a:p>
      </dgm:t>
    </dgm:pt>
    <dgm:pt modelId="{60ECCD2A-6E43-4831-A2F2-FC3515FDF419}">
      <dgm:prSet phldrT="[Text]"/>
      <dgm:spPr/>
      <dgm:t>
        <a:bodyPr/>
        <a:lstStyle/>
        <a:p>
          <a:endParaRPr lang="en-US" dirty="0"/>
        </a:p>
      </dgm:t>
    </dgm:pt>
    <dgm:pt modelId="{172A9E60-D38A-42E7-BB36-5BB7BA976904}" type="sibTrans" cxnId="{A1ED2167-C415-4F44-9AA9-00CACA150A6A}">
      <dgm:prSet/>
      <dgm:spPr/>
      <dgm:t>
        <a:bodyPr/>
        <a:lstStyle/>
        <a:p>
          <a:endParaRPr lang="en-US"/>
        </a:p>
      </dgm:t>
    </dgm:pt>
    <dgm:pt modelId="{F7D90523-9214-4EFD-90C6-47ADC603E8CA}" type="parTrans" cxnId="{A1ED2167-C415-4F44-9AA9-00CACA150A6A}">
      <dgm:prSet/>
      <dgm:spPr/>
      <dgm:t>
        <a:bodyPr/>
        <a:lstStyle/>
        <a:p>
          <a:endParaRPr lang="en-US"/>
        </a:p>
      </dgm:t>
    </dgm:pt>
    <dgm:pt modelId="{79938E1E-5AB3-4B42-B872-338ECDEE6597}">
      <dgm:prSet phldrT="[Text]"/>
      <dgm:spPr/>
      <dgm:t>
        <a:bodyPr/>
        <a:lstStyle/>
        <a:p>
          <a:r>
            <a:rPr lang="en-US" dirty="0"/>
            <a:t>St. Margaret Health – Spring Valley (269/</a:t>
          </a:r>
          <a:r>
            <a:rPr lang="en-US" dirty="0" err="1"/>
            <a:t>yr</a:t>
          </a:r>
          <a:r>
            <a:rPr lang="en-US" dirty="0"/>
            <a:t>)</a:t>
          </a:r>
        </a:p>
      </dgm:t>
    </dgm:pt>
    <dgm:pt modelId="{48BBB2FA-8AC0-498E-9A62-5B3E8B962CE7}" type="sibTrans" cxnId="{15F2ED26-3DFD-4B9C-8E6F-9AC57ADB2DD1}">
      <dgm:prSet/>
      <dgm:spPr/>
      <dgm:t>
        <a:bodyPr/>
        <a:lstStyle/>
        <a:p>
          <a:endParaRPr lang="en-US"/>
        </a:p>
      </dgm:t>
    </dgm:pt>
    <dgm:pt modelId="{B3D8ECCE-A0FA-4AB1-AA52-4D55131F841C}" type="parTrans" cxnId="{15F2ED26-3DFD-4B9C-8E6F-9AC57ADB2DD1}">
      <dgm:prSet/>
      <dgm:spPr/>
      <dgm:t>
        <a:bodyPr/>
        <a:lstStyle/>
        <a:p>
          <a:endParaRPr lang="en-US"/>
        </a:p>
      </dgm:t>
    </dgm:pt>
    <dgm:pt modelId="{EB916127-0883-49EE-8086-5E97F44DBA3F}">
      <dgm:prSet phldrT="[Text]"/>
      <dgm:spPr/>
      <dgm:t>
        <a:bodyPr/>
        <a:lstStyle/>
        <a:p>
          <a:endParaRPr lang="en-US" dirty="0"/>
        </a:p>
      </dgm:t>
    </dgm:pt>
    <dgm:pt modelId="{55C386AF-5851-45AB-A9CC-D0E89DDDA6A8}" type="sibTrans" cxnId="{E8CC8496-3B6E-4724-B84A-8760A45807DF}">
      <dgm:prSet/>
      <dgm:spPr/>
      <dgm:t>
        <a:bodyPr/>
        <a:lstStyle/>
        <a:p>
          <a:endParaRPr lang="en-US"/>
        </a:p>
      </dgm:t>
    </dgm:pt>
    <dgm:pt modelId="{280A6CB8-D507-45B2-90BD-9951D53CA6BF}" type="parTrans" cxnId="{E8CC8496-3B6E-4724-B84A-8760A45807DF}">
      <dgm:prSet/>
      <dgm:spPr/>
      <dgm:t>
        <a:bodyPr/>
        <a:lstStyle/>
        <a:p>
          <a:endParaRPr lang="en-US"/>
        </a:p>
      </dgm:t>
    </dgm:pt>
    <dgm:pt modelId="{813AC574-EDAF-437D-9C38-389583E8CA3F}">
      <dgm:prSet phldrT="[Text]"/>
      <dgm:spPr/>
      <dgm:t>
        <a:bodyPr/>
        <a:lstStyle/>
        <a:p>
          <a:r>
            <a:rPr lang="en-US" dirty="0"/>
            <a:t>Memorial Hospital – Carthage (101/</a:t>
          </a:r>
          <a:r>
            <a:rPr lang="en-US" dirty="0" err="1"/>
            <a:t>yr</a:t>
          </a:r>
          <a:r>
            <a:rPr lang="en-US" dirty="0"/>
            <a:t>)</a:t>
          </a:r>
        </a:p>
      </dgm:t>
    </dgm:pt>
    <dgm:pt modelId="{E1FE2F26-DAB7-46B7-8036-BD53CB8291C9}" type="parTrans" cxnId="{DE75E405-0544-498E-AAA6-298C5078EBA3}">
      <dgm:prSet/>
      <dgm:spPr/>
    </dgm:pt>
    <dgm:pt modelId="{503E64F9-CB1F-4300-A6D4-F27F4A6DB4D3}" type="sibTrans" cxnId="{DE75E405-0544-498E-AAA6-298C5078EBA3}">
      <dgm:prSet/>
      <dgm:spPr/>
      <dgm:t>
        <a:bodyPr/>
        <a:lstStyle/>
        <a:p>
          <a:endParaRPr lang="en-US"/>
        </a:p>
      </dgm:t>
    </dgm:pt>
    <dgm:pt modelId="{88A98E9B-930F-4CB1-9E00-F32F104EDA16}">
      <dgm:prSet phldrT="[Text]"/>
      <dgm:spPr/>
      <dgm:t>
        <a:bodyPr/>
        <a:lstStyle/>
        <a:p>
          <a:r>
            <a:rPr lang="en-US" dirty="0"/>
            <a:t>OSF Heart of Mary – Urbana (209/</a:t>
          </a:r>
          <a:r>
            <a:rPr lang="en-US" dirty="0" err="1"/>
            <a:t>yr</a:t>
          </a:r>
          <a:r>
            <a:rPr lang="en-US" dirty="0"/>
            <a:t>)</a:t>
          </a:r>
        </a:p>
      </dgm:t>
    </dgm:pt>
    <dgm:pt modelId="{1D454C25-76F0-458F-BBC3-6225E9179E48}" type="parTrans" cxnId="{0177F6A3-ACB1-419E-B8C6-5ED19F5AFCCE}">
      <dgm:prSet/>
      <dgm:spPr/>
    </dgm:pt>
    <dgm:pt modelId="{799DCF52-CE61-42B2-9958-C308ECD47E09}" type="sibTrans" cxnId="{0177F6A3-ACB1-419E-B8C6-5ED19F5AFCCE}">
      <dgm:prSet/>
      <dgm:spPr/>
      <dgm:t>
        <a:bodyPr/>
        <a:lstStyle/>
        <a:p>
          <a:endParaRPr lang="en-US"/>
        </a:p>
      </dgm:t>
    </dgm:pt>
    <dgm:pt modelId="{AAFE5EB3-5036-4BE2-8FCC-100A5F1379E2}">
      <dgm:prSet phldrT="[Text]"/>
      <dgm:spPr/>
      <dgm:t>
        <a:bodyPr/>
        <a:lstStyle/>
        <a:p>
          <a:r>
            <a:rPr lang="en-US" dirty="0"/>
            <a:t>OSF St. James – Pontiac (77/</a:t>
          </a:r>
          <a:r>
            <a:rPr lang="en-US" dirty="0" err="1"/>
            <a:t>yr</a:t>
          </a:r>
          <a:r>
            <a:rPr lang="en-US" dirty="0"/>
            <a:t>)</a:t>
          </a:r>
        </a:p>
      </dgm:t>
    </dgm:pt>
    <dgm:pt modelId="{AFBA72B3-787D-43E6-BA39-171FB0371E11}" type="parTrans" cxnId="{12CD0FAC-9651-42E5-B3D0-5A7D05BC08F2}">
      <dgm:prSet/>
      <dgm:spPr/>
    </dgm:pt>
    <dgm:pt modelId="{738585D1-3B91-4854-BC82-B27E994DF056}" type="sibTrans" cxnId="{12CD0FAC-9651-42E5-B3D0-5A7D05BC08F2}">
      <dgm:prSet/>
      <dgm:spPr/>
      <dgm:t>
        <a:bodyPr/>
        <a:lstStyle/>
        <a:p>
          <a:endParaRPr lang="en-US"/>
        </a:p>
      </dgm:t>
    </dgm:pt>
    <dgm:pt modelId="{2FC325D9-D0A1-4AF5-9E80-8CFA31E7A620}" type="pres">
      <dgm:prSet presAssocID="{37401CC1-360B-41BF-B3EF-68F2A9FFE1B6}" presName="linear" presStyleCnt="0">
        <dgm:presLayoutVars>
          <dgm:animLvl val="lvl"/>
          <dgm:resizeHandles val="exact"/>
        </dgm:presLayoutVars>
      </dgm:prSet>
      <dgm:spPr/>
    </dgm:pt>
    <dgm:pt modelId="{259F2E8E-A313-46CC-AB9B-96DE714313BD}" type="pres">
      <dgm:prSet presAssocID="{177239E4-34F5-417D-B7FD-16D39509B54F}" presName="parentText" presStyleLbl="node1" presStyleIdx="0" presStyleCnt="2">
        <dgm:presLayoutVars>
          <dgm:chMax val="0"/>
          <dgm:bulletEnabled val="1"/>
        </dgm:presLayoutVars>
      </dgm:prSet>
      <dgm:spPr/>
    </dgm:pt>
    <dgm:pt modelId="{EC0E8F9B-F388-40FA-8C60-A43488DBDA5E}" type="pres">
      <dgm:prSet presAssocID="{177239E4-34F5-417D-B7FD-16D39509B54F}" presName="childText" presStyleLbl="revTx" presStyleIdx="0" presStyleCnt="2">
        <dgm:presLayoutVars>
          <dgm:bulletEnabled val="1"/>
        </dgm:presLayoutVars>
      </dgm:prSet>
      <dgm:spPr/>
    </dgm:pt>
    <dgm:pt modelId="{72D33888-A35D-4F16-9F8B-2E2EDDD19F98}" type="pres">
      <dgm:prSet presAssocID="{6098759C-3B2C-42FC-9D3A-4CBBA619B337}" presName="parentText" presStyleLbl="node1" presStyleIdx="1" presStyleCnt="2">
        <dgm:presLayoutVars>
          <dgm:chMax val="0"/>
          <dgm:bulletEnabled val="1"/>
        </dgm:presLayoutVars>
      </dgm:prSet>
      <dgm:spPr/>
    </dgm:pt>
    <dgm:pt modelId="{D0A0813B-B255-4BBD-8FA6-C8B63125A777}" type="pres">
      <dgm:prSet presAssocID="{6098759C-3B2C-42FC-9D3A-4CBBA619B337}" presName="childText" presStyleLbl="revTx" presStyleIdx="1" presStyleCnt="2">
        <dgm:presLayoutVars>
          <dgm:bulletEnabled val="1"/>
        </dgm:presLayoutVars>
      </dgm:prSet>
      <dgm:spPr/>
    </dgm:pt>
  </dgm:ptLst>
  <dgm:cxnLst>
    <dgm:cxn modelId="{DE75E405-0544-498E-AAA6-298C5078EBA3}" srcId="{177239E4-34F5-417D-B7FD-16D39509B54F}" destId="{813AC574-EDAF-437D-9C38-389583E8CA3F}" srcOrd="2" destOrd="0" parTransId="{E1FE2F26-DAB7-46B7-8036-BD53CB8291C9}" sibTransId="{503E64F9-CB1F-4300-A6D4-F27F4A6DB4D3}"/>
    <dgm:cxn modelId="{C60FAF0B-40BA-46C6-9284-EFFB1ED1B406}" type="presOf" srcId="{2D460896-91CF-47EF-9DD3-D46D4D9F1AC7}" destId="{D0A0813B-B255-4BBD-8FA6-C8B63125A777}" srcOrd="0" destOrd="0" presId="urn:microsoft.com/office/officeart/2005/8/layout/vList2"/>
    <dgm:cxn modelId="{0E8E3710-05EC-4B6D-9E4E-5C25ACF34CEE}" type="presOf" srcId="{EB916127-0883-49EE-8086-5E97F44DBA3F}" destId="{EC0E8F9B-F388-40FA-8C60-A43488DBDA5E}" srcOrd="0" destOrd="3" presId="urn:microsoft.com/office/officeart/2005/8/layout/vList2"/>
    <dgm:cxn modelId="{15F2ED26-3DFD-4B9C-8E6F-9AC57ADB2DD1}" srcId="{177239E4-34F5-417D-B7FD-16D39509B54F}" destId="{79938E1E-5AB3-4B42-B872-338ECDEE6597}" srcOrd="1" destOrd="0" parTransId="{B3D8ECCE-A0FA-4AB1-AA52-4D55131F841C}" sibTransId="{48BBB2FA-8AC0-498E-9A62-5B3E8B962CE7}"/>
    <dgm:cxn modelId="{06BECA3F-131F-4C2F-9EBF-920F268EA67F}" type="presOf" srcId="{813AC574-EDAF-437D-9C38-389583E8CA3F}" destId="{EC0E8F9B-F388-40FA-8C60-A43488DBDA5E}" srcOrd="0" destOrd="2" presId="urn:microsoft.com/office/officeart/2005/8/layout/vList2"/>
    <dgm:cxn modelId="{9756195B-2B3D-410A-933E-C8903F77D340}" type="presOf" srcId="{60ECCD2A-6E43-4831-A2F2-FC3515FDF419}" destId="{EC0E8F9B-F388-40FA-8C60-A43488DBDA5E}" srcOrd="0" destOrd="0" presId="urn:microsoft.com/office/officeart/2005/8/layout/vList2"/>
    <dgm:cxn modelId="{CC6AE846-9C45-48F0-991F-D8C092CFD0A1}" type="presOf" srcId="{88A98E9B-930F-4CB1-9E00-F32F104EDA16}" destId="{D0A0813B-B255-4BBD-8FA6-C8B63125A777}" srcOrd="0" destOrd="1" presId="urn:microsoft.com/office/officeart/2005/8/layout/vList2"/>
    <dgm:cxn modelId="{A1ED2167-C415-4F44-9AA9-00CACA150A6A}" srcId="{177239E4-34F5-417D-B7FD-16D39509B54F}" destId="{60ECCD2A-6E43-4831-A2F2-FC3515FDF419}" srcOrd="0" destOrd="0" parTransId="{F7D90523-9214-4EFD-90C6-47ADC603E8CA}" sibTransId="{172A9E60-D38A-42E7-BB36-5BB7BA976904}"/>
    <dgm:cxn modelId="{80AE0884-9600-4378-8CD9-44B22B6C3EE2}" srcId="{6098759C-3B2C-42FC-9D3A-4CBBA619B337}" destId="{2D460896-91CF-47EF-9DD3-D46D4D9F1AC7}" srcOrd="0" destOrd="0" parTransId="{E75FE0F6-BC31-42E5-9919-C7B1F6BEFB69}" sibTransId="{447A9D23-7FC6-4B61-BB2F-953A29011320}"/>
    <dgm:cxn modelId="{CC5F1085-C2CF-428F-8491-939BCA77C8CD}" type="presOf" srcId="{79938E1E-5AB3-4B42-B872-338ECDEE6597}" destId="{EC0E8F9B-F388-40FA-8C60-A43488DBDA5E}" srcOrd="0" destOrd="1" presId="urn:microsoft.com/office/officeart/2005/8/layout/vList2"/>
    <dgm:cxn modelId="{E8CC8496-3B6E-4724-B84A-8760A45807DF}" srcId="{177239E4-34F5-417D-B7FD-16D39509B54F}" destId="{EB916127-0883-49EE-8086-5E97F44DBA3F}" srcOrd="3" destOrd="0" parTransId="{280A6CB8-D507-45B2-90BD-9951D53CA6BF}" sibTransId="{55C386AF-5851-45AB-A9CC-D0E89DDDA6A8}"/>
    <dgm:cxn modelId="{0177F6A3-ACB1-419E-B8C6-5ED19F5AFCCE}" srcId="{6098759C-3B2C-42FC-9D3A-4CBBA619B337}" destId="{88A98E9B-930F-4CB1-9E00-F32F104EDA16}" srcOrd="1" destOrd="0" parTransId="{1D454C25-76F0-458F-BBC3-6225E9179E48}" sibTransId="{799DCF52-CE61-42B2-9958-C308ECD47E09}"/>
    <dgm:cxn modelId="{12CD0FAC-9651-42E5-B3D0-5A7D05BC08F2}" srcId="{6098759C-3B2C-42FC-9D3A-4CBBA619B337}" destId="{AAFE5EB3-5036-4BE2-8FCC-100A5F1379E2}" srcOrd="2" destOrd="0" parTransId="{AFBA72B3-787D-43E6-BA39-171FB0371E11}" sibTransId="{738585D1-3B91-4854-BC82-B27E994DF056}"/>
    <dgm:cxn modelId="{E6AF27AE-2AA2-46C2-8165-7E642AC9414D}" srcId="{37401CC1-360B-41BF-B3EF-68F2A9FFE1B6}" destId="{177239E4-34F5-417D-B7FD-16D39509B54F}" srcOrd="0" destOrd="0" parTransId="{D15CA3C2-0E3F-40A0-A4D5-C02CD1274468}" sibTransId="{155E63BE-DDF7-4117-80D5-E8BA976B3B9D}"/>
    <dgm:cxn modelId="{6C3C03B1-3CA0-4CDF-86C5-DDD5A1745BC9}" type="presOf" srcId="{6098759C-3B2C-42FC-9D3A-4CBBA619B337}" destId="{72D33888-A35D-4F16-9F8B-2E2EDDD19F98}" srcOrd="0" destOrd="0" presId="urn:microsoft.com/office/officeart/2005/8/layout/vList2"/>
    <dgm:cxn modelId="{2DC731B3-5959-472B-A6B5-9C964973B97A}" type="presOf" srcId="{AAFE5EB3-5036-4BE2-8FCC-100A5F1379E2}" destId="{D0A0813B-B255-4BBD-8FA6-C8B63125A777}" srcOrd="0" destOrd="2" presId="urn:microsoft.com/office/officeart/2005/8/layout/vList2"/>
    <dgm:cxn modelId="{666EDFC0-D3C0-4CA2-83BD-819F1600D4C1}" srcId="{37401CC1-360B-41BF-B3EF-68F2A9FFE1B6}" destId="{6098759C-3B2C-42FC-9D3A-4CBBA619B337}" srcOrd="1" destOrd="0" parTransId="{59E4263D-0636-4AB7-B876-09070D1B8822}" sibTransId="{AEBB4689-1422-48E6-9F9E-B82626AAE0D2}"/>
    <dgm:cxn modelId="{560239C4-A240-4D97-A4A8-05BED2F032A9}" type="presOf" srcId="{37401CC1-360B-41BF-B3EF-68F2A9FFE1B6}" destId="{2FC325D9-D0A1-4AF5-9E80-8CFA31E7A620}" srcOrd="0" destOrd="0" presId="urn:microsoft.com/office/officeart/2005/8/layout/vList2"/>
    <dgm:cxn modelId="{1E7A1DE9-9D1F-4DF4-86EA-1ECF2D1150B5}" type="presOf" srcId="{177239E4-34F5-417D-B7FD-16D39509B54F}" destId="{259F2E8E-A313-46CC-AB9B-96DE714313BD}" srcOrd="0" destOrd="0" presId="urn:microsoft.com/office/officeart/2005/8/layout/vList2"/>
    <dgm:cxn modelId="{753313FE-B357-4D22-A895-9925063671FB}" type="presParOf" srcId="{2FC325D9-D0A1-4AF5-9E80-8CFA31E7A620}" destId="{259F2E8E-A313-46CC-AB9B-96DE714313BD}" srcOrd="0" destOrd="0" presId="urn:microsoft.com/office/officeart/2005/8/layout/vList2"/>
    <dgm:cxn modelId="{0B0048B5-604E-49B7-BEE2-B4BD37F90997}" type="presParOf" srcId="{2FC325D9-D0A1-4AF5-9E80-8CFA31E7A620}" destId="{EC0E8F9B-F388-40FA-8C60-A43488DBDA5E}" srcOrd="1" destOrd="0" presId="urn:microsoft.com/office/officeart/2005/8/layout/vList2"/>
    <dgm:cxn modelId="{0EFA8440-CEE5-4AE9-A7B1-A4955494AA7C}" type="presParOf" srcId="{2FC325D9-D0A1-4AF5-9E80-8CFA31E7A620}" destId="{72D33888-A35D-4F16-9F8B-2E2EDDD19F98}" srcOrd="2" destOrd="0" presId="urn:microsoft.com/office/officeart/2005/8/layout/vList2"/>
    <dgm:cxn modelId="{60C80736-8B4C-419D-90CB-76AC199ACE16}" type="presParOf" srcId="{2FC325D9-D0A1-4AF5-9E80-8CFA31E7A620}" destId="{D0A0813B-B255-4BBD-8FA6-C8B63125A77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F8948-659D-47F8-BADF-0541CFB8B5AB}">
      <dsp:nvSpPr>
        <dsp:cNvPr id="0" name=""/>
        <dsp:cNvSpPr/>
      </dsp:nvSpPr>
      <dsp:spPr>
        <a:xfrm rot="16200000">
          <a:off x="2175142" y="743123"/>
          <a:ext cx="435133" cy="286509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2014</a:t>
          </a:r>
        </a:p>
      </dsp:txBody>
      <dsp:txXfrm rot="5400000">
        <a:off x="981405" y="1979343"/>
        <a:ext cx="2843849" cy="392651"/>
      </dsp:txXfrm>
    </dsp:sp>
    <dsp:sp modelId="{D69E0CDA-3CB9-4C07-A59A-8323008564E9}">
      <dsp:nvSpPr>
        <dsp:cNvPr id="0" name=""/>
        <dsp:cNvSpPr/>
      </dsp:nvSpPr>
      <dsp:spPr>
        <a:xfrm>
          <a:off x="5134" y="0"/>
          <a:ext cx="4775150"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Perry Memorial – Princeton (85/yr)</a:t>
          </a:r>
        </a:p>
        <a:p>
          <a:pPr marL="0" lvl="0" indent="0" algn="ctr" defTabSz="577850">
            <a:lnSpc>
              <a:spcPct val="90000"/>
            </a:lnSpc>
            <a:spcBef>
              <a:spcPct val="0"/>
            </a:spcBef>
            <a:spcAft>
              <a:spcPct val="35000"/>
            </a:spcAft>
            <a:buNone/>
          </a:pPr>
          <a:r>
            <a:rPr lang="en-US" sz="1300" kern="1200"/>
            <a:t>St. Mary’s – Streator (186/yr)</a:t>
          </a:r>
        </a:p>
        <a:p>
          <a:pPr marL="0" lvl="0" indent="0" algn="ctr" defTabSz="577850">
            <a:lnSpc>
              <a:spcPct val="90000"/>
            </a:lnSpc>
            <a:spcBef>
              <a:spcPct val="0"/>
            </a:spcBef>
            <a:spcAft>
              <a:spcPct val="35000"/>
            </a:spcAft>
            <a:buNone/>
          </a:pPr>
          <a:r>
            <a:rPr lang="en-US" sz="1300" kern="1200"/>
            <a:t>Proctor Community Hospital – Peoria (604/yr)</a:t>
          </a:r>
        </a:p>
      </dsp:txBody>
      <dsp:txXfrm>
        <a:off x="5134" y="0"/>
        <a:ext cx="4775150" cy="1522968"/>
      </dsp:txXfrm>
    </dsp:sp>
    <dsp:sp modelId="{5BB86F35-5B0F-40BF-9266-C020286D8DDA}">
      <dsp:nvSpPr>
        <dsp:cNvPr id="0" name=""/>
        <dsp:cNvSpPr/>
      </dsp:nvSpPr>
      <dsp:spPr>
        <a:xfrm>
          <a:off x="2392709" y="1609995"/>
          <a:ext cx="0" cy="348107"/>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1F4CE60-7C50-446F-8975-DE12A3190AC1}">
      <dsp:nvSpPr>
        <dsp:cNvPr id="0" name=""/>
        <dsp:cNvSpPr/>
      </dsp:nvSpPr>
      <dsp:spPr>
        <a:xfrm>
          <a:off x="2349196" y="1522968"/>
          <a:ext cx="87026" cy="8702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14ABB-DAB5-4224-8EA2-738260400FAC}">
      <dsp:nvSpPr>
        <dsp:cNvPr id="0" name=""/>
        <dsp:cNvSpPr/>
      </dsp:nvSpPr>
      <dsp:spPr>
        <a:xfrm>
          <a:off x="3825254" y="1958102"/>
          <a:ext cx="2865090" cy="435133"/>
        </a:xfrm>
        <a:prstGeom prst="rect">
          <a:avLst/>
        </a:prstGeom>
        <a:solidFill>
          <a:schemeClr val="accent5">
            <a:hueOff val="23707"/>
            <a:satOff val="-15703"/>
            <a:lumOff val="17942"/>
            <a:alphaOff val="0"/>
          </a:schemeClr>
        </a:solidFill>
        <a:ln w="12700" cap="flat" cmpd="sng" algn="ctr">
          <a:solidFill>
            <a:schemeClr val="accent5">
              <a:hueOff val="23707"/>
              <a:satOff val="-15703"/>
              <a:lumOff val="17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2017</a:t>
          </a:r>
        </a:p>
      </dsp:txBody>
      <dsp:txXfrm>
        <a:off x="3825254" y="1958102"/>
        <a:ext cx="2865090" cy="435133"/>
      </dsp:txXfrm>
    </dsp:sp>
    <dsp:sp modelId="{74B0355C-BA84-4FC1-871D-9F0204339D13}">
      <dsp:nvSpPr>
        <dsp:cNvPr id="0" name=""/>
        <dsp:cNvSpPr/>
      </dsp:nvSpPr>
      <dsp:spPr>
        <a:xfrm>
          <a:off x="2870224" y="2828369"/>
          <a:ext cx="4775150"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Hammond Henry – Geneseo (240/yr)</a:t>
          </a:r>
        </a:p>
        <a:p>
          <a:pPr marL="0" lvl="0" indent="0" algn="ctr" defTabSz="577850">
            <a:lnSpc>
              <a:spcPct val="90000"/>
            </a:lnSpc>
            <a:spcBef>
              <a:spcPct val="0"/>
            </a:spcBef>
            <a:spcAft>
              <a:spcPct val="35000"/>
            </a:spcAft>
            <a:buNone/>
          </a:pPr>
          <a:r>
            <a:rPr lang="en-US" sz="1300" kern="1200"/>
            <a:t>Iroquois Memorial – Watseka (89/yr)</a:t>
          </a:r>
        </a:p>
      </dsp:txBody>
      <dsp:txXfrm>
        <a:off x="2870224" y="2828369"/>
        <a:ext cx="4775150" cy="1522968"/>
      </dsp:txXfrm>
    </dsp:sp>
    <dsp:sp modelId="{45D46B8F-B40C-4005-B147-2480EA7CE23A}">
      <dsp:nvSpPr>
        <dsp:cNvPr id="0" name=""/>
        <dsp:cNvSpPr/>
      </dsp:nvSpPr>
      <dsp:spPr>
        <a:xfrm>
          <a:off x="5257800" y="2393235"/>
          <a:ext cx="0" cy="348107"/>
        </a:xfrm>
        <a:prstGeom prst="line">
          <a:avLst/>
        </a:prstGeom>
        <a:noFill/>
        <a:ln w="6350" cap="flat" cmpd="sng" algn="ctr">
          <a:solidFill>
            <a:schemeClr val="accent5">
              <a:hueOff val="23707"/>
              <a:satOff val="-15703"/>
              <a:lumOff val="17942"/>
              <a:alphaOff val="0"/>
            </a:schemeClr>
          </a:solidFill>
          <a:prstDash val="dash"/>
          <a:miter lim="800000"/>
        </a:ln>
        <a:effectLst/>
      </dsp:spPr>
      <dsp:style>
        <a:lnRef idx="1">
          <a:scrgbClr r="0" g="0" b="0"/>
        </a:lnRef>
        <a:fillRef idx="0">
          <a:scrgbClr r="0" g="0" b="0"/>
        </a:fillRef>
        <a:effectRef idx="0">
          <a:scrgbClr r="0" g="0" b="0"/>
        </a:effectRef>
        <a:fontRef idx="minor"/>
      </dsp:style>
    </dsp:sp>
    <dsp:sp modelId="{867AB0E0-8989-43E7-B81F-CD8E927F23C8}">
      <dsp:nvSpPr>
        <dsp:cNvPr id="0" name=""/>
        <dsp:cNvSpPr/>
      </dsp:nvSpPr>
      <dsp:spPr>
        <a:xfrm>
          <a:off x="5214286" y="2741342"/>
          <a:ext cx="87026" cy="87026"/>
        </a:xfrm>
        <a:prstGeom prst="ellipse">
          <a:avLst/>
        </a:prstGeom>
        <a:solidFill>
          <a:schemeClr val="accent5">
            <a:hueOff val="23707"/>
            <a:satOff val="-15703"/>
            <a:lumOff val="17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09044A-6973-486D-8AD3-CE5696608999}">
      <dsp:nvSpPr>
        <dsp:cNvPr id="0" name=""/>
        <dsp:cNvSpPr/>
      </dsp:nvSpPr>
      <dsp:spPr>
        <a:xfrm rot="5400000">
          <a:off x="7905323" y="743123"/>
          <a:ext cx="435133" cy="2865090"/>
        </a:xfrm>
        <a:prstGeom prst="round2SameRect">
          <a:avLst/>
        </a:prstGeom>
        <a:solidFill>
          <a:schemeClr val="accent5">
            <a:hueOff val="47413"/>
            <a:satOff val="-31405"/>
            <a:lumOff val="35883"/>
            <a:alphaOff val="0"/>
          </a:schemeClr>
        </a:solidFill>
        <a:ln w="12700" cap="flat" cmpd="sng" algn="ctr">
          <a:solidFill>
            <a:schemeClr val="accent5">
              <a:hueOff val="47413"/>
              <a:satOff val="-31405"/>
              <a:lumOff val="3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2019</a:t>
          </a:r>
        </a:p>
      </dsp:txBody>
      <dsp:txXfrm rot="-5400000">
        <a:off x="6690345" y="1979343"/>
        <a:ext cx="2843849" cy="392651"/>
      </dsp:txXfrm>
    </dsp:sp>
    <dsp:sp modelId="{46F65765-F57C-4A4F-ACA1-BE58065B87DF}">
      <dsp:nvSpPr>
        <dsp:cNvPr id="0" name=""/>
        <dsp:cNvSpPr/>
      </dsp:nvSpPr>
      <dsp:spPr>
        <a:xfrm>
          <a:off x="5735315" y="0"/>
          <a:ext cx="4775150"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Cottage Hospital – Galesburg (370/yr)</a:t>
          </a:r>
        </a:p>
        <a:p>
          <a:pPr marL="0" lvl="0" indent="0" algn="ctr" defTabSz="577850">
            <a:lnSpc>
              <a:spcPct val="90000"/>
            </a:lnSpc>
            <a:spcBef>
              <a:spcPct val="0"/>
            </a:spcBef>
            <a:spcAft>
              <a:spcPct val="35000"/>
            </a:spcAft>
            <a:buNone/>
          </a:pPr>
          <a:r>
            <a:rPr lang="en-US" sz="1300" kern="1200"/>
            <a:t>Pekin Hospital – Pekin (367/yr)</a:t>
          </a:r>
        </a:p>
      </dsp:txBody>
      <dsp:txXfrm>
        <a:off x="5735315" y="0"/>
        <a:ext cx="4775150" cy="1522968"/>
      </dsp:txXfrm>
    </dsp:sp>
    <dsp:sp modelId="{892C11BB-05DA-4F2B-904E-5C5820D90FBF}">
      <dsp:nvSpPr>
        <dsp:cNvPr id="0" name=""/>
        <dsp:cNvSpPr/>
      </dsp:nvSpPr>
      <dsp:spPr>
        <a:xfrm>
          <a:off x="8122890" y="1609995"/>
          <a:ext cx="0" cy="348107"/>
        </a:xfrm>
        <a:prstGeom prst="line">
          <a:avLst/>
        </a:prstGeom>
        <a:noFill/>
        <a:ln w="6350" cap="flat" cmpd="sng" algn="ctr">
          <a:solidFill>
            <a:schemeClr val="accent5">
              <a:hueOff val="47413"/>
              <a:satOff val="-31405"/>
              <a:lumOff val="35883"/>
              <a:alphaOff val="0"/>
            </a:schemeClr>
          </a:solidFill>
          <a:prstDash val="dash"/>
          <a:miter lim="800000"/>
        </a:ln>
        <a:effectLst/>
      </dsp:spPr>
      <dsp:style>
        <a:lnRef idx="1">
          <a:scrgbClr r="0" g="0" b="0"/>
        </a:lnRef>
        <a:fillRef idx="0">
          <a:scrgbClr r="0" g="0" b="0"/>
        </a:fillRef>
        <a:effectRef idx="0">
          <a:scrgbClr r="0" g="0" b="0"/>
        </a:effectRef>
        <a:fontRef idx="minor"/>
      </dsp:style>
    </dsp:sp>
    <dsp:sp modelId="{C6699067-66CC-4442-A0BF-78E064BDA124}">
      <dsp:nvSpPr>
        <dsp:cNvPr id="0" name=""/>
        <dsp:cNvSpPr/>
      </dsp:nvSpPr>
      <dsp:spPr>
        <a:xfrm>
          <a:off x="8079376" y="1522968"/>
          <a:ext cx="87026" cy="87026"/>
        </a:xfrm>
        <a:prstGeom prst="ellipse">
          <a:avLst/>
        </a:prstGeom>
        <a:solidFill>
          <a:schemeClr val="accent5">
            <a:hueOff val="47413"/>
            <a:satOff val="-31405"/>
            <a:lumOff val="3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F2E8E-A313-46CC-AB9B-96DE714313BD}">
      <dsp:nvSpPr>
        <dsp:cNvPr id="0" name=""/>
        <dsp:cNvSpPr/>
      </dsp:nvSpPr>
      <dsp:spPr>
        <a:xfrm>
          <a:off x="0" y="58869"/>
          <a:ext cx="10515600" cy="71954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2022</a:t>
          </a:r>
        </a:p>
      </dsp:txBody>
      <dsp:txXfrm>
        <a:off x="35125" y="93994"/>
        <a:ext cx="10445350" cy="649299"/>
      </dsp:txXfrm>
    </dsp:sp>
    <dsp:sp modelId="{EC0E8F9B-F388-40FA-8C60-A43488DBDA5E}">
      <dsp:nvSpPr>
        <dsp:cNvPr id="0" name=""/>
        <dsp:cNvSpPr/>
      </dsp:nvSpPr>
      <dsp:spPr>
        <a:xfrm>
          <a:off x="0" y="778419"/>
          <a:ext cx="10515600" cy="158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dirty="0"/>
        </a:p>
        <a:p>
          <a:pPr marL="228600" lvl="1" indent="-228600" algn="l" defTabSz="1022350">
            <a:lnSpc>
              <a:spcPct val="90000"/>
            </a:lnSpc>
            <a:spcBef>
              <a:spcPct val="0"/>
            </a:spcBef>
            <a:spcAft>
              <a:spcPct val="20000"/>
            </a:spcAft>
            <a:buChar char="•"/>
          </a:pPr>
          <a:r>
            <a:rPr lang="en-US" sz="2300" kern="1200" dirty="0"/>
            <a:t>St. Margaret Health – Spring Valley (269/</a:t>
          </a:r>
          <a:r>
            <a:rPr lang="en-US" sz="2300" kern="1200" dirty="0" err="1"/>
            <a:t>yr</a:t>
          </a:r>
          <a:r>
            <a:rPr lang="en-US" sz="2300" kern="1200" dirty="0"/>
            <a:t>)</a:t>
          </a:r>
        </a:p>
        <a:p>
          <a:pPr marL="228600" lvl="1" indent="-228600" algn="l" defTabSz="1022350">
            <a:lnSpc>
              <a:spcPct val="90000"/>
            </a:lnSpc>
            <a:spcBef>
              <a:spcPct val="0"/>
            </a:spcBef>
            <a:spcAft>
              <a:spcPct val="20000"/>
            </a:spcAft>
            <a:buChar char="•"/>
          </a:pPr>
          <a:r>
            <a:rPr lang="en-US" sz="2300" kern="1200" dirty="0"/>
            <a:t>Memorial Hospital – Carthage (101/</a:t>
          </a:r>
          <a:r>
            <a:rPr lang="en-US" sz="2300" kern="1200" dirty="0" err="1"/>
            <a:t>yr</a:t>
          </a:r>
          <a:r>
            <a:rPr lang="en-US" sz="2300" kern="1200" dirty="0"/>
            <a:t>)</a:t>
          </a:r>
        </a:p>
        <a:p>
          <a:pPr marL="228600" lvl="1" indent="-228600" algn="l" defTabSz="1022350">
            <a:lnSpc>
              <a:spcPct val="90000"/>
            </a:lnSpc>
            <a:spcBef>
              <a:spcPct val="0"/>
            </a:spcBef>
            <a:spcAft>
              <a:spcPct val="20000"/>
            </a:spcAft>
            <a:buChar char="•"/>
          </a:pPr>
          <a:endParaRPr lang="en-US" sz="2300" kern="1200" dirty="0"/>
        </a:p>
      </dsp:txBody>
      <dsp:txXfrm>
        <a:off x="0" y="778419"/>
        <a:ext cx="10515600" cy="1583549"/>
      </dsp:txXfrm>
    </dsp:sp>
    <dsp:sp modelId="{72D33888-A35D-4F16-9F8B-2E2EDDD19F98}">
      <dsp:nvSpPr>
        <dsp:cNvPr id="0" name=""/>
        <dsp:cNvSpPr/>
      </dsp:nvSpPr>
      <dsp:spPr>
        <a:xfrm>
          <a:off x="0" y="2361969"/>
          <a:ext cx="10515600" cy="719549"/>
        </a:xfrm>
        <a:prstGeom prst="roundRect">
          <a:avLst/>
        </a:prstGeom>
        <a:solidFill>
          <a:schemeClr val="accent5">
            <a:hueOff val="47413"/>
            <a:satOff val="-31405"/>
            <a:lumOff val="3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2023</a:t>
          </a:r>
        </a:p>
      </dsp:txBody>
      <dsp:txXfrm>
        <a:off x="35125" y="2397094"/>
        <a:ext cx="10445350" cy="649299"/>
      </dsp:txXfrm>
    </dsp:sp>
    <dsp:sp modelId="{D0A0813B-B255-4BBD-8FA6-C8B63125A777}">
      <dsp:nvSpPr>
        <dsp:cNvPr id="0" name=""/>
        <dsp:cNvSpPr/>
      </dsp:nvSpPr>
      <dsp:spPr>
        <a:xfrm>
          <a:off x="0" y="3081518"/>
          <a:ext cx="10515600"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St. Margaret Health – Peru (364/</a:t>
          </a:r>
          <a:r>
            <a:rPr lang="en-US" sz="2300" kern="1200" dirty="0" err="1"/>
            <a:t>yr</a:t>
          </a:r>
          <a:r>
            <a:rPr lang="en-US" sz="2300" kern="1200" dirty="0"/>
            <a:t>)</a:t>
          </a:r>
        </a:p>
        <a:p>
          <a:pPr marL="228600" lvl="1" indent="-228600" algn="l" defTabSz="1022350">
            <a:lnSpc>
              <a:spcPct val="90000"/>
            </a:lnSpc>
            <a:spcBef>
              <a:spcPct val="0"/>
            </a:spcBef>
            <a:spcAft>
              <a:spcPct val="20000"/>
            </a:spcAft>
            <a:buChar char="•"/>
          </a:pPr>
          <a:r>
            <a:rPr lang="en-US" sz="2300" kern="1200" dirty="0"/>
            <a:t>OSF Heart of Mary – Urbana (209/</a:t>
          </a:r>
          <a:r>
            <a:rPr lang="en-US" sz="2300" kern="1200" dirty="0" err="1"/>
            <a:t>yr</a:t>
          </a:r>
          <a:r>
            <a:rPr lang="en-US" sz="2300" kern="1200" dirty="0"/>
            <a:t>)</a:t>
          </a:r>
        </a:p>
        <a:p>
          <a:pPr marL="228600" lvl="1" indent="-228600" algn="l" defTabSz="1022350">
            <a:lnSpc>
              <a:spcPct val="90000"/>
            </a:lnSpc>
            <a:spcBef>
              <a:spcPct val="0"/>
            </a:spcBef>
            <a:spcAft>
              <a:spcPct val="20000"/>
            </a:spcAft>
            <a:buChar char="•"/>
          </a:pPr>
          <a:r>
            <a:rPr lang="en-US" sz="2300" kern="1200" dirty="0"/>
            <a:t>OSF St. James – Pontiac (77/</a:t>
          </a:r>
          <a:r>
            <a:rPr lang="en-US" sz="2300" kern="1200" dirty="0" err="1"/>
            <a:t>yr</a:t>
          </a:r>
          <a:r>
            <a:rPr lang="en-US" sz="2300" kern="1200" dirty="0"/>
            <a:t>)</a:t>
          </a:r>
        </a:p>
      </dsp:txBody>
      <dsp:txXfrm>
        <a:off x="0" y="3081518"/>
        <a:ext cx="10515600" cy="1210950"/>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FC2CF-64AF-CE4A-87B9-38B7EBA2BFC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EC3B01A-A4C9-F341-AC7B-4CB6D2AB8830}"/>
              </a:ext>
            </a:extLst>
          </p:cNvPr>
          <p:cNvSpPr>
            <a:spLocks noGrp="1"/>
          </p:cNvSpPr>
          <p:nvPr>
            <p:ph type="subTitle" idx="1"/>
          </p:nvPr>
        </p:nvSpPr>
        <p:spPr>
          <a:xfrm>
            <a:off x="1524000" y="3602038"/>
            <a:ext cx="9144000" cy="1655762"/>
          </a:xfrm>
        </p:spPr>
        <p:txBody>
          <a:bodyPr/>
          <a:lstStyle>
            <a:lvl1pPr marL="0" indent="0" algn="ctr">
              <a:buNone/>
              <a:defRPr sz="2400" b="0" i="0">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B41335E-F08C-404F-AD95-0733F0A756AF}"/>
              </a:ext>
            </a:extLst>
          </p:cNvPr>
          <p:cNvSpPr>
            <a:spLocks noGrp="1"/>
          </p:cNvSpPr>
          <p:nvPr>
            <p:ph type="dt" sz="half" idx="10"/>
          </p:nvPr>
        </p:nvSpPr>
        <p:spPr/>
        <p:txBody>
          <a:bodyPr/>
          <a:lstStyle/>
          <a:p>
            <a:fld id="{12E283FE-89E7-A94E-8B41-A841656F7301}" type="datetimeFigureOut">
              <a:rPr lang="en-US" smtClean="0"/>
              <a:t>2/29/2024</a:t>
            </a:fld>
            <a:endParaRPr lang="en-US"/>
          </a:p>
        </p:txBody>
      </p:sp>
      <p:sp>
        <p:nvSpPr>
          <p:cNvPr id="5" name="Footer Placeholder 4">
            <a:extLst>
              <a:ext uri="{FF2B5EF4-FFF2-40B4-BE49-F238E27FC236}">
                <a16:creationId xmlns:a16="http://schemas.microsoft.com/office/drawing/2014/main" id="{16E8FA41-0EF8-3742-9A70-8DF575508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484DD-7454-804E-8C0D-A17BF52D7CB0}"/>
              </a:ext>
            </a:extLst>
          </p:cNvPr>
          <p:cNvSpPr>
            <a:spLocks noGrp="1"/>
          </p:cNvSpPr>
          <p:nvPr>
            <p:ph type="sldNum" sz="quarter" idx="12"/>
          </p:nvPr>
        </p:nvSpPr>
        <p:spPr/>
        <p:txBody>
          <a:bodyPr/>
          <a:lstStyle/>
          <a:p>
            <a:fld id="{FF02F686-C6E3-DF4C-A597-D70ABED7E7BB}" type="slidenum">
              <a:rPr lang="en-US" smtClean="0"/>
              <a:t>‹#›</a:t>
            </a:fld>
            <a:endParaRPr lang="en-US"/>
          </a:p>
        </p:txBody>
      </p:sp>
    </p:spTree>
    <p:extLst>
      <p:ext uri="{BB962C8B-B14F-4D97-AF65-F5344CB8AC3E}">
        <p14:creationId xmlns:p14="http://schemas.microsoft.com/office/powerpoint/2010/main" val="132878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2E24-85E9-AE42-A996-0C42F4F54A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EF35CE-A859-F443-B618-33EF9F715F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FE578-5555-124E-B90E-0AC046E1BD3B}"/>
              </a:ext>
            </a:extLst>
          </p:cNvPr>
          <p:cNvSpPr>
            <a:spLocks noGrp="1"/>
          </p:cNvSpPr>
          <p:nvPr>
            <p:ph type="dt" sz="half" idx="10"/>
          </p:nvPr>
        </p:nvSpPr>
        <p:spPr/>
        <p:txBody>
          <a:bodyPr/>
          <a:lstStyle/>
          <a:p>
            <a:fld id="{12E283FE-89E7-A94E-8B41-A841656F7301}" type="datetimeFigureOut">
              <a:rPr lang="en-US" smtClean="0"/>
              <a:t>2/29/2024</a:t>
            </a:fld>
            <a:endParaRPr lang="en-US"/>
          </a:p>
        </p:txBody>
      </p:sp>
      <p:sp>
        <p:nvSpPr>
          <p:cNvPr id="5" name="Footer Placeholder 4">
            <a:extLst>
              <a:ext uri="{FF2B5EF4-FFF2-40B4-BE49-F238E27FC236}">
                <a16:creationId xmlns:a16="http://schemas.microsoft.com/office/drawing/2014/main" id="{FC914B50-AD1E-EA4A-9177-C92606745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ADB22-F6C1-6843-A3E3-5F681A9466CB}"/>
              </a:ext>
            </a:extLst>
          </p:cNvPr>
          <p:cNvSpPr>
            <a:spLocks noGrp="1"/>
          </p:cNvSpPr>
          <p:nvPr>
            <p:ph type="sldNum" sz="quarter" idx="12"/>
          </p:nvPr>
        </p:nvSpPr>
        <p:spPr/>
        <p:txBody>
          <a:bodyPr/>
          <a:lstStyle/>
          <a:p>
            <a:fld id="{FF02F686-C6E3-DF4C-A597-D70ABED7E7BB}" type="slidenum">
              <a:rPr lang="en-US" smtClean="0"/>
              <a:t>‹#›</a:t>
            </a:fld>
            <a:endParaRPr lang="en-US"/>
          </a:p>
        </p:txBody>
      </p:sp>
    </p:spTree>
    <p:extLst>
      <p:ext uri="{BB962C8B-B14F-4D97-AF65-F5344CB8AC3E}">
        <p14:creationId xmlns:p14="http://schemas.microsoft.com/office/powerpoint/2010/main" val="261962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A1107-1B39-514F-87DB-BC42BAD3D6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4E34-4CCF-0848-96F9-9FE286E9DF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E8F3A-5874-E146-8576-8F2559CA6D36}"/>
              </a:ext>
            </a:extLst>
          </p:cNvPr>
          <p:cNvSpPr>
            <a:spLocks noGrp="1"/>
          </p:cNvSpPr>
          <p:nvPr>
            <p:ph type="dt" sz="half" idx="10"/>
          </p:nvPr>
        </p:nvSpPr>
        <p:spPr/>
        <p:txBody>
          <a:bodyPr/>
          <a:lstStyle/>
          <a:p>
            <a:fld id="{12E283FE-89E7-A94E-8B41-A841656F7301}" type="datetimeFigureOut">
              <a:rPr lang="en-US" smtClean="0"/>
              <a:t>2/29/2024</a:t>
            </a:fld>
            <a:endParaRPr lang="en-US"/>
          </a:p>
        </p:txBody>
      </p:sp>
      <p:sp>
        <p:nvSpPr>
          <p:cNvPr id="5" name="Footer Placeholder 4">
            <a:extLst>
              <a:ext uri="{FF2B5EF4-FFF2-40B4-BE49-F238E27FC236}">
                <a16:creationId xmlns:a16="http://schemas.microsoft.com/office/drawing/2014/main" id="{51BF92BF-6289-5341-9F9F-12CAEA4EA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6C23C-E1DE-A243-94C3-D051B778AF19}"/>
              </a:ext>
            </a:extLst>
          </p:cNvPr>
          <p:cNvSpPr>
            <a:spLocks noGrp="1"/>
          </p:cNvSpPr>
          <p:nvPr>
            <p:ph type="sldNum" sz="quarter" idx="12"/>
          </p:nvPr>
        </p:nvSpPr>
        <p:spPr/>
        <p:txBody>
          <a:bodyPr/>
          <a:lstStyle/>
          <a:p>
            <a:fld id="{FF02F686-C6E3-DF4C-A597-D70ABED7E7BB}" type="slidenum">
              <a:rPr lang="en-US" smtClean="0"/>
              <a:t>‹#›</a:t>
            </a:fld>
            <a:endParaRPr lang="en-US"/>
          </a:p>
        </p:txBody>
      </p:sp>
    </p:spTree>
    <p:extLst>
      <p:ext uri="{BB962C8B-B14F-4D97-AF65-F5344CB8AC3E}">
        <p14:creationId xmlns:p14="http://schemas.microsoft.com/office/powerpoint/2010/main" val="3290688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1024128" y="2286000"/>
            <a:ext cx="4754880" cy="402336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p:cNvSpPr txBox="1">
            <a:spLocks noGrp="1"/>
          </p:cNvSpPr>
          <p:nvPr>
            <p:ph idx="2"/>
          </p:nvPr>
        </p:nvSpPr>
        <p:spPr>
          <a:xfrm>
            <a:off x="5989320" y="2286000"/>
            <a:ext cx="4754880" cy="402336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txBox="1">
            <a:spLocks noGrp="1"/>
          </p:cNvSpPr>
          <p:nvPr>
            <p:ph type="dt" sz="half" idx="7"/>
          </p:nvPr>
        </p:nvSpPr>
        <p:spPr/>
        <p:txBody>
          <a:bodyPr/>
          <a:lstStyle>
            <a:lvl1pPr>
              <a:defRPr/>
            </a:lvl1pPr>
          </a:lstStyle>
          <a:p>
            <a:pPr lvl="0"/>
            <a:fld id="{068C1949-F39D-4D16-9BAE-BB14462C12EA}" type="datetime1">
              <a:rPr lang="en-US"/>
              <a:pPr lvl="0"/>
              <a:t>2/29/2024</a:t>
            </a:fld>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Slide Number Placeholder 6"/>
          <p:cNvSpPr txBox="1">
            <a:spLocks noGrp="1"/>
          </p:cNvSpPr>
          <p:nvPr>
            <p:ph type="sldNum" sz="quarter" idx="8"/>
          </p:nvPr>
        </p:nvSpPr>
        <p:spPr/>
        <p:txBody>
          <a:bodyPr/>
          <a:lstStyle>
            <a:lvl1pPr>
              <a:defRPr/>
            </a:lvl1pPr>
          </a:lstStyle>
          <a:p>
            <a:pPr lvl="0"/>
            <a:fld id="{A3BE550B-6091-4C13-8848-3EAEB4577832}" type="slidenum">
              <a:t>‹#›</a:t>
            </a:fld>
            <a:endParaRPr lang="en-US"/>
          </a:p>
        </p:txBody>
      </p:sp>
    </p:spTree>
    <p:extLst>
      <p:ext uri="{BB962C8B-B14F-4D97-AF65-F5344CB8AC3E}">
        <p14:creationId xmlns:p14="http://schemas.microsoft.com/office/powerpoint/2010/main" val="4267501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16DB-1807-FF41-8A68-D7D875C3B1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BE6C4-854D-774D-8B53-A96A579063C0}"/>
              </a:ext>
            </a:extLst>
          </p:cNvPr>
          <p:cNvSpPr>
            <a:spLocks noGrp="1"/>
          </p:cNvSpPr>
          <p:nvPr>
            <p:ph idx="1"/>
          </p:nvPr>
        </p:nvSpPr>
        <p:spPr/>
        <p:txBody>
          <a:bodyPr/>
          <a:lstStyle>
            <a:lvl1pPr marL="0" indent="0">
              <a:buNone/>
              <a:defRPr>
                <a:solidFill>
                  <a:schemeClr val="accent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577BBA-4E54-6F4F-96A2-6BC43B6E5A00}"/>
              </a:ext>
            </a:extLst>
          </p:cNvPr>
          <p:cNvSpPr>
            <a:spLocks noGrp="1"/>
          </p:cNvSpPr>
          <p:nvPr>
            <p:ph type="dt" sz="half" idx="10"/>
          </p:nvPr>
        </p:nvSpPr>
        <p:spPr/>
        <p:txBody>
          <a:bodyPr/>
          <a:lstStyle/>
          <a:p>
            <a:fld id="{12E283FE-89E7-A94E-8B41-A841656F7301}" type="datetimeFigureOut">
              <a:rPr lang="en-US" smtClean="0"/>
              <a:t>2/29/2024</a:t>
            </a:fld>
            <a:endParaRPr lang="en-US"/>
          </a:p>
        </p:txBody>
      </p:sp>
      <p:sp>
        <p:nvSpPr>
          <p:cNvPr id="5" name="Footer Placeholder 4">
            <a:extLst>
              <a:ext uri="{FF2B5EF4-FFF2-40B4-BE49-F238E27FC236}">
                <a16:creationId xmlns:a16="http://schemas.microsoft.com/office/drawing/2014/main" id="{5640CB3D-B983-ED4F-81F3-523923D89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96B71-9212-8A43-9E3A-86FA91D16633}"/>
              </a:ext>
            </a:extLst>
          </p:cNvPr>
          <p:cNvSpPr>
            <a:spLocks noGrp="1"/>
          </p:cNvSpPr>
          <p:nvPr>
            <p:ph type="sldNum" sz="quarter" idx="12"/>
          </p:nvPr>
        </p:nvSpPr>
        <p:spPr/>
        <p:txBody>
          <a:bodyPr/>
          <a:lstStyle/>
          <a:p>
            <a:fld id="{FF02F686-C6E3-DF4C-A597-D70ABED7E7BB}" type="slidenum">
              <a:rPr lang="en-US" smtClean="0"/>
              <a:t>‹#›</a:t>
            </a:fld>
            <a:endParaRPr lang="en-US"/>
          </a:p>
        </p:txBody>
      </p:sp>
    </p:spTree>
    <p:extLst>
      <p:ext uri="{BB962C8B-B14F-4D97-AF65-F5344CB8AC3E}">
        <p14:creationId xmlns:p14="http://schemas.microsoft.com/office/powerpoint/2010/main" val="131103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7D8C-075B-E943-B757-89BA9575E1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9E2905-E672-CF42-84A5-D94E99B0EA17}"/>
              </a:ext>
            </a:extLst>
          </p:cNvPr>
          <p:cNvSpPr>
            <a:spLocks noGrp="1"/>
          </p:cNvSpPr>
          <p:nvPr>
            <p:ph type="body" idx="1"/>
          </p:nvPr>
        </p:nvSpPr>
        <p:spPr>
          <a:xfrm>
            <a:off x="831850" y="4589463"/>
            <a:ext cx="10515600" cy="1500187"/>
          </a:xfrm>
        </p:spPr>
        <p:txBody>
          <a:bodyPr/>
          <a:lstStyle>
            <a:lvl1pPr marL="0" indent="0">
              <a:buNone/>
              <a:defRPr sz="2400" b="0" i="1">
                <a:solidFill>
                  <a:schemeClr val="accent1"/>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E4C79D-F847-2944-950D-DDA7ABCA3374}"/>
              </a:ext>
            </a:extLst>
          </p:cNvPr>
          <p:cNvSpPr>
            <a:spLocks noGrp="1"/>
          </p:cNvSpPr>
          <p:nvPr>
            <p:ph type="dt" sz="half" idx="10"/>
          </p:nvPr>
        </p:nvSpPr>
        <p:spPr/>
        <p:txBody>
          <a:bodyPr/>
          <a:lstStyle/>
          <a:p>
            <a:fld id="{12E283FE-89E7-A94E-8B41-A841656F7301}" type="datetimeFigureOut">
              <a:rPr lang="en-US" smtClean="0"/>
              <a:t>2/29/2024</a:t>
            </a:fld>
            <a:endParaRPr lang="en-US"/>
          </a:p>
        </p:txBody>
      </p:sp>
      <p:sp>
        <p:nvSpPr>
          <p:cNvPr id="5" name="Footer Placeholder 4">
            <a:extLst>
              <a:ext uri="{FF2B5EF4-FFF2-40B4-BE49-F238E27FC236}">
                <a16:creationId xmlns:a16="http://schemas.microsoft.com/office/drawing/2014/main" id="{FC4B06C8-FC16-684A-BD5D-535E41A12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E0A12-C379-534A-ACBB-C2DD4C735F72}"/>
              </a:ext>
            </a:extLst>
          </p:cNvPr>
          <p:cNvSpPr>
            <a:spLocks noGrp="1"/>
          </p:cNvSpPr>
          <p:nvPr>
            <p:ph type="sldNum" sz="quarter" idx="12"/>
          </p:nvPr>
        </p:nvSpPr>
        <p:spPr/>
        <p:txBody>
          <a:bodyPr/>
          <a:lstStyle/>
          <a:p>
            <a:fld id="{FF02F686-C6E3-DF4C-A597-D70ABED7E7BB}" type="slidenum">
              <a:rPr lang="en-US" smtClean="0"/>
              <a:t>‹#›</a:t>
            </a:fld>
            <a:endParaRPr lang="en-US"/>
          </a:p>
        </p:txBody>
      </p:sp>
    </p:spTree>
    <p:extLst>
      <p:ext uri="{BB962C8B-B14F-4D97-AF65-F5344CB8AC3E}">
        <p14:creationId xmlns:p14="http://schemas.microsoft.com/office/powerpoint/2010/main" val="73743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B3E7-257A-344D-94CD-D6AD584B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DBDFB-020F-B343-9E4E-024E844CD9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C97B1-3A83-624E-90F7-FE2E547D19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9A855B-AA89-3944-9C46-A5F037A2896F}"/>
              </a:ext>
            </a:extLst>
          </p:cNvPr>
          <p:cNvSpPr>
            <a:spLocks noGrp="1"/>
          </p:cNvSpPr>
          <p:nvPr>
            <p:ph type="dt" sz="half" idx="10"/>
          </p:nvPr>
        </p:nvSpPr>
        <p:spPr/>
        <p:txBody>
          <a:bodyPr/>
          <a:lstStyle/>
          <a:p>
            <a:fld id="{12E283FE-89E7-A94E-8B41-A841656F7301}" type="datetimeFigureOut">
              <a:rPr lang="en-US" smtClean="0"/>
              <a:t>2/29/2024</a:t>
            </a:fld>
            <a:endParaRPr lang="en-US"/>
          </a:p>
        </p:txBody>
      </p:sp>
      <p:sp>
        <p:nvSpPr>
          <p:cNvPr id="6" name="Footer Placeholder 5">
            <a:extLst>
              <a:ext uri="{FF2B5EF4-FFF2-40B4-BE49-F238E27FC236}">
                <a16:creationId xmlns:a16="http://schemas.microsoft.com/office/drawing/2014/main" id="{C27BF0C6-EA44-C448-A222-5B5AAC6C86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25C53-B8C2-6846-8B0A-362E76166A9C}"/>
              </a:ext>
            </a:extLst>
          </p:cNvPr>
          <p:cNvSpPr>
            <a:spLocks noGrp="1"/>
          </p:cNvSpPr>
          <p:nvPr>
            <p:ph type="sldNum" sz="quarter" idx="12"/>
          </p:nvPr>
        </p:nvSpPr>
        <p:spPr/>
        <p:txBody>
          <a:bodyPr/>
          <a:lstStyle/>
          <a:p>
            <a:fld id="{FF02F686-C6E3-DF4C-A597-D70ABED7E7BB}" type="slidenum">
              <a:rPr lang="en-US" smtClean="0"/>
              <a:t>‹#›</a:t>
            </a:fld>
            <a:endParaRPr lang="en-US"/>
          </a:p>
        </p:txBody>
      </p:sp>
    </p:spTree>
    <p:extLst>
      <p:ext uri="{BB962C8B-B14F-4D97-AF65-F5344CB8AC3E}">
        <p14:creationId xmlns:p14="http://schemas.microsoft.com/office/powerpoint/2010/main" val="55978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DB00-41B1-5F43-8E9E-C8BD04554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D12D04-CF35-7A43-BAB9-A1FC3BB980F1}"/>
              </a:ext>
            </a:extLst>
          </p:cNvPr>
          <p:cNvSpPr>
            <a:spLocks noGrp="1"/>
          </p:cNvSpPr>
          <p:nvPr>
            <p:ph type="body" idx="1"/>
          </p:nvPr>
        </p:nvSpPr>
        <p:spPr>
          <a:xfrm>
            <a:off x="839788" y="1681163"/>
            <a:ext cx="5157787"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3A94BAF-0B9F-2B40-8BEA-87429931C0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CC94BB-BC0D-CD40-B6B9-D433E7E7D6E7}"/>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F95672A-5A27-4147-A29F-9F571561C9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031DB2-7609-554A-A355-B85DA4A8B159}"/>
              </a:ext>
            </a:extLst>
          </p:cNvPr>
          <p:cNvSpPr>
            <a:spLocks noGrp="1"/>
          </p:cNvSpPr>
          <p:nvPr>
            <p:ph type="dt" sz="half" idx="10"/>
          </p:nvPr>
        </p:nvSpPr>
        <p:spPr/>
        <p:txBody>
          <a:bodyPr/>
          <a:lstStyle/>
          <a:p>
            <a:fld id="{12E283FE-89E7-A94E-8B41-A841656F7301}" type="datetimeFigureOut">
              <a:rPr lang="en-US" smtClean="0"/>
              <a:t>2/29/2024</a:t>
            </a:fld>
            <a:endParaRPr lang="en-US"/>
          </a:p>
        </p:txBody>
      </p:sp>
      <p:sp>
        <p:nvSpPr>
          <p:cNvPr id="8" name="Footer Placeholder 7">
            <a:extLst>
              <a:ext uri="{FF2B5EF4-FFF2-40B4-BE49-F238E27FC236}">
                <a16:creationId xmlns:a16="http://schemas.microsoft.com/office/drawing/2014/main" id="{E39F5FA2-A1A8-4949-B43C-266D47DB40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97E271-C3CC-9643-B02B-78D483B87B24}"/>
              </a:ext>
            </a:extLst>
          </p:cNvPr>
          <p:cNvSpPr>
            <a:spLocks noGrp="1"/>
          </p:cNvSpPr>
          <p:nvPr>
            <p:ph type="sldNum" sz="quarter" idx="12"/>
          </p:nvPr>
        </p:nvSpPr>
        <p:spPr/>
        <p:txBody>
          <a:bodyPr/>
          <a:lstStyle/>
          <a:p>
            <a:fld id="{FF02F686-C6E3-DF4C-A597-D70ABED7E7BB}" type="slidenum">
              <a:rPr lang="en-US" smtClean="0"/>
              <a:t>‹#›</a:t>
            </a:fld>
            <a:endParaRPr lang="en-US"/>
          </a:p>
        </p:txBody>
      </p:sp>
    </p:spTree>
    <p:extLst>
      <p:ext uri="{BB962C8B-B14F-4D97-AF65-F5344CB8AC3E}">
        <p14:creationId xmlns:p14="http://schemas.microsoft.com/office/powerpoint/2010/main" val="91994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42AB-6FD1-754C-886E-98D8050603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AF09F3-D1CD-7441-AFCC-E3536BEC6E32}"/>
              </a:ext>
            </a:extLst>
          </p:cNvPr>
          <p:cNvSpPr>
            <a:spLocks noGrp="1"/>
          </p:cNvSpPr>
          <p:nvPr>
            <p:ph type="dt" sz="half" idx="10"/>
          </p:nvPr>
        </p:nvSpPr>
        <p:spPr/>
        <p:txBody>
          <a:bodyPr/>
          <a:lstStyle/>
          <a:p>
            <a:fld id="{12E283FE-89E7-A94E-8B41-A841656F7301}" type="datetimeFigureOut">
              <a:rPr lang="en-US" smtClean="0"/>
              <a:t>2/29/2024</a:t>
            </a:fld>
            <a:endParaRPr lang="en-US"/>
          </a:p>
        </p:txBody>
      </p:sp>
      <p:sp>
        <p:nvSpPr>
          <p:cNvPr id="4" name="Footer Placeholder 3">
            <a:extLst>
              <a:ext uri="{FF2B5EF4-FFF2-40B4-BE49-F238E27FC236}">
                <a16:creationId xmlns:a16="http://schemas.microsoft.com/office/drawing/2014/main" id="{0B7963FA-B29C-224F-8722-F3E3B356E4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6533A4-6BCE-3944-987A-3D9729B61633}"/>
              </a:ext>
            </a:extLst>
          </p:cNvPr>
          <p:cNvSpPr>
            <a:spLocks noGrp="1"/>
          </p:cNvSpPr>
          <p:nvPr>
            <p:ph type="sldNum" sz="quarter" idx="12"/>
          </p:nvPr>
        </p:nvSpPr>
        <p:spPr/>
        <p:txBody>
          <a:bodyPr/>
          <a:lstStyle/>
          <a:p>
            <a:fld id="{FF02F686-C6E3-DF4C-A597-D70ABED7E7BB}" type="slidenum">
              <a:rPr lang="en-US" smtClean="0"/>
              <a:t>‹#›</a:t>
            </a:fld>
            <a:endParaRPr lang="en-US"/>
          </a:p>
        </p:txBody>
      </p:sp>
    </p:spTree>
    <p:extLst>
      <p:ext uri="{BB962C8B-B14F-4D97-AF65-F5344CB8AC3E}">
        <p14:creationId xmlns:p14="http://schemas.microsoft.com/office/powerpoint/2010/main" val="320478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B03B4-03C5-9B40-8380-FCDEAB90B45C}"/>
              </a:ext>
            </a:extLst>
          </p:cNvPr>
          <p:cNvSpPr>
            <a:spLocks noGrp="1"/>
          </p:cNvSpPr>
          <p:nvPr>
            <p:ph type="dt" sz="half" idx="10"/>
          </p:nvPr>
        </p:nvSpPr>
        <p:spPr/>
        <p:txBody>
          <a:bodyPr/>
          <a:lstStyle/>
          <a:p>
            <a:fld id="{12E283FE-89E7-A94E-8B41-A841656F7301}" type="datetimeFigureOut">
              <a:rPr lang="en-US" smtClean="0"/>
              <a:t>2/29/2024</a:t>
            </a:fld>
            <a:endParaRPr lang="en-US"/>
          </a:p>
        </p:txBody>
      </p:sp>
      <p:sp>
        <p:nvSpPr>
          <p:cNvPr id="3" name="Footer Placeholder 2">
            <a:extLst>
              <a:ext uri="{FF2B5EF4-FFF2-40B4-BE49-F238E27FC236}">
                <a16:creationId xmlns:a16="http://schemas.microsoft.com/office/drawing/2014/main" id="{39F812D6-8816-6244-AF46-5DA66929B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1C32F4-DC82-FA4C-AE78-3AA95A280C82}"/>
              </a:ext>
            </a:extLst>
          </p:cNvPr>
          <p:cNvSpPr>
            <a:spLocks noGrp="1"/>
          </p:cNvSpPr>
          <p:nvPr>
            <p:ph type="sldNum" sz="quarter" idx="12"/>
          </p:nvPr>
        </p:nvSpPr>
        <p:spPr/>
        <p:txBody>
          <a:bodyPr/>
          <a:lstStyle/>
          <a:p>
            <a:fld id="{FF02F686-C6E3-DF4C-A597-D70ABED7E7BB}" type="slidenum">
              <a:rPr lang="en-US" smtClean="0"/>
              <a:t>‹#›</a:t>
            </a:fld>
            <a:endParaRPr lang="en-US"/>
          </a:p>
        </p:txBody>
      </p:sp>
    </p:spTree>
    <p:extLst>
      <p:ext uri="{BB962C8B-B14F-4D97-AF65-F5344CB8AC3E}">
        <p14:creationId xmlns:p14="http://schemas.microsoft.com/office/powerpoint/2010/main" val="190791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6839-2466-5042-AF0E-0CAB47DEA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613BA9-C65F-AE47-9DB8-108D584FF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09C68F-80FF-4145-8E69-778286921A1C}"/>
              </a:ext>
            </a:extLst>
          </p:cNvPr>
          <p:cNvSpPr>
            <a:spLocks noGrp="1"/>
          </p:cNvSpPr>
          <p:nvPr>
            <p:ph type="body" sz="half" idx="2"/>
          </p:nvPr>
        </p:nvSpPr>
        <p:spPr>
          <a:xfrm>
            <a:off x="839788" y="2057400"/>
            <a:ext cx="3932237" cy="3811588"/>
          </a:xfrm>
        </p:spPr>
        <p:txBody>
          <a:bodyPr/>
          <a:lstStyle>
            <a:lvl1pPr marL="0" indent="0">
              <a:buNone/>
              <a:defRPr sz="1600">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8B0AD84-3577-4D4A-847F-E54E6B5F39F7}"/>
              </a:ext>
            </a:extLst>
          </p:cNvPr>
          <p:cNvSpPr>
            <a:spLocks noGrp="1"/>
          </p:cNvSpPr>
          <p:nvPr>
            <p:ph type="dt" sz="half" idx="10"/>
          </p:nvPr>
        </p:nvSpPr>
        <p:spPr/>
        <p:txBody>
          <a:bodyPr/>
          <a:lstStyle/>
          <a:p>
            <a:fld id="{12E283FE-89E7-A94E-8B41-A841656F7301}" type="datetimeFigureOut">
              <a:rPr lang="en-US" smtClean="0"/>
              <a:t>2/29/2024</a:t>
            </a:fld>
            <a:endParaRPr lang="en-US"/>
          </a:p>
        </p:txBody>
      </p:sp>
      <p:sp>
        <p:nvSpPr>
          <p:cNvPr id="6" name="Footer Placeholder 5">
            <a:extLst>
              <a:ext uri="{FF2B5EF4-FFF2-40B4-BE49-F238E27FC236}">
                <a16:creationId xmlns:a16="http://schemas.microsoft.com/office/drawing/2014/main" id="{01B747FD-C5A6-ED46-B926-8361C7A80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833BC-8143-C24E-8C00-A7F3559634C7}"/>
              </a:ext>
            </a:extLst>
          </p:cNvPr>
          <p:cNvSpPr>
            <a:spLocks noGrp="1"/>
          </p:cNvSpPr>
          <p:nvPr>
            <p:ph type="sldNum" sz="quarter" idx="12"/>
          </p:nvPr>
        </p:nvSpPr>
        <p:spPr/>
        <p:txBody>
          <a:bodyPr/>
          <a:lstStyle/>
          <a:p>
            <a:fld id="{FF02F686-C6E3-DF4C-A597-D70ABED7E7BB}" type="slidenum">
              <a:rPr lang="en-US" smtClean="0"/>
              <a:t>‹#›</a:t>
            </a:fld>
            <a:endParaRPr lang="en-US"/>
          </a:p>
        </p:txBody>
      </p:sp>
    </p:spTree>
    <p:extLst>
      <p:ext uri="{BB962C8B-B14F-4D97-AF65-F5344CB8AC3E}">
        <p14:creationId xmlns:p14="http://schemas.microsoft.com/office/powerpoint/2010/main" val="184416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0620-A980-B64D-83F7-7C11D0AFAC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E837AE-4215-C247-92CA-7596684981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A0D277-3431-AC4E-B38F-1B4492F0BB08}"/>
              </a:ext>
            </a:extLst>
          </p:cNvPr>
          <p:cNvSpPr>
            <a:spLocks noGrp="1"/>
          </p:cNvSpPr>
          <p:nvPr>
            <p:ph type="body" sz="half" idx="2"/>
          </p:nvPr>
        </p:nvSpPr>
        <p:spPr>
          <a:xfrm>
            <a:off x="839788" y="2057400"/>
            <a:ext cx="3932237" cy="3811588"/>
          </a:xfrm>
        </p:spPr>
        <p:txBody>
          <a:bodyPr/>
          <a:lstStyle>
            <a:lvl1pPr marL="0" indent="0">
              <a:buNone/>
              <a:defRPr sz="1600" b="0" i="0">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A3072B8-F031-544F-B8C2-597BDF0DE910}"/>
              </a:ext>
            </a:extLst>
          </p:cNvPr>
          <p:cNvSpPr>
            <a:spLocks noGrp="1"/>
          </p:cNvSpPr>
          <p:nvPr>
            <p:ph type="dt" sz="half" idx="10"/>
          </p:nvPr>
        </p:nvSpPr>
        <p:spPr/>
        <p:txBody>
          <a:bodyPr/>
          <a:lstStyle/>
          <a:p>
            <a:fld id="{12E283FE-89E7-A94E-8B41-A841656F7301}" type="datetimeFigureOut">
              <a:rPr lang="en-US" smtClean="0"/>
              <a:t>2/29/2024</a:t>
            </a:fld>
            <a:endParaRPr lang="en-US"/>
          </a:p>
        </p:txBody>
      </p:sp>
      <p:sp>
        <p:nvSpPr>
          <p:cNvPr id="6" name="Footer Placeholder 5">
            <a:extLst>
              <a:ext uri="{FF2B5EF4-FFF2-40B4-BE49-F238E27FC236}">
                <a16:creationId xmlns:a16="http://schemas.microsoft.com/office/drawing/2014/main" id="{087EE1BB-4A71-B943-8A39-B9980FEFC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DA8BB-04C3-B249-87AF-ED1320F7D30F}"/>
              </a:ext>
            </a:extLst>
          </p:cNvPr>
          <p:cNvSpPr>
            <a:spLocks noGrp="1"/>
          </p:cNvSpPr>
          <p:nvPr>
            <p:ph type="sldNum" sz="quarter" idx="12"/>
          </p:nvPr>
        </p:nvSpPr>
        <p:spPr/>
        <p:txBody>
          <a:bodyPr/>
          <a:lstStyle/>
          <a:p>
            <a:fld id="{FF02F686-C6E3-DF4C-A597-D70ABED7E7BB}" type="slidenum">
              <a:rPr lang="en-US" smtClean="0"/>
              <a:t>‹#›</a:t>
            </a:fld>
            <a:endParaRPr lang="en-US"/>
          </a:p>
        </p:txBody>
      </p:sp>
    </p:spTree>
    <p:extLst>
      <p:ext uri="{BB962C8B-B14F-4D97-AF65-F5344CB8AC3E}">
        <p14:creationId xmlns:p14="http://schemas.microsoft.com/office/powerpoint/2010/main" val="51157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2243D-C4B1-E14B-8472-3BCBC46386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FDAAE48-8C14-8F4E-9D01-4DDD67E8A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A2B32E-2B9E-8E44-B2FD-D4538C167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283FE-89E7-A94E-8B41-A841656F7301}" type="datetimeFigureOut">
              <a:rPr lang="en-US" smtClean="0"/>
              <a:t>2/29/2024</a:t>
            </a:fld>
            <a:endParaRPr lang="en-US" dirty="0"/>
          </a:p>
        </p:txBody>
      </p:sp>
      <p:sp>
        <p:nvSpPr>
          <p:cNvPr id="5" name="Footer Placeholder 4">
            <a:extLst>
              <a:ext uri="{FF2B5EF4-FFF2-40B4-BE49-F238E27FC236}">
                <a16:creationId xmlns:a16="http://schemas.microsoft.com/office/drawing/2014/main" id="{FC35CA30-A674-7242-86B4-F91F37A1B8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D53717-B646-8E40-A05F-144531553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2F686-C6E3-DF4C-A597-D70ABED7E7BB}" type="slidenum">
              <a:rPr lang="en-US" smtClean="0"/>
              <a:t>‹#›</a:t>
            </a:fld>
            <a:endParaRPr lang="en-US" dirty="0"/>
          </a:p>
        </p:txBody>
      </p:sp>
    </p:spTree>
    <p:extLst>
      <p:ext uri="{BB962C8B-B14F-4D97-AF65-F5344CB8AC3E}">
        <p14:creationId xmlns:p14="http://schemas.microsoft.com/office/powerpoint/2010/main" val="2677652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www.nciperiatal.co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eports@maca-us.or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ohioemployerlawblog.com/2016/02/happy-leap-day-or-happy-exempt.html"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F1861-52C4-C517-CE05-529DC80FA861}"/>
              </a:ext>
            </a:extLst>
          </p:cNvPr>
          <p:cNvSpPr>
            <a:spLocks noGrp="1"/>
          </p:cNvSpPr>
          <p:nvPr>
            <p:ph type="ctrTitle"/>
          </p:nvPr>
        </p:nvSpPr>
        <p:spPr/>
        <p:txBody>
          <a:bodyPr/>
          <a:lstStyle/>
          <a:p>
            <a:r>
              <a:rPr lang="en-US" dirty="0"/>
              <a:t>Regional Quality Council (RQC)	</a:t>
            </a:r>
          </a:p>
        </p:txBody>
      </p:sp>
      <p:sp>
        <p:nvSpPr>
          <p:cNvPr id="3" name="Subtitle 2">
            <a:extLst>
              <a:ext uri="{FF2B5EF4-FFF2-40B4-BE49-F238E27FC236}">
                <a16:creationId xmlns:a16="http://schemas.microsoft.com/office/drawing/2014/main" id="{6FD73699-CCBB-8CCC-A464-326836C0A538}"/>
              </a:ext>
            </a:extLst>
          </p:cNvPr>
          <p:cNvSpPr>
            <a:spLocks noGrp="1"/>
          </p:cNvSpPr>
          <p:nvPr>
            <p:ph type="subTitle" idx="1"/>
          </p:nvPr>
        </p:nvSpPr>
        <p:spPr/>
        <p:txBody>
          <a:bodyPr/>
          <a:lstStyle/>
          <a:p>
            <a:r>
              <a:rPr lang="en-US" dirty="0"/>
              <a:t>North Central IL Perinatal Network</a:t>
            </a:r>
          </a:p>
          <a:p>
            <a:r>
              <a:rPr lang="en-US" dirty="0"/>
              <a:t>February 29, 2024</a:t>
            </a:r>
          </a:p>
        </p:txBody>
      </p:sp>
    </p:spTree>
    <p:extLst>
      <p:ext uri="{BB962C8B-B14F-4D97-AF65-F5344CB8AC3E}">
        <p14:creationId xmlns:p14="http://schemas.microsoft.com/office/powerpoint/2010/main" val="313177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64D460-71F2-CD26-D683-DE2738344A9E}"/>
              </a:ext>
            </a:extLst>
          </p:cNvPr>
          <p:cNvPicPr>
            <a:picLocks noChangeAspect="1"/>
          </p:cNvPicPr>
          <p:nvPr/>
        </p:nvPicPr>
        <p:blipFill rotWithShape="1">
          <a:blip r:embed="rId2"/>
          <a:srcRect b="33412"/>
          <a:stretch/>
        </p:blipFill>
        <p:spPr>
          <a:xfrm>
            <a:off x="5256679" y="223284"/>
            <a:ext cx="6024023" cy="6634716"/>
          </a:xfrm>
          <a:prstGeom prst="rect">
            <a:avLst/>
          </a:prstGeom>
        </p:spPr>
      </p:pic>
      <p:sp>
        <p:nvSpPr>
          <p:cNvPr id="8" name="Title 1">
            <a:extLst>
              <a:ext uri="{FF2B5EF4-FFF2-40B4-BE49-F238E27FC236}">
                <a16:creationId xmlns:a16="http://schemas.microsoft.com/office/drawing/2014/main" id="{DE03E174-D621-2ECF-E308-2BD6BDAAEFA5}"/>
              </a:ext>
            </a:extLst>
          </p:cNvPr>
          <p:cNvSpPr txBox="1">
            <a:spLocks/>
          </p:cNvSpPr>
          <p:nvPr/>
        </p:nvSpPr>
        <p:spPr>
          <a:xfrm>
            <a:off x="341614" y="313228"/>
            <a:ext cx="7144740" cy="1278455"/>
          </a:xfrm>
          <a:prstGeom prst="rect">
            <a:avLst/>
          </a:prstGeom>
          <a:noFill/>
          <a:ln>
            <a:noFill/>
          </a:ln>
        </p:spPr>
        <p:txBody>
          <a:bodyPr vert="horz" wrap="square" lIns="91440" tIns="45720" rIns="91440" bIns="45720" rtlCol="0" anchor="ctr" anchorCtr="0" compatLnSpc="1">
            <a:normAutofit/>
          </a:bodyPr>
          <a:lst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mj-ea"/>
                <a:cs typeface="Calibri" panose="020F0502020204030204" pitchFamily="34" charset="0"/>
              </a:defRPr>
            </a:lvl1pPr>
          </a:lstStyle>
          <a:p>
            <a:pPr>
              <a:spcBef>
                <a:spcPts val="0"/>
              </a:spcBef>
            </a:pPr>
            <a:r>
              <a:rPr lang="en-US" sz="3200" dirty="0">
                <a:latin typeface="+mn-lt"/>
                <a:ea typeface="Calibri" panose="020F0502020204030204" pitchFamily="34" charset="0"/>
                <a:cs typeface="Times New Roman" panose="02020603050405020304" pitchFamily="18" charset="0"/>
              </a:rPr>
              <a:t>North Central Illinois </a:t>
            </a:r>
            <a:br>
              <a:rPr lang="en-US" sz="3200" dirty="0">
                <a:latin typeface="+mn-lt"/>
                <a:ea typeface="Calibri" panose="020F0502020204030204" pitchFamily="34" charset="0"/>
                <a:cs typeface="Times New Roman" panose="02020603050405020304" pitchFamily="18" charset="0"/>
              </a:rPr>
            </a:br>
            <a:r>
              <a:rPr lang="en-US" sz="3200" dirty="0">
                <a:latin typeface="+mn-lt"/>
                <a:ea typeface="Calibri" panose="020F0502020204030204" pitchFamily="34" charset="0"/>
                <a:cs typeface="Times New Roman" panose="02020603050405020304" pitchFamily="18" charset="0"/>
              </a:rPr>
              <a:t>Perinatal Network Hospitals</a:t>
            </a:r>
          </a:p>
        </p:txBody>
      </p:sp>
      <p:sp>
        <p:nvSpPr>
          <p:cNvPr id="20" name="Oval 19">
            <a:extLst>
              <a:ext uri="{FF2B5EF4-FFF2-40B4-BE49-F238E27FC236}">
                <a16:creationId xmlns:a16="http://schemas.microsoft.com/office/drawing/2014/main" id="{C51D35C1-12E7-1A5F-E717-3306656B0B55}"/>
              </a:ext>
            </a:extLst>
          </p:cNvPr>
          <p:cNvSpPr/>
          <p:nvPr/>
        </p:nvSpPr>
        <p:spPr>
          <a:xfrm>
            <a:off x="7757566" y="3226970"/>
            <a:ext cx="274320" cy="276677"/>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1" name="Oval 20">
            <a:extLst>
              <a:ext uri="{FF2B5EF4-FFF2-40B4-BE49-F238E27FC236}">
                <a16:creationId xmlns:a16="http://schemas.microsoft.com/office/drawing/2014/main" id="{60AE2CB0-C3FE-4352-0738-301540DD4596}"/>
              </a:ext>
            </a:extLst>
          </p:cNvPr>
          <p:cNvSpPr/>
          <p:nvPr/>
        </p:nvSpPr>
        <p:spPr>
          <a:xfrm>
            <a:off x="6581953" y="1920941"/>
            <a:ext cx="274320" cy="276677"/>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2" name="Oval 21">
            <a:extLst>
              <a:ext uri="{FF2B5EF4-FFF2-40B4-BE49-F238E27FC236}">
                <a16:creationId xmlns:a16="http://schemas.microsoft.com/office/drawing/2014/main" id="{FA15E7D7-55A2-9A51-8798-E316E23A4D70}"/>
              </a:ext>
            </a:extLst>
          </p:cNvPr>
          <p:cNvSpPr/>
          <p:nvPr/>
        </p:nvSpPr>
        <p:spPr>
          <a:xfrm>
            <a:off x="8951184" y="3763168"/>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3" name="Oval 22">
            <a:extLst>
              <a:ext uri="{FF2B5EF4-FFF2-40B4-BE49-F238E27FC236}">
                <a16:creationId xmlns:a16="http://schemas.microsoft.com/office/drawing/2014/main" id="{2AA9CB06-A9AF-6D96-D09C-1DC17D58A801}"/>
              </a:ext>
            </a:extLst>
          </p:cNvPr>
          <p:cNvSpPr/>
          <p:nvPr/>
        </p:nvSpPr>
        <p:spPr>
          <a:xfrm>
            <a:off x="6744345" y="2162782"/>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4" name="Oval 23">
            <a:extLst>
              <a:ext uri="{FF2B5EF4-FFF2-40B4-BE49-F238E27FC236}">
                <a16:creationId xmlns:a16="http://schemas.microsoft.com/office/drawing/2014/main" id="{02F281A9-9E03-E964-A4C6-2D85FC0A1C5A}"/>
              </a:ext>
            </a:extLst>
          </p:cNvPr>
          <p:cNvSpPr/>
          <p:nvPr/>
        </p:nvSpPr>
        <p:spPr>
          <a:xfrm>
            <a:off x="7311870" y="3592171"/>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5" name="Oval 24">
            <a:extLst>
              <a:ext uri="{FF2B5EF4-FFF2-40B4-BE49-F238E27FC236}">
                <a16:creationId xmlns:a16="http://schemas.microsoft.com/office/drawing/2014/main" id="{B47703DD-5CAD-AB86-0BE2-3479BF5BC1B3}"/>
              </a:ext>
            </a:extLst>
          </p:cNvPr>
          <p:cNvSpPr/>
          <p:nvPr/>
        </p:nvSpPr>
        <p:spPr>
          <a:xfrm>
            <a:off x="9088344" y="2223253"/>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6" name="Oval 25">
            <a:extLst>
              <a:ext uri="{FF2B5EF4-FFF2-40B4-BE49-F238E27FC236}">
                <a16:creationId xmlns:a16="http://schemas.microsoft.com/office/drawing/2014/main" id="{5E44405A-DD15-2C2B-6251-35ADAC775B7D}"/>
              </a:ext>
            </a:extLst>
          </p:cNvPr>
          <p:cNvSpPr/>
          <p:nvPr/>
        </p:nvSpPr>
        <p:spPr>
          <a:xfrm>
            <a:off x="6915499" y="2872219"/>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8" name="Oval 27">
            <a:extLst>
              <a:ext uri="{FF2B5EF4-FFF2-40B4-BE49-F238E27FC236}">
                <a16:creationId xmlns:a16="http://schemas.microsoft.com/office/drawing/2014/main" id="{92630DBC-A076-18F8-9ED1-3C27423608F6}"/>
              </a:ext>
            </a:extLst>
          </p:cNvPr>
          <p:cNvSpPr/>
          <p:nvPr/>
        </p:nvSpPr>
        <p:spPr>
          <a:xfrm>
            <a:off x="9380911" y="3010557"/>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rPr>
              <a:t>7</a:t>
            </a:r>
          </a:p>
        </p:txBody>
      </p:sp>
      <p:sp>
        <p:nvSpPr>
          <p:cNvPr id="2" name="TextBox 1">
            <a:extLst>
              <a:ext uri="{FF2B5EF4-FFF2-40B4-BE49-F238E27FC236}">
                <a16:creationId xmlns:a16="http://schemas.microsoft.com/office/drawing/2014/main" id="{BCD13312-FC49-8288-DBC8-13864B21950F}"/>
              </a:ext>
            </a:extLst>
          </p:cNvPr>
          <p:cNvSpPr txBox="1"/>
          <p:nvPr/>
        </p:nvSpPr>
        <p:spPr>
          <a:xfrm>
            <a:off x="433009" y="1963507"/>
            <a:ext cx="4571762" cy="4688463"/>
          </a:xfrm>
          <a:prstGeom prst="rect">
            <a:avLst/>
          </a:prstGeom>
          <a:noFill/>
        </p:spPr>
        <p:txBody>
          <a:bodyPr wrap="square">
            <a:spAutoFit/>
          </a:bodyPr>
          <a:lstStyle/>
          <a:p>
            <a:pPr marL="0" indent="0">
              <a:spcBef>
                <a:spcPts val="0"/>
              </a:spcBef>
              <a:spcAft>
                <a:spcPts val="200"/>
              </a:spcAft>
              <a:buNone/>
            </a:pPr>
            <a:r>
              <a:rPr lang="en-US" sz="1600" b="1" cap="all" dirty="0">
                <a:solidFill>
                  <a:srgbClr val="C00000"/>
                </a:solidFill>
                <a:latin typeface="+mj-lt"/>
                <a:ea typeface="Times New Roman" panose="02020603050405020304" pitchFamily="18" charset="0"/>
                <a:cs typeface="Times New Roman (Headings CS)"/>
              </a:rPr>
              <a:t>Level 0 – no maternity</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Genesis – </a:t>
            </a:r>
            <a:r>
              <a:rPr lang="en-US" sz="1600" dirty="0">
                <a:latin typeface="Cambria" panose="02040503050406030204" pitchFamily="18" charset="0"/>
                <a:ea typeface="Calibri" panose="020F0502020204030204" pitchFamily="34" charset="0"/>
                <a:cs typeface="Times New Roman" panose="02020603050405020304" pitchFamily="18" charset="0"/>
              </a:rPr>
              <a:t>Aledo</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Hammond Henry – </a:t>
            </a:r>
            <a:r>
              <a:rPr lang="en-US" sz="1600" dirty="0">
                <a:latin typeface="Cambria" panose="02040503050406030204" pitchFamily="18" charset="0"/>
                <a:ea typeface="Calibri" panose="020F0502020204030204" pitchFamily="34" charset="0"/>
                <a:cs typeface="Times New Roman" panose="02020603050405020304" pitchFamily="18" charset="0"/>
              </a:rPr>
              <a:t>Geneseo</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Iroquois – </a:t>
            </a:r>
            <a:r>
              <a:rPr lang="en-US" sz="1600" dirty="0">
                <a:latin typeface="Cambria" panose="02040503050406030204" pitchFamily="18" charset="0"/>
                <a:ea typeface="Calibri" panose="020F0502020204030204" pitchFamily="34" charset="0"/>
                <a:cs typeface="Times New Roman" panose="02020603050405020304" pitchFamily="18" charset="0"/>
              </a:rPr>
              <a:t>Watseka</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Center for Health – </a:t>
            </a:r>
            <a:r>
              <a:rPr lang="en-US" sz="1600" dirty="0">
                <a:latin typeface="Cambria" panose="02040503050406030204" pitchFamily="18" charset="0"/>
                <a:ea typeface="Calibri" panose="020F0502020204030204" pitchFamily="34" charset="0"/>
                <a:cs typeface="Times New Roman" panose="02020603050405020304" pitchFamily="18" charset="0"/>
              </a:rPr>
              <a:t>Streator</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Saint Clare – </a:t>
            </a:r>
            <a:r>
              <a:rPr lang="en-US" sz="1600" dirty="0">
                <a:latin typeface="Cambria" panose="02040503050406030204" pitchFamily="18" charset="0"/>
                <a:ea typeface="Calibri" panose="020F0502020204030204" pitchFamily="34" charset="0"/>
                <a:cs typeface="Times New Roman" panose="02020603050405020304" pitchFamily="18" charset="0"/>
              </a:rPr>
              <a:t>Princeton</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Saint Paul – </a:t>
            </a:r>
            <a:r>
              <a:rPr lang="en-US" sz="1600" dirty="0">
                <a:latin typeface="Cambria" panose="02040503050406030204" pitchFamily="18" charset="0"/>
                <a:ea typeface="Calibri" panose="020F0502020204030204" pitchFamily="34" charset="0"/>
                <a:cs typeface="Times New Roman" panose="02020603050405020304" pitchFamily="18" charset="0"/>
              </a:rPr>
              <a:t>Mendota</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St. James</a:t>
            </a:r>
            <a:r>
              <a:rPr lang="en-US" sz="1600" dirty="0">
                <a:latin typeface="Cambria" panose="02040503050406030204" pitchFamily="18" charset="0"/>
                <a:ea typeface="Calibri" panose="020F0502020204030204" pitchFamily="34" charset="0"/>
                <a:cs typeface="Times New Roman" panose="02020603050405020304" pitchFamily="18" charset="0"/>
              </a:rPr>
              <a:t> - Pontiac</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Holy Family – </a:t>
            </a:r>
            <a:r>
              <a:rPr lang="en-US" sz="1600" dirty="0">
                <a:latin typeface="Cambria" panose="02040503050406030204" pitchFamily="18" charset="0"/>
                <a:ea typeface="Calibri" panose="020F0502020204030204" pitchFamily="34" charset="0"/>
                <a:cs typeface="Times New Roman" panose="02020603050405020304" pitchFamily="18" charset="0"/>
              </a:rPr>
              <a:t>Monmouth</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Saint Luke – </a:t>
            </a:r>
            <a:r>
              <a:rPr lang="en-US" sz="1600" dirty="0">
                <a:latin typeface="Cambria" panose="02040503050406030204" pitchFamily="18" charset="0"/>
                <a:ea typeface="Calibri" panose="020F0502020204030204" pitchFamily="34" charset="0"/>
                <a:cs typeface="Times New Roman" panose="02020603050405020304" pitchFamily="18" charset="0"/>
              </a:rPr>
              <a:t>Kewanee</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UnityPoint Health-Pekin – </a:t>
            </a:r>
            <a:r>
              <a:rPr lang="en-US" sz="1600" dirty="0">
                <a:latin typeface="Cambria" panose="02040503050406030204" pitchFamily="18" charset="0"/>
                <a:ea typeface="Calibri" panose="020F0502020204030204" pitchFamily="34" charset="0"/>
                <a:cs typeface="Times New Roman" panose="02020603050405020304" pitchFamily="18" charset="0"/>
              </a:rPr>
              <a:t>Pekin</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UnityPoint Health-Proctor – </a:t>
            </a:r>
            <a:r>
              <a:rPr lang="en-US" sz="1600" dirty="0">
                <a:latin typeface="Cambria" panose="02040503050406030204" pitchFamily="18" charset="0"/>
                <a:ea typeface="Calibri" panose="020F0502020204030204" pitchFamily="34" charset="0"/>
                <a:cs typeface="Times New Roman" panose="02020603050405020304" pitchFamily="18" charset="0"/>
              </a:rPr>
              <a:t>Peoria</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Carle Eureka – </a:t>
            </a:r>
            <a:r>
              <a:rPr lang="en-US" sz="1600" dirty="0">
                <a:latin typeface="Cambria" panose="02040503050406030204" pitchFamily="18" charset="0"/>
                <a:ea typeface="Calibri" panose="020F0502020204030204" pitchFamily="34" charset="0"/>
                <a:cs typeface="Times New Roman" panose="02020603050405020304" pitchFamily="18" charset="0"/>
              </a:rPr>
              <a:t>Eureka</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Hopedale Medical Complex – </a:t>
            </a:r>
            <a:r>
              <a:rPr lang="en-US" sz="1600" dirty="0">
                <a:latin typeface="Cambria" panose="02040503050406030204" pitchFamily="18" charset="0"/>
                <a:ea typeface="Calibri" panose="020F0502020204030204" pitchFamily="34" charset="0"/>
                <a:cs typeface="Times New Roman" panose="02020603050405020304" pitchFamily="18" charset="0"/>
              </a:rPr>
              <a:t>Hopedale</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Memorial Hospital – </a:t>
            </a:r>
            <a:r>
              <a:rPr lang="en-US" sz="1600" dirty="0">
                <a:latin typeface="Cambria" panose="02040503050406030204" pitchFamily="18" charset="0"/>
                <a:ea typeface="Calibri" panose="020F0502020204030204" pitchFamily="34" charset="0"/>
                <a:cs typeface="Times New Roman" panose="02020603050405020304" pitchFamily="18" charset="0"/>
              </a:rPr>
              <a:t>Carthage</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Heart of Mary – </a:t>
            </a:r>
            <a:r>
              <a:rPr lang="en-US" sz="1600" dirty="0">
                <a:latin typeface="Cambria" panose="02040503050406030204" pitchFamily="18" charset="0"/>
                <a:ea typeface="Calibri" panose="020F0502020204030204" pitchFamily="34" charset="0"/>
                <a:cs typeface="Times New Roman" panose="02020603050405020304" pitchFamily="18" charset="0"/>
              </a:rPr>
              <a:t>Urbana</a:t>
            </a:r>
          </a:p>
          <a:p>
            <a:pPr marL="342900" indent="-342900">
              <a:spcBef>
                <a:spcPts val="0"/>
              </a:spcBef>
              <a:spcAft>
                <a:spcPts val="200"/>
              </a:spcAft>
              <a:buClr>
                <a:srgbClr val="C0000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St. Elizabeth’s - </a:t>
            </a:r>
            <a:r>
              <a:rPr lang="en-US" sz="1600" dirty="0">
                <a:latin typeface="Cambria" panose="02040503050406030204" pitchFamily="18" charset="0"/>
                <a:ea typeface="Calibri" panose="020F0502020204030204" pitchFamily="34" charset="0"/>
                <a:cs typeface="Times New Roman" panose="02020603050405020304" pitchFamily="18" charset="0"/>
              </a:rPr>
              <a:t>Peru</a:t>
            </a:r>
          </a:p>
        </p:txBody>
      </p:sp>
      <p:sp>
        <p:nvSpPr>
          <p:cNvPr id="3" name="Oval 2">
            <a:extLst>
              <a:ext uri="{FF2B5EF4-FFF2-40B4-BE49-F238E27FC236}">
                <a16:creationId xmlns:a16="http://schemas.microsoft.com/office/drawing/2014/main" id="{CA4FCAA2-2589-A30E-707E-7979F8CEF747}"/>
              </a:ext>
            </a:extLst>
          </p:cNvPr>
          <p:cNvSpPr/>
          <p:nvPr/>
        </p:nvSpPr>
        <p:spPr>
          <a:xfrm>
            <a:off x="6262156" y="2453588"/>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1</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4" name="Oval 3">
            <a:extLst>
              <a:ext uri="{FF2B5EF4-FFF2-40B4-BE49-F238E27FC236}">
                <a16:creationId xmlns:a16="http://schemas.microsoft.com/office/drawing/2014/main" id="{7EA220A4-DE04-772F-D825-B98D1A9DBAB0}"/>
              </a:ext>
            </a:extLst>
          </p:cNvPr>
          <p:cNvSpPr/>
          <p:nvPr/>
        </p:nvSpPr>
        <p:spPr>
          <a:xfrm>
            <a:off x="7181057" y="1920941"/>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rPr>
              <a:t>2</a:t>
            </a:r>
          </a:p>
        </p:txBody>
      </p:sp>
      <p:sp>
        <p:nvSpPr>
          <p:cNvPr id="6" name="Oval 5">
            <a:extLst>
              <a:ext uri="{FF2B5EF4-FFF2-40B4-BE49-F238E27FC236}">
                <a16:creationId xmlns:a16="http://schemas.microsoft.com/office/drawing/2014/main" id="{43D1D632-8D23-6310-D1EC-8A1DA1395470}"/>
              </a:ext>
            </a:extLst>
          </p:cNvPr>
          <p:cNvSpPr/>
          <p:nvPr/>
        </p:nvSpPr>
        <p:spPr>
          <a:xfrm>
            <a:off x="10698175" y="3217639"/>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rPr>
              <a:t>3</a:t>
            </a:r>
          </a:p>
        </p:txBody>
      </p:sp>
      <p:sp>
        <p:nvSpPr>
          <p:cNvPr id="7" name="Oval 6">
            <a:extLst>
              <a:ext uri="{FF2B5EF4-FFF2-40B4-BE49-F238E27FC236}">
                <a16:creationId xmlns:a16="http://schemas.microsoft.com/office/drawing/2014/main" id="{FC6ACD21-A154-AB8F-A727-A3E3FAA62406}"/>
              </a:ext>
            </a:extLst>
          </p:cNvPr>
          <p:cNvSpPr/>
          <p:nvPr/>
        </p:nvSpPr>
        <p:spPr>
          <a:xfrm>
            <a:off x="9088344" y="2561950"/>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rPr>
              <a:t>4</a:t>
            </a:r>
          </a:p>
        </p:txBody>
      </p:sp>
      <p:sp>
        <p:nvSpPr>
          <p:cNvPr id="10" name="Oval 9">
            <a:extLst>
              <a:ext uri="{FF2B5EF4-FFF2-40B4-BE49-F238E27FC236}">
                <a16:creationId xmlns:a16="http://schemas.microsoft.com/office/drawing/2014/main" id="{A1E9AA40-E460-B6AD-477D-B760196D3CA0}"/>
              </a:ext>
            </a:extLst>
          </p:cNvPr>
          <p:cNvSpPr/>
          <p:nvPr/>
        </p:nvSpPr>
        <p:spPr>
          <a:xfrm>
            <a:off x="8034830" y="2125850"/>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5</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1" name="Oval 10">
            <a:extLst>
              <a:ext uri="{FF2B5EF4-FFF2-40B4-BE49-F238E27FC236}">
                <a16:creationId xmlns:a16="http://schemas.microsoft.com/office/drawing/2014/main" id="{D8FC1AA8-3F29-FA9A-3657-06BC5534E569}"/>
              </a:ext>
            </a:extLst>
          </p:cNvPr>
          <p:cNvSpPr/>
          <p:nvPr/>
        </p:nvSpPr>
        <p:spPr>
          <a:xfrm>
            <a:off x="8814024" y="1954294"/>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6</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3" name="Oval 12">
            <a:extLst>
              <a:ext uri="{FF2B5EF4-FFF2-40B4-BE49-F238E27FC236}">
                <a16:creationId xmlns:a16="http://schemas.microsoft.com/office/drawing/2014/main" id="{1167F941-65E8-0E9C-7AF2-83E7A931D0C4}"/>
              </a:ext>
            </a:extLst>
          </p:cNvPr>
          <p:cNvSpPr/>
          <p:nvPr/>
        </p:nvSpPr>
        <p:spPr>
          <a:xfrm>
            <a:off x="6423572" y="2980581"/>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8</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4" name="Oval 13">
            <a:extLst>
              <a:ext uri="{FF2B5EF4-FFF2-40B4-BE49-F238E27FC236}">
                <a16:creationId xmlns:a16="http://schemas.microsoft.com/office/drawing/2014/main" id="{96F87FDE-1469-D9E5-E3C1-F5E12551BD3C}"/>
              </a:ext>
            </a:extLst>
          </p:cNvPr>
          <p:cNvSpPr/>
          <p:nvPr/>
        </p:nvSpPr>
        <p:spPr>
          <a:xfrm>
            <a:off x="7402376" y="2315249"/>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9</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5" name="Oval 14">
            <a:extLst>
              <a:ext uri="{FF2B5EF4-FFF2-40B4-BE49-F238E27FC236}">
                <a16:creationId xmlns:a16="http://schemas.microsoft.com/office/drawing/2014/main" id="{00AFFEC5-D74E-991C-EC10-F071E8A7A013}"/>
              </a:ext>
            </a:extLst>
          </p:cNvPr>
          <p:cNvSpPr/>
          <p:nvPr/>
        </p:nvSpPr>
        <p:spPr>
          <a:xfrm>
            <a:off x="7975478" y="3664688"/>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6" name="TextBox 15">
            <a:extLst>
              <a:ext uri="{FF2B5EF4-FFF2-40B4-BE49-F238E27FC236}">
                <a16:creationId xmlns:a16="http://schemas.microsoft.com/office/drawing/2014/main" id="{03C7CC2B-59BD-3D90-327D-2459A86257DF}"/>
              </a:ext>
            </a:extLst>
          </p:cNvPr>
          <p:cNvSpPr txBox="1"/>
          <p:nvPr/>
        </p:nvSpPr>
        <p:spPr>
          <a:xfrm>
            <a:off x="7943739" y="3678979"/>
            <a:ext cx="340501" cy="246221"/>
          </a:xfrm>
          <a:prstGeom prst="rect">
            <a:avLst/>
          </a:prstGeom>
          <a:noFill/>
        </p:spPr>
        <p:txBody>
          <a:bodyPr wrap="square" rtlCol="0">
            <a:spAutoFit/>
          </a:bodyPr>
          <a:lstStyle/>
          <a:p>
            <a:pPr algn="ctr"/>
            <a:r>
              <a:rPr lang="en-US" sz="1000" b="1" dirty="0">
                <a:solidFill>
                  <a:schemeClr val="bg1"/>
                </a:solidFill>
              </a:rPr>
              <a:t>10</a:t>
            </a:r>
          </a:p>
        </p:txBody>
      </p:sp>
      <p:sp>
        <p:nvSpPr>
          <p:cNvPr id="29" name="Oval 28">
            <a:extLst>
              <a:ext uri="{FF2B5EF4-FFF2-40B4-BE49-F238E27FC236}">
                <a16:creationId xmlns:a16="http://schemas.microsoft.com/office/drawing/2014/main" id="{D642C948-4A3C-EA7C-2A82-2D983CFF9EB8}"/>
              </a:ext>
            </a:extLst>
          </p:cNvPr>
          <p:cNvSpPr/>
          <p:nvPr/>
        </p:nvSpPr>
        <p:spPr>
          <a:xfrm>
            <a:off x="7963504" y="3134020"/>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0" name="TextBox 29">
            <a:extLst>
              <a:ext uri="{FF2B5EF4-FFF2-40B4-BE49-F238E27FC236}">
                <a16:creationId xmlns:a16="http://schemas.microsoft.com/office/drawing/2014/main" id="{8A423CFD-6276-BB98-5177-86C703775418}"/>
              </a:ext>
            </a:extLst>
          </p:cNvPr>
          <p:cNvSpPr txBox="1"/>
          <p:nvPr/>
        </p:nvSpPr>
        <p:spPr>
          <a:xfrm>
            <a:off x="7918948" y="3146266"/>
            <a:ext cx="369402" cy="246221"/>
          </a:xfrm>
          <a:prstGeom prst="rect">
            <a:avLst/>
          </a:prstGeom>
          <a:noFill/>
        </p:spPr>
        <p:txBody>
          <a:bodyPr wrap="square" rtlCol="0">
            <a:spAutoFit/>
          </a:bodyPr>
          <a:lstStyle/>
          <a:p>
            <a:pPr algn="ctr"/>
            <a:r>
              <a:rPr lang="en-US" sz="1000" b="1" dirty="0">
                <a:solidFill>
                  <a:schemeClr val="bg1"/>
                </a:solidFill>
              </a:rPr>
              <a:t>11</a:t>
            </a:r>
          </a:p>
        </p:txBody>
      </p:sp>
      <p:sp>
        <p:nvSpPr>
          <p:cNvPr id="5" name="Oval 4">
            <a:extLst>
              <a:ext uri="{FF2B5EF4-FFF2-40B4-BE49-F238E27FC236}">
                <a16:creationId xmlns:a16="http://schemas.microsoft.com/office/drawing/2014/main" id="{814AA9A0-788B-735E-086A-216C6BEB4C84}"/>
              </a:ext>
            </a:extLst>
          </p:cNvPr>
          <p:cNvSpPr/>
          <p:nvPr/>
        </p:nvSpPr>
        <p:spPr>
          <a:xfrm>
            <a:off x="7936651" y="3355978"/>
            <a:ext cx="274320" cy="27667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1" name="Oval 30">
            <a:extLst>
              <a:ext uri="{FF2B5EF4-FFF2-40B4-BE49-F238E27FC236}">
                <a16:creationId xmlns:a16="http://schemas.microsoft.com/office/drawing/2014/main" id="{9E7278E7-0A36-EE9F-3B19-1554FDC40D8A}"/>
              </a:ext>
            </a:extLst>
          </p:cNvPr>
          <p:cNvSpPr/>
          <p:nvPr/>
        </p:nvSpPr>
        <p:spPr>
          <a:xfrm>
            <a:off x="8463446" y="3289301"/>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2" name="TextBox 31">
            <a:extLst>
              <a:ext uri="{FF2B5EF4-FFF2-40B4-BE49-F238E27FC236}">
                <a16:creationId xmlns:a16="http://schemas.microsoft.com/office/drawing/2014/main" id="{392B6256-52B3-772E-F863-E7AD3A8B8409}"/>
              </a:ext>
            </a:extLst>
          </p:cNvPr>
          <p:cNvSpPr txBox="1"/>
          <p:nvPr/>
        </p:nvSpPr>
        <p:spPr>
          <a:xfrm>
            <a:off x="8437351" y="3303592"/>
            <a:ext cx="329308" cy="246221"/>
          </a:xfrm>
          <a:prstGeom prst="rect">
            <a:avLst/>
          </a:prstGeom>
          <a:noFill/>
        </p:spPr>
        <p:txBody>
          <a:bodyPr wrap="square" rtlCol="0">
            <a:spAutoFit/>
          </a:bodyPr>
          <a:lstStyle/>
          <a:p>
            <a:pPr algn="ctr"/>
            <a:r>
              <a:rPr lang="en-US" sz="1000" b="1" dirty="0">
                <a:solidFill>
                  <a:schemeClr val="bg1"/>
                </a:solidFill>
              </a:rPr>
              <a:t>12</a:t>
            </a:r>
          </a:p>
        </p:txBody>
      </p:sp>
      <p:sp>
        <p:nvSpPr>
          <p:cNvPr id="33" name="Oval 32">
            <a:extLst>
              <a:ext uri="{FF2B5EF4-FFF2-40B4-BE49-F238E27FC236}">
                <a16:creationId xmlns:a16="http://schemas.microsoft.com/office/drawing/2014/main" id="{28B6FB0F-D80B-689A-E175-56248763287C}"/>
              </a:ext>
            </a:extLst>
          </p:cNvPr>
          <p:cNvSpPr/>
          <p:nvPr/>
        </p:nvSpPr>
        <p:spPr>
          <a:xfrm>
            <a:off x="8341724" y="3833184"/>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4" name="TextBox 33">
            <a:extLst>
              <a:ext uri="{FF2B5EF4-FFF2-40B4-BE49-F238E27FC236}">
                <a16:creationId xmlns:a16="http://schemas.microsoft.com/office/drawing/2014/main" id="{DFF40F7E-7241-2A5D-74DA-BB9BD355F6E1}"/>
              </a:ext>
            </a:extLst>
          </p:cNvPr>
          <p:cNvSpPr txBox="1"/>
          <p:nvPr/>
        </p:nvSpPr>
        <p:spPr>
          <a:xfrm>
            <a:off x="8288350" y="3848413"/>
            <a:ext cx="379854" cy="246221"/>
          </a:xfrm>
          <a:prstGeom prst="rect">
            <a:avLst/>
          </a:prstGeom>
          <a:noFill/>
        </p:spPr>
        <p:txBody>
          <a:bodyPr wrap="square" rtlCol="0">
            <a:spAutoFit/>
          </a:bodyPr>
          <a:lstStyle/>
          <a:p>
            <a:pPr algn="ctr"/>
            <a:r>
              <a:rPr lang="en-US" sz="1000" b="1" dirty="0">
                <a:solidFill>
                  <a:schemeClr val="bg1"/>
                </a:solidFill>
              </a:rPr>
              <a:t>13</a:t>
            </a:r>
          </a:p>
        </p:txBody>
      </p:sp>
      <p:sp>
        <p:nvSpPr>
          <p:cNvPr id="17" name="Oval 16">
            <a:extLst>
              <a:ext uri="{FF2B5EF4-FFF2-40B4-BE49-F238E27FC236}">
                <a16:creationId xmlns:a16="http://schemas.microsoft.com/office/drawing/2014/main" id="{3B84B969-AE96-B1D4-1647-5B0C5A05676E}"/>
              </a:ext>
            </a:extLst>
          </p:cNvPr>
          <p:cNvSpPr/>
          <p:nvPr/>
        </p:nvSpPr>
        <p:spPr>
          <a:xfrm>
            <a:off x="6351001" y="3724786"/>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8" name="Oval 17">
            <a:extLst>
              <a:ext uri="{FF2B5EF4-FFF2-40B4-BE49-F238E27FC236}">
                <a16:creationId xmlns:a16="http://schemas.microsoft.com/office/drawing/2014/main" id="{D301FAC1-672A-E40F-D0B7-698C8CFAC270}"/>
              </a:ext>
            </a:extLst>
          </p:cNvPr>
          <p:cNvSpPr/>
          <p:nvPr/>
        </p:nvSpPr>
        <p:spPr>
          <a:xfrm>
            <a:off x="9116214" y="3632655"/>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5" name="Oval 34">
            <a:extLst>
              <a:ext uri="{FF2B5EF4-FFF2-40B4-BE49-F238E27FC236}">
                <a16:creationId xmlns:a16="http://schemas.microsoft.com/office/drawing/2014/main" id="{C205DB63-ED9F-F963-101E-1CE78F3EA620}"/>
              </a:ext>
            </a:extLst>
          </p:cNvPr>
          <p:cNvSpPr/>
          <p:nvPr/>
        </p:nvSpPr>
        <p:spPr>
          <a:xfrm>
            <a:off x="9995392" y="4315844"/>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mj-lt"/>
                <a:cs typeface="Calibri" panose="020F0502020204030204" pitchFamily="34" charset="0"/>
              </a:rPr>
              <a:t>15</a:t>
            </a:r>
          </a:p>
        </p:txBody>
      </p:sp>
      <p:sp>
        <p:nvSpPr>
          <p:cNvPr id="36" name="Oval 35">
            <a:extLst>
              <a:ext uri="{FF2B5EF4-FFF2-40B4-BE49-F238E27FC236}">
                <a16:creationId xmlns:a16="http://schemas.microsoft.com/office/drawing/2014/main" id="{C1151DCB-34DD-D2AB-109F-6D2C32F2C6B3}"/>
              </a:ext>
            </a:extLst>
          </p:cNvPr>
          <p:cNvSpPr/>
          <p:nvPr/>
        </p:nvSpPr>
        <p:spPr>
          <a:xfrm>
            <a:off x="5676368" y="3868848"/>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7" name="TextBox 36">
            <a:extLst>
              <a:ext uri="{FF2B5EF4-FFF2-40B4-BE49-F238E27FC236}">
                <a16:creationId xmlns:a16="http://schemas.microsoft.com/office/drawing/2014/main" id="{D6900067-2950-FDFE-C77B-B76D8D0F65F3}"/>
              </a:ext>
            </a:extLst>
          </p:cNvPr>
          <p:cNvSpPr txBox="1"/>
          <p:nvPr/>
        </p:nvSpPr>
        <p:spPr>
          <a:xfrm>
            <a:off x="5643574" y="3877407"/>
            <a:ext cx="340501" cy="246221"/>
          </a:xfrm>
          <a:prstGeom prst="rect">
            <a:avLst/>
          </a:prstGeom>
          <a:noFill/>
        </p:spPr>
        <p:txBody>
          <a:bodyPr wrap="square" rtlCol="0">
            <a:spAutoFit/>
          </a:bodyPr>
          <a:lstStyle/>
          <a:p>
            <a:pPr algn="ctr"/>
            <a:r>
              <a:rPr lang="en-US" sz="1000" b="1" dirty="0">
                <a:solidFill>
                  <a:schemeClr val="bg1"/>
                </a:solidFill>
              </a:rPr>
              <a:t>14</a:t>
            </a:r>
          </a:p>
        </p:txBody>
      </p:sp>
      <p:sp>
        <p:nvSpPr>
          <p:cNvPr id="38" name="Rectangle 37">
            <a:extLst>
              <a:ext uri="{FF2B5EF4-FFF2-40B4-BE49-F238E27FC236}">
                <a16:creationId xmlns:a16="http://schemas.microsoft.com/office/drawing/2014/main" id="{23F0DFD3-43E9-BFE3-1381-EA541C9FFEC7}"/>
              </a:ext>
            </a:extLst>
          </p:cNvPr>
          <p:cNvSpPr/>
          <p:nvPr/>
        </p:nvSpPr>
        <p:spPr>
          <a:xfrm>
            <a:off x="10564566" y="757256"/>
            <a:ext cx="1099847" cy="168220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solidFill>
              </a:rPr>
              <a:t>Level III</a:t>
            </a:r>
          </a:p>
          <a:p>
            <a:pPr algn="ctr"/>
            <a:r>
              <a:rPr lang="en-US" sz="1800" b="1" dirty="0">
                <a:solidFill>
                  <a:schemeClr val="accent5"/>
                </a:solidFill>
              </a:rPr>
              <a:t>Level IIE</a:t>
            </a:r>
          </a:p>
          <a:p>
            <a:pPr algn="ctr"/>
            <a:r>
              <a:rPr lang="en-US" sz="1800" b="1" dirty="0">
                <a:solidFill>
                  <a:srgbClr val="7030A0"/>
                </a:solidFill>
              </a:rPr>
              <a:t>Level II </a:t>
            </a:r>
          </a:p>
          <a:p>
            <a:pPr algn="ctr"/>
            <a:r>
              <a:rPr lang="en-US" sz="1800" b="1" dirty="0">
                <a:solidFill>
                  <a:srgbClr val="FFC000"/>
                </a:solidFill>
              </a:rPr>
              <a:t>Level I</a:t>
            </a:r>
          </a:p>
          <a:p>
            <a:pPr algn="ctr"/>
            <a:r>
              <a:rPr lang="en-US" sz="1800" b="1" dirty="0">
                <a:solidFill>
                  <a:srgbClr val="C00000"/>
                </a:solidFill>
              </a:rPr>
              <a:t>Level 0 </a:t>
            </a:r>
          </a:p>
        </p:txBody>
      </p:sp>
      <p:sp>
        <p:nvSpPr>
          <p:cNvPr id="19" name="Oval 18">
            <a:extLst>
              <a:ext uri="{FF2B5EF4-FFF2-40B4-BE49-F238E27FC236}">
                <a16:creationId xmlns:a16="http://schemas.microsoft.com/office/drawing/2014/main" id="{799FCA15-70DB-8156-1FC7-6049F19B20E5}"/>
              </a:ext>
            </a:extLst>
          </p:cNvPr>
          <p:cNvSpPr/>
          <p:nvPr/>
        </p:nvSpPr>
        <p:spPr>
          <a:xfrm>
            <a:off x="8737766" y="2247249"/>
            <a:ext cx="329308" cy="314701"/>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27" name="Oval 26">
            <a:extLst>
              <a:ext uri="{FF2B5EF4-FFF2-40B4-BE49-F238E27FC236}">
                <a16:creationId xmlns:a16="http://schemas.microsoft.com/office/drawing/2014/main" id="{89496E27-F21F-A3F4-0106-B316DF0EAB95}"/>
              </a:ext>
            </a:extLst>
          </p:cNvPr>
          <p:cNvSpPr/>
          <p:nvPr/>
        </p:nvSpPr>
        <p:spPr>
          <a:xfrm>
            <a:off x="10777118" y="4303063"/>
            <a:ext cx="274320" cy="320025"/>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Tree>
    <p:extLst>
      <p:ext uri="{BB962C8B-B14F-4D97-AF65-F5344CB8AC3E}">
        <p14:creationId xmlns:p14="http://schemas.microsoft.com/office/powerpoint/2010/main" val="1687309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5E6ED08-05F6-B9C1-6FEA-588650DA96A6}"/>
              </a:ext>
            </a:extLst>
          </p:cNvPr>
          <p:cNvPicPr>
            <a:picLocks noChangeAspect="1"/>
          </p:cNvPicPr>
          <p:nvPr/>
        </p:nvPicPr>
        <p:blipFill rotWithShape="1">
          <a:blip r:embed="rId2"/>
          <a:srcRect t="23391" r="9091"/>
          <a:stretch/>
        </p:blipFill>
        <p:spPr>
          <a:xfrm>
            <a:off x="20" y="10"/>
            <a:ext cx="12191980" cy="6857990"/>
          </a:xfrm>
          <a:prstGeom prst="rect">
            <a:avLst/>
          </a:prstGeom>
        </p:spPr>
      </p:pic>
      <p:sp>
        <p:nvSpPr>
          <p:cNvPr id="43" name="Rectangle 4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r>
              <a:rPr lang="en-US"/>
              <a:t>Historical Look at OB Closures</a:t>
            </a:r>
          </a:p>
        </p:txBody>
      </p:sp>
      <p:graphicFrame>
        <p:nvGraphicFramePr>
          <p:cNvPr id="39" name="Content Placeholder 3">
            <a:extLst>
              <a:ext uri="{FF2B5EF4-FFF2-40B4-BE49-F238E27FC236}">
                <a16:creationId xmlns:a16="http://schemas.microsoft.com/office/drawing/2014/main" id="{9A7AB318-8BCE-4681-B193-37D47B89C7F1}"/>
              </a:ext>
            </a:extLst>
          </p:cNvPr>
          <p:cNvGraphicFramePr/>
          <p:nvPr>
            <p:extLst>
              <p:ext uri="{D42A27DB-BD31-4B8C-83A1-F6EECF244321}">
                <p14:modId xmlns:p14="http://schemas.microsoft.com/office/powerpoint/2010/main" val="26145188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34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17ACF2-8D8F-CED4-65A5-BD746A4C4840}"/>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325563"/>
          </a:xfrm>
        </p:spPr>
        <p:txBody>
          <a:bodyPr>
            <a:normAutofit/>
          </a:bodyPr>
          <a:lstStyle/>
          <a:p>
            <a:r>
              <a:rPr lang="en-US"/>
              <a:t>Historical Look at OB Closures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56619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967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6995"/>
            <a:ext cx="10515600" cy="1133693"/>
          </a:xfrm>
        </p:spPr>
        <p:txBody>
          <a:bodyPr>
            <a:normAutofit/>
          </a:bodyPr>
          <a:lstStyle/>
          <a:p>
            <a:r>
              <a:rPr lang="en-US" sz="5200"/>
              <a:t>Where did they go?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935154"/>
              </p:ext>
            </p:extLst>
          </p:nvPr>
        </p:nvGraphicFramePr>
        <p:xfrm>
          <a:off x="1611247" y="1825625"/>
          <a:ext cx="8969508" cy="4351344"/>
        </p:xfrm>
        <a:graphic>
          <a:graphicData uri="http://schemas.openxmlformats.org/drawingml/2006/table">
            <a:tbl>
              <a:tblPr firstRow="1" bandRow="1">
                <a:tableStyleId>{5C22544A-7EE6-4342-B048-85BDC9FD1C3A}</a:tableStyleId>
              </a:tblPr>
              <a:tblGrid>
                <a:gridCol w="1759734">
                  <a:extLst>
                    <a:ext uri="{9D8B030D-6E8A-4147-A177-3AD203B41FA5}">
                      <a16:colId xmlns:a16="http://schemas.microsoft.com/office/drawing/2014/main" val="1365588930"/>
                    </a:ext>
                  </a:extLst>
                </a:gridCol>
                <a:gridCol w="1759734">
                  <a:extLst>
                    <a:ext uri="{9D8B030D-6E8A-4147-A177-3AD203B41FA5}">
                      <a16:colId xmlns:a16="http://schemas.microsoft.com/office/drawing/2014/main" val="310726461"/>
                    </a:ext>
                  </a:extLst>
                </a:gridCol>
                <a:gridCol w="1862428">
                  <a:extLst>
                    <a:ext uri="{9D8B030D-6E8A-4147-A177-3AD203B41FA5}">
                      <a16:colId xmlns:a16="http://schemas.microsoft.com/office/drawing/2014/main" val="2810248104"/>
                    </a:ext>
                  </a:extLst>
                </a:gridCol>
                <a:gridCol w="1827878">
                  <a:extLst>
                    <a:ext uri="{9D8B030D-6E8A-4147-A177-3AD203B41FA5}">
                      <a16:colId xmlns:a16="http://schemas.microsoft.com/office/drawing/2014/main" val="2597783500"/>
                    </a:ext>
                  </a:extLst>
                </a:gridCol>
                <a:gridCol w="1759734">
                  <a:extLst>
                    <a:ext uri="{9D8B030D-6E8A-4147-A177-3AD203B41FA5}">
                      <a16:colId xmlns:a16="http://schemas.microsoft.com/office/drawing/2014/main" val="794221166"/>
                    </a:ext>
                  </a:extLst>
                </a:gridCol>
              </a:tblGrid>
              <a:tr h="831874">
                <a:tc>
                  <a:txBody>
                    <a:bodyPr/>
                    <a:lstStyle/>
                    <a:p>
                      <a:r>
                        <a:rPr lang="en-US" sz="1600"/>
                        <a:t>Closing</a:t>
                      </a:r>
                      <a:r>
                        <a:rPr lang="en-US" sz="1600" baseline="0"/>
                        <a:t> Hospital</a:t>
                      </a:r>
                      <a:endParaRPr lang="en-US" sz="1600"/>
                    </a:p>
                  </a:txBody>
                  <a:tcPr marL="76511" marR="76511" marT="39994" marB="39994"/>
                </a:tc>
                <a:tc>
                  <a:txBody>
                    <a:bodyPr/>
                    <a:lstStyle/>
                    <a:p>
                      <a:r>
                        <a:rPr lang="en-US" sz="1600"/>
                        <a:t>Year of Closure</a:t>
                      </a:r>
                    </a:p>
                  </a:txBody>
                  <a:tcPr marL="76511" marR="76511" marT="39994" marB="39994"/>
                </a:tc>
                <a:tc>
                  <a:txBody>
                    <a:bodyPr/>
                    <a:lstStyle/>
                    <a:p>
                      <a:r>
                        <a:rPr lang="en-US" sz="1600"/>
                        <a:t>Average Delivery</a:t>
                      </a:r>
                      <a:r>
                        <a:rPr lang="en-US" sz="1600" baseline="0"/>
                        <a:t> (3 yrs prior to closure)</a:t>
                      </a:r>
                      <a:endParaRPr lang="en-US" sz="1600"/>
                    </a:p>
                  </a:txBody>
                  <a:tcPr marL="76511" marR="76511" marT="39994" marB="39994"/>
                </a:tc>
                <a:tc>
                  <a:txBody>
                    <a:bodyPr/>
                    <a:lstStyle/>
                    <a:p>
                      <a:r>
                        <a:rPr lang="en-US" sz="1600"/>
                        <a:t>Absorbing</a:t>
                      </a:r>
                      <a:r>
                        <a:rPr lang="en-US" sz="1600" baseline="0"/>
                        <a:t> Hospital</a:t>
                      </a:r>
                      <a:endParaRPr lang="en-US" sz="1600"/>
                    </a:p>
                  </a:txBody>
                  <a:tcPr marL="76511" marR="76511" marT="39994" marB="39994"/>
                </a:tc>
                <a:tc>
                  <a:txBody>
                    <a:bodyPr/>
                    <a:lstStyle/>
                    <a:p>
                      <a:r>
                        <a:rPr lang="en-US" sz="1600" baseline="0"/>
                        <a:t>Change in Deliveries</a:t>
                      </a:r>
                      <a:endParaRPr lang="en-US" sz="1600"/>
                    </a:p>
                  </a:txBody>
                  <a:tcPr marL="76511" marR="76511" marT="39994" marB="39994"/>
                </a:tc>
                <a:extLst>
                  <a:ext uri="{0D108BD9-81ED-4DB2-BD59-A6C34878D82A}">
                    <a16:rowId xmlns:a16="http://schemas.microsoft.com/office/drawing/2014/main" val="3069919211"/>
                  </a:ext>
                </a:extLst>
              </a:tr>
              <a:tr h="351947">
                <a:tc>
                  <a:txBody>
                    <a:bodyPr/>
                    <a:lstStyle/>
                    <a:p>
                      <a:r>
                        <a:rPr lang="en-US" sz="1600"/>
                        <a:t>Princeton</a:t>
                      </a:r>
                    </a:p>
                  </a:txBody>
                  <a:tcPr marL="76511" marR="76511" marT="39994" marB="39994"/>
                </a:tc>
                <a:tc>
                  <a:txBody>
                    <a:bodyPr/>
                    <a:lstStyle/>
                    <a:p>
                      <a:r>
                        <a:rPr lang="en-US" sz="1600"/>
                        <a:t>2014</a:t>
                      </a:r>
                    </a:p>
                  </a:txBody>
                  <a:tcPr marL="76511" marR="76511" marT="39994" marB="39994"/>
                </a:tc>
                <a:tc>
                  <a:txBody>
                    <a:bodyPr/>
                    <a:lstStyle/>
                    <a:p>
                      <a:r>
                        <a:rPr lang="en-US" sz="1600"/>
                        <a:t>85/yr</a:t>
                      </a:r>
                    </a:p>
                  </a:txBody>
                  <a:tcPr marL="76511" marR="76511" marT="39994" marB="39994"/>
                </a:tc>
                <a:tc>
                  <a:txBody>
                    <a:bodyPr/>
                    <a:lstStyle/>
                    <a:p>
                      <a:r>
                        <a:rPr lang="en-US" sz="1600"/>
                        <a:t>Spring Valley</a:t>
                      </a:r>
                    </a:p>
                  </a:txBody>
                  <a:tcPr marL="76511" marR="76511" marT="39994" marB="39994"/>
                </a:tc>
                <a:tc>
                  <a:txBody>
                    <a:bodyPr/>
                    <a:lstStyle/>
                    <a:p>
                      <a:r>
                        <a:rPr lang="en-US" sz="1600"/>
                        <a:t>2015            +49</a:t>
                      </a:r>
                    </a:p>
                  </a:txBody>
                  <a:tcPr marL="76511" marR="76511" marT="39994" marB="39994"/>
                </a:tc>
                <a:extLst>
                  <a:ext uri="{0D108BD9-81ED-4DB2-BD59-A6C34878D82A}">
                    <a16:rowId xmlns:a16="http://schemas.microsoft.com/office/drawing/2014/main" val="1195850149"/>
                  </a:ext>
                </a:extLst>
              </a:tr>
              <a:tr h="351947">
                <a:tc>
                  <a:txBody>
                    <a:bodyPr/>
                    <a:lstStyle/>
                    <a:p>
                      <a:r>
                        <a:rPr lang="en-US" sz="1600"/>
                        <a:t>Streator</a:t>
                      </a:r>
                    </a:p>
                  </a:txBody>
                  <a:tcPr marL="76511" marR="76511" marT="39994" marB="39994"/>
                </a:tc>
                <a:tc>
                  <a:txBody>
                    <a:bodyPr/>
                    <a:lstStyle/>
                    <a:p>
                      <a:r>
                        <a:rPr lang="en-US" sz="1600"/>
                        <a:t>2014</a:t>
                      </a:r>
                    </a:p>
                  </a:txBody>
                  <a:tcPr marL="76511" marR="76511" marT="39994" marB="39994"/>
                </a:tc>
                <a:tc>
                  <a:txBody>
                    <a:bodyPr/>
                    <a:lstStyle/>
                    <a:p>
                      <a:r>
                        <a:rPr lang="en-US" sz="1600"/>
                        <a:t>186/yr</a:t>
                      </a:r>
                    </a:p>
                  </a:txBody>
                  <a:tcPr marL="76511" marR="76511" marT="39994" marB="39994"/>
                </a:tc>
                <a:tc>
                  <a:txBody>
                    <a:bodyPr/>
                    <a:lstStyle/>
                    <a:p>
                      <a:r>
                        <a:rPr lang="en-US" sz="1600"/>
                        <a:t>Ottawa</a:t>
                      </a:r>
                    </a:p>
                  </a:txBody>
                  <a:tcPr marL="76511" marR="76511" marT="39994" marB="39994"/>
                </a:tc>
                <a:tc>
                  <a:txBody>
                    <a:bodyPr/>
                    <a:lstStyle/>
                    <a:p>
                      <a:r>
                        <a:rPr lang="en-US" sz="1600"/>
                        <a:t>2015           +89</a:t>
                      </a:r>
                    </a:p>
                  </a:txBody>
                  <a:tcPr marL="76511" marR="76511" marT="39994" marB="39994"/>
                </a:tc>
                <a:extLst>
                  <a:ext uri="{0D108BD9-81ED-4DB2-BD59-A6C34878D82A}">
                    <a16:rowId xmlns:a16="http://schemas.microsoft.com/office/drawing/2014/main" val="1372821529"/>
                  </a:ext>
                </a:extLst>
              </a:tr>
              <a:tr h="351947">
                <a:tc>
                  <a:txBody>
                    <a:bodyPr/>
                    <a:lstStyle/>
                    <a:p>
                      <a:r>
                        <a:rPr lang="en-US" sz="1600"/>
                        <a:t>Proctor</a:t>
                      </a:r>
                    </a:p>
                  </a:txBody>
                  <a:tcPr marL="76511" marR="76511" marT="39994" marB="39994"/>
                </a:tc>
                <a:tc>
                  <a:txBody>
                    <a:bodyPr/>
                    <a:lstStyle/>
                    <a:p>
                      <a:r>
                        <a:rPr lang="en-US" sz="1600"/>
                        <a:t>2014</a:t>
                      </a:r>
                    </a:p>
                  </a:txBody>
                  <a:tcPr marL="76511" marR="76511" marT="39994" marB="39994"/>
                </a:tc>
                <a:tc>
                  <a:txBody>
                    <a:bodyPr/>
                    <a:lstStyle/>
                    <a:p>
                      <a:r>
                        <a:rPr lang="en-US" sz="1600"/>
                        <a:t>604/yr</a:t>
                      </a:r>
                    </a:p>
                  </a:txBody>
                  <a:tcPr marL="76511" marR="76511" marT="39994" marB="39994"/>
                </a:tc>
                <a:tc>
                  <a:txBody>
                    <a:bodyPr/>
                    <a:lstStyle/>
                    <a:p>
                      <a:r>
                        <a:rPr lang="en-US" sz="1600"/>
                        <a:t>Methodist</a:t>
                      </a:r>
                    </a:p>
                  </a:txBody>
                  <a:tcPr marL="76511" marR="76511" marT="39994" marB="39994"/>
                </a:tc>
                <a:tc>
                  <a:txBody>
                    <a:bodyPr/>
                    <a:lstStyle/>
                    <a:p>
                      <a:r>
                        <a:rPr lang="en-US" sz="1600"/>
                        <a:t>2015           +350</a:t>
                      </a:r>
                    </a:p>
                  </a:txBody>
                  <a:tcPr marL="76511" marR="76511" marT="39994" marB="39994"/>
                </a:tc>
                <a:extLst>
                  <a:ext uri="{0D108BD9-81ED-4DB2-BD59-A6C34878D82A}">
                    <a16:rowId xmlns:a16="http://schemas.microsoft.com/office/drawing/2014/main" val="3473772393"/>
                  </a:ext>
                </a:extLst>
              </a:tr>
              <a:tr h="351947">
                <a:tc>
                  <a:txBody>
                    <a:bodyPr/>
                    <a:lstStyle/>
                    <a:p>
                      <a:r>
                        <a:rPr lang="en-US" sz="1600"/>
                        <a:t>Geneseo</a:t>
                      </a:r>
                    </a:p>
                  </a:txBody>
                  <a:tcPr marL="76511" marR="76511" marT="39994" marB="39994"/>
                </a:tc>
                <a:tc>
                  <a:txBody>
                    <a:bodyPr/>
                    <a:lstStyle/>
                    <a:p>
                      <a:r>
                        <a:rPr lang="en-US" sz="1600"/>
                        <a:t>2017</a:t>
                      </a:r>
                    </a:p>
                  </a:txBody>
                  <a:tcPr marL="76511" marR="76511" marT="39994" marB="39994"/>
                </a:tc>
                <a:tc>
                  <a:txBody>
                    <a:bodyPr/>
                    <a:lstStyle/>
                    <a:p>
                      <a:r>
                        <a:rPr lang="en-US" sz="1600"/>
                        <a:t>240/yr</a:t>
                      </a:r>
                    </a:p>
                  </a:txBody>
                  <a:tcPr marL="76511" marR="76511" marT="39994" marB="39994"/>
                </a:tc>
                <a:tc>
                  <a:txBody>
                    <a:bodyPr/>
                    <a:lstStyle/>
                    <a:p>
                      <a:r>
                        <a:rPr lang="en-US" sz="1600"/>
                        <a:t>Silvis</a:t>
                      </a:r>
                    </a:p>
                  </a:txBody>
                  <a:tcPr marL="76511" marR="76511" marT="39994" marB="39994"/>
                </a:tc>
                <a:tc>
                  <a:txBody>
                    <a:bodyPr/>
                    <a:lstStyle/>
                    <a:p>
                      <a:r>
                        <a:rPr lang="en-US" sz="1600"/>
                        <a:t>2018-19</a:t>
                      </a:r>
                      <a:r>
                        <a:rPr lang="en-US" sz="1600" baseline="0"/>
                        <a:t>      +115</a:t>
                      </a:r>
                      <a:endParaRPr lang="en-US" sz="1600"/>
                    </a:p>
                  </a:txBody>
                  <a:tcPr marL="76511" marR="76511" marT="39994" marB="39994"/>
                </a:tc>
                <a:extLst>
                  <a:ext uri="{0D108BD9-81ED-4DB2-BD59-A6C34878D82A}">
                    <a16:rowId xmlns:a16="http://schemas.microsoft.com/office/drawing/2014/main" val="677978467"/>
                  </a:ext>
                </a:extLst>
              </a:tr>
              <a:tr h="351947">
                <a:tc>
                  <a:txBody>
                    <a:bodyPr/>
                    <a:lstStyle/>
                    <a:p>
                      <a:r>
                        <a:rPr lang="en-US" sz="1600"/>
                        <a:t>Watseka</a:t>
                      </a:r>
                    </a:p>
                  </a:txBody>
                  <a:tcPr marL="76511" marR="76511" marT="39994" marB="39994"/>
                </a:tc>
                <a:tc>
                  <a:txBody>
                    <a:bodyPr/>
                    <a:lstStyle/>
                    <a:p>
                      <a:r>
                        <a:rPr lang="en-US" sz="1600"/>
                        <a:t>2017</a:t>
                      </a:r>
                    </a:p>
                  </a:txBody>
                  <a:tcPr marL="76511" marR="76511" marT="39994" marB="39994"/>
                </a:tc>
                <a:tc>
                  <a:txBody>
                    <a:bodyPr/>
                    <a:lstStyle/>
                    <a:p>
                      <a:r>
                        <a:rPr lang="en-US" sz="1600"/>
                        <a:t>89/yr</a:t>
                      </a:r>
                    </a:p>
                  </a:txBody>
                  <a:tcPr marL="76511" marR="76511" marT="39994" marB="39994"/>
                </a:tc>
                <a:tc>
                  <a:txBody>
                    <a:bodyPr/>
                    <a:lstStyle/>
                    <a:p>
                      <a:r>
                        <a:rPr lang="en-US" sz="1600"/>
                        <a:t>Out</a:t>
                      </a:r>
                      <a:r>
                        <a:rPr lang="en-US" sz="1600" baseline="0"/>
                        <a:t> of Network</a:t>
                      </a:r>
                      <a:endParaRPr lang="en-US" sz="1600"/>
                    </a:p>
                  </a:txBody>
                  <a:tcPr marL="76511" marR="76511" marT="39994" marB="39994"/>
                </a:tc>
                <a:tc>
                  <a:txBody>
                    <a:bodyPr/>
                    <a:lstStyle/>
                    <a:p>
                      <a:endParaRPr lang="en-US" sz="1600"/>
                    </a:p>
                  </a:txBody>
                  <a:tcPr marL="76511" marR="76511" marT="39994" marB="39994"/>
                </a:tc>
                <a:extLst>
                  <a:ext uri="{0D108BD9-81ED-4DB2-BD59-A6C34878D82A}">
                    <a16:rowId xmlns:a16="http://schemas.microsoft.com/office/drawing/2014/main" val="3716274296"/>
                  </a:ext>
                </a:extLst>
              </a:tr>
              <a:tr h="351947">
                <a:tc>
                  <a:txBody>
                    <a:bodyPr/>
                    <a:lstStyle/>
                    <a:p>
                      <a:r>
                        <a:rPr lang="en-US" sz="1600"/>
                        <a:t>Cottage</a:t>
                      </a:r>
                    </a:p>
                  </a:txBody>
                  <a:tcPr marL="76511" marR="76511" marT="39994" marB="39994"/>
                </a:tc>
                <a:tc>
                  <a:txBody>
                    <a:bodyPr/>
                    <a:lstStyle/>
                    <a:p>
                      <a:r>
                        <a:rPr lang="en-US" sz="1600"/>
                        <a:t>2019</a:t>
                      </a:r>
                    </a:p>
                  </a:txBody>
                  <a:tcPr marL="76511" marR="76511" marT="39994" marB="39994"/>
                </a:tc>
                <a:tc>
                  <a:txBody>
                    <a:bodyPr/>
                    <a:lstStyle/>
                    <a:p>
                      <a:r>
                        <a:rPr lang="en-US" sz="1600"/>
                        <a:t>370/yr</a:t>
                      </a:r>
                    </a:p>
                  </a:txBody>
                  <a:tcPr marL="76511" marR="76511" marT="39994" marB="39994"/>
                </a:tc>
                <a:tc>
                  <a:txBody>
                    <a:bodyPr/>
                    <a:lstStyle/>
                    <a:p>
                      <a:r>
                        <a:rPr lang="en-US" sz="1600"/>
                        <a:t>SMMC</a:t>
                      </a:r>
                    </a:p>
                  </a:txBody>
                  <a:tcPr marL="76511" marR="76511" marT="39994" marB="39994"/>
                </a:tc>
                <a:tc>
                  <a:txBody>
                    <a:bodyPr/>
                    <a:lstStyle/>
                    <a:p>
                      <a:r>
                        <a:rPr lang="en-US" sz="1600"/>
                        <a:t>2019-20</a:t>
                      </a:r>
                      <a:r>
                        <a:rPr lang="en-US" sz="1600" baseline="0"/>
                        <a:t>      +258</a:t>
                      </a:r>
                      <a:endParaRPr lang="en-US" sz="1600"/>
                    </a:p>
                  </a:txBody>
                  <a:tcPr marL="76511" marR="76511" marT="39994" marB="39994"/>
                </a:tc>
                <a:extLst>
                  <a:ext uri="{0D108BD9-81ED-4DB2-BD59-A6C34878D82A}">
                    <a16:rowId xmlns:a16="http://schemas.microsoft.com/office/drawing/2014/main" val="3024818603"/>
                  </a:ext>
                </a:extLst>
              </a:tr>
              <a:tr h="351947">
                <a:tc>
                  <a:txBody>
                    <a:bodyPr/>
                    <a:lstStyle/>
                    <a:p>
                      <a:r>
                        <a:rPr lang="en-US" sz="1600"/>
                        <a:t>Pekin</a:t>
                      </a:r>
                    </a:p>
                  </a:txBody>
                  <a:tcPr marL="76511" marR="76511" marT="39994" marB="39994"/>
                </a:tc>
                <a:tc>
                  <a:txBody>
                    <a:bodyPr/>
                    <a:lstStyle/>
                    <a:p>
                      <a:r>
                        <a:rPr lang="en-US" sz="1600"/>
                        <a:t>2019</a:t>
                      </a:r>
                    </a:p>
                  </a:txBody>
                  <a:tcPr marL="76511" marR="76511" marT="39994" marB="39994"/>
                </a:tc>
                <a:tc>
                  <a:txBody>
                    <a:bodyPr/>
                    <a:lstStyle/>
                    <a:p>
                      <a:r>
                        <a:rPr lang="en-US" sz="1600"/>
                        <a:t>367/yr</a:t>
                      </a:r>
                    </a:p>
                  </a:txBody>
                  <a:tcPr marL="76511" marR="76511" marT="39994" marB="39994"/>
                </a:tc>
                <a:tc>
                  <a:txBody>
                    <a:bodyPr/>
                    <a:lstStyle/>
                    <a:p>
                      <a:r>
                        <a:rPr lang="en-US" sz="1600"/>
                        <a:t>Methodist</a:t>
                      </a:r>
                    </a:p>
                  </a:txBody>
                  <a:tcPr marL="76511" marR="76511" marT="39994" marB="39994"/>
                </a:tc>
                <a:tc>
                  <a:txBody>
                    <a:bodyPr/>
                    <a:lstStyle/>
                    <a:p>
                      <a:r>
                        <a:rPr lang="en-US" sz="1600"/>
                        <a:t>2019-20</a:t>
                      </a:r>
                      <a:r>
                        <a:rPr lang="en-US" sz="1600" baseline="0"/>
                        <a:t> </a:t>
                      </a:r>
                      <a:r>
                        <a:rPr lang="en-US" sz="1600"/>
                        <a:t>     +448</a:t>
                      </a:r>
                    </a:p>
                  </a:txBody>
                  <a:tcPr marL="76511" marR="76511" marT="39994" marB="39994"/>
                </a:tc>
                <a:extLst>
                  <a:ext uri="{0D108BD9-81ED-4DB2-BD59-A6C34878D82A}">
                    <a16:rowId xmlns:a16="http://schemas.microsoft.com/office/drawing/2014/main" val="271654055"/>
                  </a:ext>
                </a:extLst>
              </a:tr>
              <a:tr h="351947">
                <a:tc>
                  <a:txBody>
                    <a:bodyPr/>
                    <a:lstStyle/>
                    <a:p>
                      <a:r>
                        <a:rPr lang="en-US" sz="1600"/>
                        <a:t>Spring Valley</a:t>
                      </a:r>
                    </a:p>
                  </a:txBody>
                  <a:tcPr marL="76511" marR="76511" marT="39994" marB="39994"/>
                </a:tc>
                <a:tc>
                  <a:txBody>
                    <a:bodyPr/>
                    <a:lstStyle/>
                    <a:p>
                      <a:r>
                        <a:rPr lang="en-US" sz="1600"/>
                        <a:t>2022</a:t>
                      </a:r>
                    </a:p>
                  </a:txBody>
                  <a:tcPr marL="76511" marR="76511" marT="39994" marB="39994"/>
                </a:tc>
                <a:tc>
                  <a:txBody>
                    <a:bodyPr/>
                    <a:lstStyle/>
                    <a:p>
                      <a:r>
                        <a:rPr lang="en-US" sz="1600"/>
                        <a:t>269/yr</a:t>
                      </a:r>
                    </a:p>
                  </a:txBody>
                  <a:tcPr marL="76511" marR="76511" marT="39994" marB="39994"/>
                </a:tc>
                <a:tc>
                  <a:txBody>
                    <a:bodyPr/>
                    <a:lstStyle/>
                    <a:p>
                      <a:r>
                        <a:rPr lang="en-US" sz="1600"/>
                        <a:t>Peru</a:t>
                      </a:r>
                    </a:p>
                  </a:txBody>
                  <a:tcPr marL="76511" marR="76511" marT="39994" marB="39994"/>
                </a:tc>
                <a:tc>
                  <a:txBody>
                    <a:bodyPr/>
                    <a:lstStyle/>
                    <a:p>
                      <a:r>
                        <a:rPr lang="en-US" sz="1600"/>
                        <a:t>2022            +154</a:t>
                      </a:r>
                    </a:p>
                  </a:txBody>
                  <a:tcPr marL="76511" marR="76511" marT="39994" marB="39994"/>
                </a:tc>
                <a:extLst>
                  <a:ext uri="{0D108BD9-81ED-4DB2-BD59-A6C34878D82A}">
                    <a16:rowId xmlns:a16="http://schemas.microsoft.com/office/drawing/2014/main" val="469796056"/>
                  </a:ext>
                </a:extLst>
              </a:tr>
              <a:tr h="351947">
                <a:tc>
                  <a:txBody>
                    <a:bodyPr/>
                    <a:lstStyle/>
                    <a:p>
                      <a:r>
                        <a:rPr lang="en-US" sz="1600"/>
                        <a:t>Carthage</a:t>
                      </a:r>
                    </a:p>
                  </a:txBody>
                  <a:tcPr marL="76511" marR="76511" marT="39994" marB="39994"/>
                </a:tc>
                <a:tc>
                  <a:txBody>
                    <a:bodyPr/>
                    <a:lstStyle/>
                    <a:p>
                      <a:r>
                        <a:rPr lang="en-US" sz="1600"/>
                        <a:t>2022</a:t>
                      </a:r>
                    </a:p>
                  </a:txBody>
                  <a:tcPr marL="76511" marR="76511" marT="39994" marB="39994"/>
                </a:tc>
                <a:tc>
                  <a:txBody>
                    <a:bodyPr/>
                    <a:lstStyle/>
                    <a:p>
                      <a:r>
                        <a:rPr lang="en-US" sz="1600"/>
                        <a:t>101/yr</a:t>
                      </a:r>
                    </a:p>
                  </a:txBody>
                  <a:tcPr marL="76511" marR="76511" marT="39994" marB="39994"/>
                </a:tc>
                <a:tc>
                  <a:txBody>
                    <a:bodyPr/>
                    <a:lstStyle/>
                    <a:p>
                      <a:r>
                        <a:rPr lang="en-US" sz="1600"/>
                        <a:t>Quincy/MDH</a:t>
                      </a:r>
                    </a:p>
                  </a:txBody>
                  <a:tcPr marL="76511" marR="76511" marT="39994" marB="39994"/>
                </a:tc>
                <a:tc>
                  <a:txBody>
                    <a:bodyPr/>
                    <a:lstStyle/>
                    <a:p>
                      <a:endParaRPr lang="en-US" sz="1600"/>
                    </a:p>
                  </a:txBody>
                  <a:tcPr marL="76511" marR="76511" marT="39994" marB="39994"/>
                </a:tc>
                <a:extLst>
                  <a:ext uri="{0D108BD9-81ED-4DB2-BD59-A6C34878D82A}">
                    <a16:rowId xmlns:a16="http://schemas.microsoft.com/office/drawing/2014/main" val="2241143087"/>
                  </a:ext>
                </a:extLst>
              </a:tr>
              <a:tr h="351947">
                <a:tc>
                  <a:txBody>
                    <a:bodyPr/>
                    <a:lstStyle/>
                    <a:p>
                      <a:r>
                        <a:rPr lang="en-US" sz="1600"/>
                        <a:t>Peru</a:t>
                      </a:r>
                    </a:p>
                  </a:txBody>
                  <a:tcPr marL="76511" marR="76511" marT="39994" marB="39994"/>
                </a:tc>
                <a:tc>
                  <a:txBody>
                    <a:bodyPr/>
                    <a:lstStyle/>
                    <a:p>
                      <a:r>
                        <a:rPr lang="en-US" sz="1600"/>
                        <a:t>2023</a:t>
                      </a:r>
                    </a:p>
                  </a:txBody>
                  <a:tcPr marL="76511" marR="76511" marT="39994" marB="39994"/>
                </a:tc>
                <a:tc>
                  <a:txBody>
                    <a:bodyPr/>
                    <a:lstStyle/>
                    <a:p>
                      <a:r>
                        <a:rPr lang="en-US" sz="1600"/>
                        <a:t>354/yr</a:t>
                      </a:r>
                    </a:p>
                  </a:txBody>
                  <a:tcPr marL="76511" marR="76511" marT="39994" marB="39994"/>
                </a:tc>
                <a:tc>
                  <a:txBody>
                    <a:bodyPr/>
                    <a:lstStyle/>
                    <a:p>
                      <a:r>
                        <a:rPr lang="en-US" sz="1600"/>
                        <a:t>Ottawa/Morris</a:t>
                      </a:r>
                    </a:p>
                  </a:txBody>
                  <a:tcPr marL="76511" marR="76511" marT="39994" marB="39994"/>
                </a:tc>
                <a:tc>
                  <a:txBody>
                    <a:bodyPr/>
                    <a:lstStyle/>
                    <a:p>
                      <a:endParaRPr lang="en-US" sz="1600"/>
                    </a:p>
                  </a:txBody>
                  <a:tcPr marL="76511" marR="76511" marT="39994" marB="39994"/>
                </a:tc>
                <a:extLst>
                  <a:ext uri="{0D108BD9-81ED-4DB2-BD59-A6C34878D82A}">
                    <a16:rowId xmlns:a16="http://schemas.microsoft.com/office/drawing/2014/main" val="4004813238"/>
                  </a:ext>
                </a:extLst>
              </a:tr>
            </a:tbl>
          </a:graphicData>
        </a:graphic>
      </p:graphicFrame>
    </p:spTree>
    <p:extLst>
      <p:ext uri="{BB962C8B-B14F-4D97-AF65-F5344CB8AC3E}">
        <p14:creationId xmlns:p14="http://schemas.microsoft.com/office/powerpoint/2010/main" val="47643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p:cNvGraphicFramePr>
          <p:nvPr/>
        </p:nvGraphicFramePr>
        <p:xfrm>
          <a:off x="879321" y="643467"/>
          <a:ext cx="3454400" cy="320548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3776452599"/>
                    </a:ext>
                  </a:extLst>
                </a:gridCol>
                <a:gridCol w="1727200">
                  <a:extLst>
                    <a:ext uri="{9D8B030D-6E8A-4147-A177-3AD203B41FA5}">
                      <a16:colId xmlns:a16="http://schemas.microsoft.com/office/drawing/2014/main" val="219409054"/>
                    </a:ext>
                  </a:extLst>
                </a:gridCol>
              </a:tblGrid>
              <a:tr h="370840">
                <a:tc>
                  <a:txBody>
                    <a:bodyPr/>
                    <a:lstStyle/>
                    <a:p>
                      <a:r>
                        <a:rPr lang="en-US"/>
                        <a:t>Year</a:t>
                      </a:r>
                    </a:p>
                  </a:txBody>
                  <a:tcPr/>
                </a:tc>
                <a:tc>
                  <a:txBody>
                    <a:bodyPr/>
                    <a:lstStyle/>
                    <a:p>
                      <a:r>
                        <a:rPr lang="en-US"/>
                        <a:t>IL Births</a:t>
                      </a:r>
                    </a:p>
                  </a:txBody>
                  <a:tcPr/>
                </a:tc>
                <a:extLst>
                  <a:ext uri="{0D108BD9-81ED-4DB2-BD59-A6C34878D82A}">
                    <a16:rowId xmlns:a16="http://schemas.microsoft.com/office/drawing/2014/main" val="3144230923"/>
                  </a:ext>
                </a:extLst>
              </a:tr>
              <a:tr h="370840">
                <a:tc>
                  <a:txBody>
                    <a:bodyPr/>
                    <a:lstStyle/>
                    <a:p>
                      <a:r>
                        <a:rPr lang="en-US"/>
                        <a:t>2014</a:t>
                      </a:r>
                    </a:p>
                  </a:txBody>
                  <a:tcPr/>
                </a:tc>
                <a:tc>
                  <a:txBody>
                    <a:bodyPr/>
                    <a:lstStyle/>
                    <a:p>
                      <a:r>
                        <a:rPr lang="en-US"/>
                        <a:t>158,522</a:t>
                      </a:r>
                    </a:p>
                  </a:txBody>
                  <a:tcPr/>
                </a:tc>
                <a:extLst>
                  <a:ext uri="{0D108BD9-81ED-4DB2-BD59-A6C34878D82A}">
                    <a16:rowId xmlns:a16="http://schemas.microsoft.com/office/drawing/2014/main" val="3081736935"/>
                  </a:ext>
                </a:extLst>
              </a:tr>
              <a:tr h="370840">
                <a:tc>
                  <a:txBody>
                    <a:bodyPr/>
                    <a:lstStyle/>
                    <a:p>
                      <a:r>
                        <a:rPr lang="en-US"/>
                        <a:t>2015</a:t>
                      </a:r>
                    </a:p>
                  </a:txBody>
                  <a:tcPr/>
                </a:tc>
                <a:tc>
                  <a:txBody>
                    <a:bodyPr/>
                    <a:lstStyle/>
                    <a:p>
                      <a:r>
                        <a:rPr lang="en-US"/>
                        <a:t>158,101</a:t>
                      </a:r>
                    </a:p>
                  </a:txBody>
                  <a:tcPr/>
                </a:tc>
                <a:extLst>
                  <a:ext uri="{0D108BD9-81ED-4DB2-BD59-A6C34878D82A}">
                    <a16:rowId xmlns:a16="http://schemas.microsoft.com/office/drawing/2014/main" val="2741429424"/>
                  </a:ext>
                </a:extLst>
              </a:tr>
              <a:tr h="370840">
                <a:tc>
                  <a:txBody>
                    <a:bodyPr/>
                    <a:lstStyle/>
                    <a:p>
                      <a:r>
                        <a:rPr lang="en-US"/>
                        <a:t>2016</a:t>
                      </a:r>
                    </a:p>
                  </a:txBody>
                  <a:tcPr/>
                </a:tc>
                <a:tc>
                  <a:txBody>
                    <a:bodyPr/>
                    <a:lstStyle/>
                    <a:p>
                      <a:r>
                        <a:rPr lang="en-US"/>
                        <a:t>154,467</a:t>
                      </a:r>
                    </a:p>
                  </a:txBody>
                  <a:tcPr/>
                </a:tc>
                <a:extLst>
                  <a:ext uri="{0D108BD9-81ED-4DB2-BD59-A6C34878D82A}">
                    <a16:rowId xmlns:a16="http://schemas.microsoft.com/office/drawing/2014/main" val="1654864539"/>
                  </a:ext>
                </a:extLst>
              </a:tr>
              <a:tr h="370840">
                <a:tc>
                  <a:txBody>
                    <a:bodyPr/>
                    <a:lstStyle/>
                    <a:p>
                      <a:r>
                        <a:rPr lang="en-US"/>
                        <a:t>2017</a:t>
                      </a:r>
                    </a:p>
                  </a:txBody>
                  <a:tcPr/>
                </a:tc>
                <a:tc>
                  <a:txBody>
                    <a:bodyPr/>
                    <a:lstStyle/>
                    <a:p>
                      <a:r>
                        <a:rPr lang="en-US"/>
                        <a:t>149,390</a:t>
                      </a:r>
                    </a:p>
                  </a:txBody>
                  <a:tcPr/>
                </a:tc>
                <a:extLst>
                  <a:ext uri="{0D108BD9-81ED-4DB2-BD59-A6C34878D82A}">
                    <a16:rowId xmlns:a16="http://schemas.microsoft.com/office/drawing/2014/main" val="3595185599"/>
                  </a:ext>
                </a:extLst>
              </a:tr>
              <a:tr h="370840">
                <a:tc>
                  <a:txBody>
                    <a:bodyPr/>
                    <a:lstStyle/>
                    <a:p>
                      <a:r>
                        <a:rPr lang="en-US"/>
                        <a:t>2018</a:t>
                      </a:r>
                    </a:p>
                  </a:txBody>
                  <a:tcPr/>
                </a:tc>
                <a:tc>
                  <a:txBody>
                    <a:bodyPr/>
                    <a:lstStyle/>
                    <a:p>
                      <a:r>
                        <a:rPr lang="en-US"/>
                        <a:t>144,828</a:t>
                      </a:r>
                    </a:p>
                  </a:txBody>
                  <a:tcPr/>
                </a:tc>
                <a:extLst>
                  <a:ext uri="{0D108BD9-81ED-4DB2-BD59-A6C34878D82A}">
                    <a16:rowId xmlns:a16="http://schemas.microsoft.com/office/drawing/2014/main" val="3367495072"/>
                  </a:ext>
                </a:extLst>
              </a:tr>
              <a:tr h="370840">
                <a:tc>
                  <a:txBody>
                    <a:bodyPr/>
                    <a:lstStyle/>
                    <a:p>
                      <a:r>
                        <a:rPr lang="en-US"/>
                        <a:t>2019</a:t>
                      </a:r>
                    </a:p>
                  </a:txBody>
                  <a:tcPr/>
                </a:tc>
                <a:tc>
                  <a:txBody>
                    <a:bodyPr/>
                    <a:lstStyle/>
                    <a:p>
                      <a:r>
                        <a:rPr lang="en-US"/>
                        <a:t>140,145</a:t>
                      </a:r>
                    </a:p>
                  </a:txBody>
                  <a:tcPr/>
                </a:tc>
                <a:extLst>
                  <a:ext uri="{0D108BD9-81ED-4DB2-BD59-A6C34878D82A}">
                    <a16:rowId xmlns:a16="http://schemas.microsoft.com/office/drawing/2014/main" val="993923376"/>
                  </a:ext>
                </a:extLst>
              </a:tr>
              <a:tr h="370840">
                <a:tc>
                  <a:txBody>
                    <a:bodyPr/>
                    <a:lstStyle/>
                    <a:p>
                      <a:r>
                        <a:rPr lang="en-US"/>
                        <a:t>2020</a:t>
                      </a:r>
                    </a:p>
                  </a:txBody>
                  <a:tcPr/>
                </a:tc>
                <a:tc>
                  <a:txBody>
                    <a:bodyPr/>
                    <a:lstStyle/>
                    <a:p>
                      <a:r>
                        <a:rPr lang="en-US"/>
                        <a:t>133,304               </a:t>
                      </a:r>
                      <a:r>
                        <a:rPr lang="en-US" sz="1600"/>
                        <a:t>(-25,218)</a:t>
                      </a:r>
                    </a:p>
                  </a:txBody>
                  <a:tcPr/>
                </a:tc>
                <a:extLst>
                  <a:ext uri="{0D108BD9-81ED-4DB2-BD59-A6C34878D82A}">
                    <a16:rowId xmlns:a16="http://schemas.microsoft.com/office/drawing/2014/main" val="4124294001"/>
                  </a:ext>
                </a:extLst>
              </a:tr>
            </a:tbl>
          </a:graphicData>
        </a:graphic>
      </p:graphicFrame>
      <p:pic>
        <p:nvPicPr>
          <p:cNvPr id="5" name="Content Placeholder 4"/>
          <p:cNvPicPr>
            <a:picLocks noChangeAspect="1"/>
          </p:cNvPicPr>
          <p:nvPr/>
        </p:nvPicPr>
        <p:blipFill rotWithShape="1">
          <a:blip r:embed="rId2"/>
          <a:srcRect l="12159" t="10278" r="12303" b="10526"/>
          <a:stretch/>
        </p:blipFill>
        <p:spPr>
          <a:xfrm>
            <a:off x="4023839" y="1329067"/>
            <a:ext cx="7288839" cy="4885466"/>
          </a:xfrm>
          <a:prstGeom prst="rect">
            <a:avLst/>
          </a:prstGeom>
        </p:spPr>
      </p:pic>
    </p:spTree>
    <p:extLst>
      <p:ext uri="{BB962C8B-B14F-4D97-AF65-F5344CB8AC3E}">
        <p14:creationId xmlns:p14="http://schemas.microsoft.com/office/powerpoint/2010/main" val="171282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7ED9-52AE-1F6B-E4CC-41D4FE214FC7}"/>
              </a:ext>
            </a:extLst>
          </p:cNvPr>
          <p:cNvSpPr>
            <a:spLocks noGrp="1"/>
          </p:cNvSpPr>
          <p:nvPr>
            <p:ph type="title"/>
          </p:nvPr>
        </p:nvSpPr>
        <p:spPr/>
        <p:txBody>
          <a:bodyPr/>
          <a:lstStyle/>
          <a:p>
            <a:r>
              <a:rPr lang="en-US" dirty="0"/>
              <a:t>IDPH Updates</a:t>
            </a:r>
          </a:p>
        </p:txBody>
      </p:sp>
      <p:sp>
        <p:nvSpPr>
          <p:cNvPr id="3" name="Text Placeholder 2">
            <a:extLst>
              <a:ext uri="{FF2B5EF4-FFF2-40B4-BE49-F238E27FC236}">
                <a16:creationId xmlns:a16="http://schemas.microsoft.com/office/drawing/2014/main" id="{28843BDF-7392-3790-7147-3BEB424283B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2831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0871-E411-7F29-A0A1-C749BDD62D55}"/>
              </a:ext>
            </a:extLst>
          </p:cNvPr>
          <p:cNvSpPr>
            <a:spLocks noGrp="1"/>
          </p:cNvSpPr>
          <p:nvPr>
            <p:ph type="title"/>
          </p:nvPr>
        </p:nvSpPr>
        <p:spPr/>
        <p:txBody>
          <a:bodyPr/>
          <a:lstStyle/>
          <a:p>
            <a:r>
              <a:rPr lang="en-US" dirty="0"/>
              <a:t>IDPH </a:t>
            </a:r>
          </a:p>
        </p:txBody>
      </p:sp>
      <p:sp>
        <p:nvSpPr>
          <p:cNvPr id="3" name="Text Placeholder 2">
            <a:extLst>
              <a:ext uri="{FF2B5EF4-FFF2-40B4-BE49-F238E27FC236}">
                <a16:creationId xmlns:a16="http://schemas.microsoft.com/office/drawing/2014/main" id="{E03F8BC4-BE34-ACDD-C439-29220B6BED1D}"/>
              </a:ext>
            </a:extLst>
          </p:cNvPr>
          <p:cNvSpPr>
            <a:spLocks noGrp="1"/>
          </p:cNvSpPr>
          <p:nvPr>
            <p:ph type="body" idx="1"/>
          </p:nvPr>
        </p:nvSpPr>
        <p:spPr/>
        <p:txBody>
          <a:bodyPr/>
          <a:lstStyle/>
          <a:p>
            <a:r>
              <a:rPr lang="en-US" dirty="0"/>
              <a:t>Various</a:t>
            </a:r>
          </a:p>
        </p:txBody>
      </p:sp>
      <p:sp>
        <p:nvSpPr>
          <p:cNvPr id="4" name="Content Placeholder 3">
            <a:extLst>
              <a:ext uri="{FF2B5EF4-FFF2-40B4-BE49-F238E27FC236}">
                <a16:creationId xmlns:a16="http://schemas.microsoft.com/office/drawing/2014/main" id="{0A074247-1495-33BE-77A2-01E5E1D3E5AD}"/>
              </a:ext>
            </a:extLst>
          </p:cNvPr>
          <p:cNvSpPr>
            <a:spLocks noGrp="1"/>
          </p:cNvSpPr>
          <p:nvPr>
            <p:ph sz="half" idx="2"/>
          </p:nvPr>
        </p:nvSpPr>
        <p:spPr/>
        <p:txBody>
          <a:bodyPr/>
          <a:lstStyle/>
          <a:p>
            <a:r>
              <a:rPr lang="en-US" dirty="0"/>
              <a:t>MLOC – draft of rules by April – June 2024</a:t>
            </a:r>
          </a:p>
          <a:p>
            <a:r>
              <a:rPr lang="en-US" dirty="0"/>
              <a:t>HIV testing – We just received and will send to you</a:t>
            </a:r>
          </a:p>
          <a:p>
            <a:r>
              <a:rPr lang="en-US" dirty="0"/>
              <a:t>APORS – Timeliness Reports</a:t>
            </a:r>
          </a:p>
          <a:p>
            <a:r>
              <a:rPr lang="en-US" dirty="0"/>
              <a:t>Airway Management </a:t>
            </a:r>
          </a:p>
          <a:p>
            <a:r>
              <a:rPr lang="en-US" dirty="0"/>
              <a:t>Syphilis (Slide deck on website)</a:t>
            </a:r>
          </a:p>
        </p:txBody>
      </p:sp>
      <p:sp>
        <p:nvSpPr>
          <p:cNvPr id="5" name="Text Placeholder 4">
            <a:extLst>
              <a:ext uri="{FF2B5EF4-FFF2-40B4-BE49-F238E27FC236}">
                <a16:creationId xmlns:a16="http://schemas.microsoft.com/office/drawing/2014/main" id="{1F33C42D-E219-67E6-9FE2-092CE7C477B1}"/>
              </a:ext>
            </a:extLst>
          </p:cNvPr>
          <p:cNvSpPr>
            <a:spLocks noGrp="1"/>
          </p:cNvSpPr>
          <p:nvPr>
            <p:ph type="body" sz="quarter" idx="3"/>
          </p:nvPr>
        </p:nvSpPr>
        <p:spPr/>
        <p:txBody>
          <a:bodyPr/>
          <a:lstStyle/>
          <a:p>
            <a:r>
              <a:rPr lang="en-US" dirty="0"/>
              <a:t>Site Visits</a:t>
            </a:r>
          </a:p>
        </p:txBody>
      </p:sp>
      <p:sp>
        <p:nvSpPr>
          <p:cNvPr id="6" name="Content Placeholder 5">
            <a:extLst>
              <a:ext uri="{FF2B5EF4-FFF2-40B4-BE49-F238E27FC236}">
                <a16:creationId xmlns:a16="http://schemas.microsoft.com/office/drawing/2014/main" id="{14341C0E-D852-3088-0D19-035D2DF4C1BB}"/>
              </a:ext>
            </a:extLst>
          </p:cNvPr>
          <p:cNvSpPr>
            <a:spLocks noGrp="1"/>
          </p:cNvSpPr>
          <p:nvPr>
            <p:ph sz="quarter" idx="4"/>
          </p:nvPr>
        </p:nvSpPr>
        <p:spPr/>
        <p:txBody>
          <a:bodyPr/>
          <a:lstStyle/>
          <a:p>
            <a:r>
              <a:rPr lang="en-US" dirty="0"/>
              <a:t>Please keep working on materials</a:t>
            </a:r>
          </a:p>
          <a:p>
            <a:r>
              <a:rPr lang="en-US" dirty="0"/>
              <a:t>Materials to NCIPN 6 weeks in advanced. Review and Update</a:t>
            </a:r>
          </a:p>
          <a:p>
            <a:r>
              <a:rPr lang="en-US" dirty="0"/>
              <a:t>Materials to NCIPN for distribution to IDPH &amp; Team 3 weeks prior (3Protected USB)</a:t>
            </a:r>
          </a:p>
          <a:p>
            <a:r>
              <a:rPr lang="en-US" dirty="0"/>
              <a:t>Hybrid format</a:t>
            </a:r>
          </a:p>
        </p:txBody>
      </p:sp>
    </p:spTree>
    <p:extLst>
      <p:ext uri="{BB962C8B-B14F-4D97-AF65-F5344CB8AC3E}">
        <p14:creationId xmlns:p14="http://schemas.microsoft.com/office/powerpoint/2010/main" val="332831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F0ED56-ABD4-73F1-0C27-B589F7799CF1}"/>
              </a:ext>
            </a:extLst>
          </p:cNvPr>
          <p:cNvSpPr>
            <a:spLocks noGrp="1"/>
          </p:cNvSpPr>
          <p:nvPr>
            <p:ph type="ctrTitle"/>
          </p:nvPr>
        </p:nvSpPr>
        <p:spPr>
          <a:xfrm>
            <a:off x="1137036" y="548640"/>
            <a:ext cx="9543405" cy="1188720"/>
          </a:xfrm>
        </p:spPr>
        <p:txBody>
          <a:bodyPr vert="horz" lIns="91440" tIns="45720" rIns="91440" bIns="45720" rtlCol="0" anchor="ctr">
            <a:normAutofit/>
          </a:bodyPr>
          <a:lstStyle/>
          <a:p>
            <a:pPr algn="l"/>
            <a:br>
              <a:rPr lang="en-US" sz="1800" kern="1200">
                <a:solidFill>
                  <a:schemeClr val="tx1">
                    <a:lumMod val="85000"/>
                    <a:lumOff val="15000"/>
                  </a:schemeClr>
                </a:solidFill>
                <a:latin typeface="+mj-lt"/>
                <a:ea typeface="+mj-ea"/>
                <a:cs typeface="+mj-cs"/>
              </a:rPr>
            </a:br>
            <a:br>
              <a:rPr lang="en-US" sz="1800" kern="1200">
                <a:solidFill>
                  <a:schemeClr val="tx1">
                    <a:lumMod val="85000"/>
                    <a:lumOff val="15000"/>
                  </a:schemeClr>
                </a:solidFill>
                <a:latin typeface="+mj-lt"/>
                <a:ea typeface="+mj-ea"/>
                <a:cs typeface="+mj-cs"/>
              </a:rPr>
            </a:br>
            <a:br>
              <a:rPr lang="en-US" sz="1800" kern="1200">
                <a:solidFill>
                  <a:schemeClr val="tx1">
                    <a:lumMod val="85000"/>
                    <a:lumOff val="15000"/>
                  </a:schemeClr>
                </a:solidFill>
                <a:latin typeface="+mj-lt"/>
                <a:ea typeface="+mj-ea"/>
                <a:cs typeface="+mj-cs"/>
              </a:rPr>
            </a:br>
            <a:endParaRPr lang="en-US" sz="1800" kern="1200">
              <a:solidFill>
                <a:schemeClr val="tx1">
                  <a:lumMod val="85000"/>
                  <a:lumOff val="15000"/>
                </a:schemeClr>
              </a:solidFill>
              <a:latin typeface="+mj-lt"/>
              <a:ea typeface="+mj-ea"/>
              <a:cs typeface="+mj-cs"/>
            </a:endParaRPr>
          </a:p>
        </p:txBody>
      </p:sp>
      <p:sp>
        <p:nvSpPr>
          <p:cNvPr id="9" name="Subtitle 8">
            <a:extLst>
              <a:ext uri="{FF2B5EF4-FFF2-40B4-BE49-F238E27FC236}">
                <a16:creationId xmlns:a16="http://schemas.microsoft.com/office/drawing/2014/main" id="{98586C86-50FE-1F89-15B1-55481D8253EF}"/>
              </a:ext>
            </a:extLst>
          </p:cNvPr>
          <p:cNvSpPr>
            <a:spLocks noGrp="1"/>
          </p:cNvSpPr>
          <p:nvPr>
            <p:ph type="subTitle" idx="1"/>
          </p:nvPr>
        </p:nvSpPr>
        <p:spPr>
          <a:xfrm>
            <a:off x="1957987" y="2431765"/>
            <a:ext cx="8276026" cy="3320031"/>
          </a:xfrm>
        </p:spPr>
        <p:txBody>
          <a:bodyPr vert="horz" lIns="91440" tIns="45720" rIns="91440" bIns="45720" rtlCol="0" anchor="ctr">
            <a:normAutofit/>
          </a:bodyPr>
          <a:lstStyle/>
          <a:p>
            <a:pPr indent="-228600" algn="l">
              <a:buFont typeface="Arial" panose="020B0604020202020204" pitchFamily="34" charset="0"/>
              <a:buChar char="•"/>
            </a:pPr>
            <a:r>
              <a:rPr lang="en-US" sz="2000" b="1" dirty="0">
                <a:solidFill>
                  <a:schemeClr val="tx1">
                    <a:lumMod val="85000"/>
                    <a:lumOff val="15000"/>
                  </a:schemeClr>
                </a:solidFill>
                <a:latin typeface="+mn-lt"/>
                <a:cs typeface="+mn-cs"/>
              </a:rPr>
              <a:t>Illinois Congenital Syphilis Elimination Strategy Comes to You</a:t>
            </a:r>
          </a:p>
          <a:p>
            <a:pPr indent="-228600" algn="l">
              <a:buFont typeface="Arial" panose="020B0604020202020204" pitchFamily="34" charset="0"/>
              <a:buChar char="•"/>
            </a:pPr>
            <a:r>
              <a:rPr lang="en-US" sz="2000" i="1" dirty="0">
                <a:solidFill>
                  <a:schemeClr val="tx1">
                    <a:lumMod val="85000"/>
                    <a:lumOff val="15000"/>
                  </a:schemeClr>
                </a:solidFill>
                <a:latin typeface="+mn-lt"/>
                <a:cs typeface="+mn-cs"/>
              </a:rPr>
              <a:t>The What, Why, How and When </a:t>
            </a:r>
          </a:p>
          <a:p>
            <a:pPr indent="-228600" algn="l">
              <a:buFont typeface="Arial" panose="020B0604020202020204" pitchFamily="34" charset="0"/>
              <a:buChar char="•"/>
            </a:pPr>
            <a:r>
              <a:rPr lang="en-US" sz="2000" i="1" dirty="0">
                <a:solidFill>
                  <a:schemeClr val="tx1">
                    <a:lumMod val="85000"/>
                    <a:lumOff val="15000"/>
                  </a:schemeClr>
                </a:solidFill>
                <a:latin typeface="+mn-lt"/>
                <a:cs typeface="+mn-cs"/>
              </a:rPr>
              <a:t>of Congenital Syphilis Testing, Prevention, and Treatment During Pregnancy</a:t>
            </a:r>
          </a:p>
          <a:p>
            <a:pPr indent="-228600" algn="l">
              <a:buFont typeface="Arial" panose="020B0604020202020204" pitchFamily="34" charset="0"/>
              <a:buChar char="•"/>
            </a:pPr>
            <a:endParaRPr lang="en-US" sz="2000" i="1" dirty="0">
              <a:solidFill>
                <a:schemeClr val="tx1">
                  <a:lumMod val="85000"/>
                  <a:lumOff val="15000"/>
                </a:schemeClr>
              </a:solidFill>
              <a:latin typeface="+mn-lt"/>
              <a:cs typeface="+mn-cs"/>
            </a:endParaRPr>
          </a:p>
          <a:p>
            <a:pPr indent="-228600" algn="l">
              <a:buFont typeface="Arial" panose="020B0604020202020204" pitchFamily="34" charset="0"/>
              <a:buChar char="•"/>
            </a:pPr>
            <a:r>
              <a:rPr lang="en-US" sz="2000" i="1" dirty="0">
                <a:solidFill>
                  <a:schemeClr val="tx1">
                    <a:lumMod val="85000"/>
                    <a:lumOff val="15000"/>
                  </a:schemeClr>
                </a:solidFill>
                <a:latin typeface="+mn-lt"/>
                <a:cs typeface="+mn-cs"/>
              </a:rPr>
              <a:t>Full slide deck is on the NCIPN website:</a:t>
            </a:r>
          </a:p>
          <a:p>
            <a:pPr indent="-228600" algn="l">
              <a:buFont typeface="Arial" panose="020B0604020202020204" pitchFamily="34" charset="0"/>
              <a:buChar char="•"/>
            </a:pPr>
            <a:r>
              <a:rPr lang="en-US" sz="2000" i="1" dirty="0">
                <a:solidFill>
                  <a:schemeClr val="tx1">
                    <a:lumMod val="85000"/>
                    <a:lumOff val="15000"/>
                  </a:schemeClr>
                </a:solidFill>
                <a:latin typeface="+mn-lt"/>
                <a:cs typeface="+mn-cs"/>
                <a:hlinkClick r:id="rId2"/>
              </a:rPr>
              <a:t>www.nciperiatal.com</a:t>
            </a:r>
            <a:endParaRPr lang="en-US" sz="2000" i="1" dirty="0">
              <a:solidFill>
                <a:schemeClr val="tx1">
                  <a:lumMod val="85000"/>
                  <a:lumOff val="15000"/>
                </a:schemeClr>
              </a:solidFill>
              <a:latin typeface="+mn-lt"/>
              <a:cs typeface="+mn-cs"/>
            </a:endParaRPr>
          </a:p>
          <a:p>
            <a:pPr indent="-228600" algn="l">
              <a:buFont typeface="Arial" panose="020B0604020202020204" pitchFamily="34" charset="0"/>
              <a:buChar char="•"/>
            </a:pPr>
            <a:r>
              <a:rPr lang="en-US" sz="2000" i="1" dirty="0">
                <a:solidFill>
                  <a:schemeClr val="tx1">
                    <a:lumMod val="85000"/>
                    <a:lumOff val="15000"/>
                  </a:schemeClr>
                </a:solidFill>
                <a:latin typeface="+mn-lt"/>
                <a:cs typeface="+mn-cs"/>
              </a:rPr>
              <a:t>Under Regional Quality</a:t>
            </a:r>
          </a:p>
          <a:p>
            <a:pPr indent="-228600" algn="l">
              <a:buFont typeface="Arial" panose="020B0604020202020204" pitchFamily="34" charset="0"/>
              <a:buChar char="•"/>
            </a:pPr>
            <a:endParaRPr lang="en-US" sz="2000" i="1" dirty="0">
              <a:solidFill>
                <a:schemeClr val="tx1">
                  <a:lumMod val="85000"/>
                  <a:lumOff val="15000"/>
                </a:schemeClr>
              </a:solidFill>
              <a:latin typeface="+mn-lt"/>
              <a:cs typeface="+mn-cs"/>
            </a:endParaRPr>
          </a:p>
          <a:p>
            <a:pPr indent="-228600" algn="l">
              <a:buFont typeface="Arial" panose="020B0604020202020204" pitchFamily="34" charset="0"/>
              <a:buChar char="•"/>
            </a:pPr>
            <a:endParaRPr lang="en-US" sz="2000" i="1" dirty="0">
              <a:solidFill>
                <a:schemeClr val="tx1">
                  <a:lumMod val="85000"/>
                  <a:lumOff val="15000"/>
                </a:schemeClr>
              </a:solidFill>
              <a:latin typeface="+mn-lt"/>
              <a:cs typeface="+mn-cs"/>
            </a:endParaRPr>
          </a:p>
          <a:p>
            <a:pPr indent="-228600" algn="l">
              <a:buFont typeface="Arial" panose="020B0604020202020204" pitchFamily="34" charset="0"/>
              <a:buChar char="•"/>
            </a:pPr>
            <a:endParaRPr lang="en-US" sz="2000" i="1" dirty="0">
              <a:solidFill>
                <a:schemeClr val="tx1">
                  <a:lumMod val="85000"/>
                  <a:lumOff val="15000"/>
                </a:schemeClr>
              </a:solidFill>
              <a:latin typeface="+mn-lt"/>
              <a:cs typeface="+mn-cs"/>
            </a:endParaRPr>
          </a:p>
          <a:p>
            <a:pPr indent="-228600" algn="l">
              <a:buFont typeface="Arial" panose="020B0604020202020204" pitchFamily="34" charset="0"/>
              <a:buChar char="•"/>
            </a:pPr>
            <a:endParaRPr lang="en-US" sz="2000" i="1" dirty="0">
              <a:solidFill>
                <a:schemeClr val="tx1">
                  <a:lumMod val="85000"/>
                  <a:lumOff val="15000"/>
                </a:schemeClr>
              </a:solidFill>
              <a:latin typeface="+mn-lt"/>
              <a:cs typeface="+mn-cs"/>
            </a:endParaRPr>
          </a:p>
        </p:txBody>
      </p:sp>
      <p:sp>
        <p:nvSpPr>
          <p:cNvPr id="18" name="Freeform: Shape 17">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0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7DCAD7-C81D-8CF0-D96D-6BB9A9162BB5}"/>
              </a:ext>
            </a:extLst>
          </p:cNvPr>
          <p:cNvSpPr>
            <a:spLocks noGrp="1"/>
          </p:cNvSpPr>
          <p:nvPr>
            <p:ph type="title"/>
          </p:nvPr>
        </p:nvSpPr>
        <p:spPr>
          <a:xfrm>
            <a:off x="1137036" y="548640"/>
            <a:ext cx="9543405" cy="1188720"/>
          </a:xfrm>
        </p:spPr>
        <p:txBody>
          <a:bodyPr>
            <a:normAutofit/>
          </a:bodyPr>
          <a:lstStyle/>
          <a:p>
            <a:r>
              <a:rPr lang="en-US" b="1">
                <a:solidFill>
                  <a:schemeClr val="tx1">
                    <a:lumMod val="85000"/>
                    <a:lumOff val="15000"/>
                  </a:schemeClr>
                </a:solidFill>
              </a:rPr>
              <a:t>Conclusions</a:t>
            </a:r>
            <a:r>
              <a:rPr lang="en-US">
                <a:solidFill>
                  <a:schemeClr val="tx1">
                    <a:lumMod val="85000"/>
                    <a:lumOff val="15000"/>
                  </a:schemeClr>
                </a:solidFill>
              </a:rPr>
              <a:t> </a:t>
            </a:r>
          </a:p>
        </p:txBody>
      </p:sp>
      <p:sp>
        <p:nvSpPr>
          <p:cNvPr id="3" name="Content Placeholder 2">
            <a:extLst>
              <a:ext uri="{FF2B5EF4-FFF2-40B4-BE49-F238E27FC236}">
                <a16:creationId xmlns:a16="http://schemas.microsoft.com/office/drawing/2014/main" id="{ED212C3A-EA7C-175D-5081-F84625224A72}"/>
              </a:ext>
            </a:extLst>
          </p:cNvPr>
          <p:cNvSpPr>
            <a:spLocks noGrp="1"/>
          </p:cNvSpPr>
          <p:nvPr>
            <p:ph idx="1"/>
          </p:nvPr>
        </p:nvSpPr>
        <p:spPr>
          <a:xfrm>
            <a:off x="1957987" y="2431765"/>
            <a:ext cx="8276026" cy="3320031"/>
          </a:xfrm>
        </p:spPr>
        <p:txBody>
          <a:bodyPr anchor="ctr">
            <a:normAutofit/>
          </a:bodyPr>
          <a:lstStyle/>
          <a:p>
            <a:r>
              <a:rPr lang="en-US" sz="1400">
                <a:solidFill>
                  <a:schemeClr val="tx1">
                    <a:lumMod val="85000"/>
                    <a:lumOff val="15000"/>
                  </a:schemeClr>
                </a:solidFill>
              </a:rPr>
              <a:t>Congenital Syphilis is detectable, preventable, and treatable DURING PREGNANCY.</a:t>
            </a:r>
          </a:p>
          <a:p>
            <a:r>
              <a:rPr lang="en-US" sz="1400">
                <a:solidFill>
                  <a:schemeClr val="tx1">
                    <a:lumMod val="85000"/>
                    <a:lumOff val="15000"/>
                  </a:schemeClr>
                </a:solidFill>
              </a:rPr>
              <a:t>Third Trimester Testing for maternal syphilis is the LAW in IL. </a:t>
            </a:r>
          </a:p>
          <a:p>
            <a:r>
              <a:rPr lang="en-US" sz="1400">
                <a:solidFill>
                  <a:schemeClr val="tx1">
                    <a:lumMod val="85000"/>
                    <a:lumOff val="15000"/>
                  </a:schemeClr>
                </a:solidFill>
              </a:rPr>
              <a:t>Ideally, third trimester syphilis testing takes place between 28-34 weeks gestation in order to allow for effective treatment of pregnant person and fetus, but testing beyond 34 weeks, even at delivery, is still beneficial for the health of baby and parents.</a:t>
            </a:r>
          </a:p>
          <a:p>
            <a:r>
              <a:rPr lang="en-US" sz="1400">
                <a:solidFill>
                  <a:schemeClr val="tx1">
                    <a:lumMod val="85000"/>
                    <a:lumOff val="15000"/>
                  </a:schemeClr>
                </a:solidFill>
              </a:rPr>
              <a:t>Detection of syphilis during pregnancy demands multiple ACTIONS</a:t>
            </a:r>
          </a:p>
          <a:p>
            <a:pPr lvl="1"/>
            <a:r>
              <a:rPr lang="en-US" sz="1400">
                <a:solidFill>
                  <a:schemeClr val="tx1">
                    <a:lumMod val="85000"/>
                    <a:lumOff val="15000"/>
                  </a:schemeClr>
                </a:solidFill>
              </a:rPr>
              <a:t>Perform thorough history and exam to determine stage of disease</a:t>
            </a:r>
          </a:p>
          <a:p>
            <a:pPr lvl="1"/>
            <a:r>
              <a:rPr lang="en-US" sz="1400">
                <a:solidFill>
                  <a:schemeClr val="tx1">
                    <a:lumMod val="85000"/>
                    <a:lumOff val="15000"/>
                  </a:schemeClr>
                </a:solidFill>
              </a:rPr>
              <a:t>Treat with Penicillin urgently, according to stage of disease</a:t>
            </a:r>
          </a:p>
          <a:p>
            <a:pPr lvl="1"/>
            <a:r>
              <a:rPr lang="en-US" sz="1400">
                <a:solidFill>
                  <a:schemeClr val="tx1">
                    <a:lumMod val="85000"/>
                    <a:lumOff val="15000"/>
                  </a:schemeClr>
                </a:solidFill>
              </a:rPr>
              <a:t>Test and treat partner(s)</a:t>
            </a:r>
          </a:p>
          <a:p>
            <a:pPr lvl="1"/>
            <a:r>
              <a:rPr lang="en-US" sz="1400">
                <a:solidFill>
                  <a:schemeClr val="tx1">
                    <a:lumMod val="85000"/>
                    <a:lumOff val="15000"/>
                  </a:schemeClr>
                </a:solidFill>
              </a:rPr>
              <a:t>Arrange linkage to care for maternal postpartum syphilis monitoring, for partner, and for neonate.</a:t>
            </a:r>
          </a:p>
          <a:p>
            <a:pPr lvl="1"/>
            <a:endParaRPr lang="en-US" sz="1400">
              <a:solidFill>
                <a:schemeClr val="tx1">
                  <a:lumMod val="85000"/>
                  <a:lumOff val="15000"/>
                </a:schemeClr>
              </a:solidFill>
            </a:endParaRPr>
          </a:p>
          <a:p>
            <a:pPr marL="457200" lvl="1" indent="0">
              <a:buNone/>
            </a:pPr>
            <a:r>
              <a:rPr lang="en-US" sz="1400">
                <a:solidFill>
                  <a:schemeClr val="tx1">
                    <a:lumMod val="85000"/>
                    <a:lumOff val="15000"/>
                  </a:schemeClr>
                </a:solidFill>
              </a:rPr>
              <a:t>Let’s Do This!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301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B4A19F-24A6-BA87-B441-B94370CDE226}"/>
              </a:ext>
            </a:extLst>
          </p:cNvPr>
          <p:cNvSpPr>
            <a:spLocks noGrp="1"/>
          </p:cNvSpPr>
          <p:nvPr>
            <p:ph type="title"/>
          </p:nvPr>
        </p:nvSpPr>
        <p:spPr>
          <a:xfrm>
            <a:off x="795528" y="386930"/>
            <a:ext cx="10141799" cy="1300554"/>
          </a:xfrm>
        </p:spPr>
        <p:txBody>
          <a:bodyPr vert="horz" lIns="91440" tIns="45720" rIns="91440" bIns="45720" rtlCol="0" anchor="b">
            <a:normAutofit/>
          </a:bodyPr>
          <a:lstStyle/>
          <a:p>
            <a:r>
              <a:rPr lang="en-US" kern="1200">
                <a:solidFill>
                  <a:schemeClr val="tx1"/>
                </a:solidFill>
                <a:latin typeface="+mj-lt"/>
                <a:ea typeface="+mj-ea"/>
                <a:cs typeface="+mj-cs"/>
              </a:rPr>
              <a:t>Syphilis Screening Monthly Report Form</a:t>
            </a:r>
          </a:p>
        </p:txBody>
      </p:sp>
      <p:sp>
        <p:nvSpPr>
          <p:cNvPr id="13" name="Rectangle 1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647A6DE-9655-34C5-3C83-CEB416EA7146}"/>
              </a:ext>
            </a:extLst>
          </p:cNvPr>
          <p:cNvPicPr>
            <a:picLocks noGrp="1" noChangeAspect="1"/>
          </p:cNvPicPr>
          <p:nvPr>
            <p:ph idx="1"/>
          </p:nvPr>
        </p:nvPicPr>
        <p:blipFill rotWithShape="1">
          <a:blip r:embed="rId2"/>
          <a:srcRect l="10000" t="13273" r="64957" b="25509"/>
          <a:stretch/>
        </p:blipFill>
        <p:spPr>
          <a:xfrm>
            <a:off x="739838" y="2524715"/>
            <a:ext cx="4941190" cy="3714244"/>
          </a:xfrm>
          <a:prstGeom prst="rect">
            <a:avLst/>
          </a:prstGeom>
        </p:spPr>
      </p:pic>
      <p:sp>
        <p:nvSpPr>
          <p:cNvPr id="6" name="TextBox 5">
            <a:extLst>
              <a:ext uri="{FF2B5EF4-FFF2-40B4-BE49-F238E27FC236}">
                <a16:creationId xmlns:a16="http://schemas.microsoft.com/office/drawing/2014/main" id="{2CF6B3B6-667E-90AC-A026-380ECC07AB58}"/>
              </a:ext>
            </a:extLst>
          </p:cNvPr>
          <p:cNvSpPr txBox="1"/>
          <p:nvPr/>
        </p:nvSpPr>
        <p:spPr>
          <a:xfrm>
            <a:off x="6406429" y="2599509"/>
            <a:ext cx="4530898" cy="3639450"/>
          </a:xfrm>
          <a:prstGeom prst="rect">
            <a:avLst/>
          </a:prstGeom>
        </p:spPr>
        <p:txBody>
          <a:bodyPr vert="horz" lIns="91440" tIns="45720" rIns="91440" bIns="45720" rtlCol="0" anchor="ctr">
            <a:normAutofit/>
          </a:bodyPr>
          <a:lstStyle/>
          <a:p>
            <a:pPr marL="0" marR="0" indent="-228600">
              <a:lnSpc>
                <a:spcPct val="90000"/>
              </a:lnSpc>
              <a:spcBef>
                <a:spcPts val="0"/>
              </a:spcBef>
              <a:spcAft>
                <a:spcPts val="600"/>
              </a:spcAft>
              <a:buFont typeface="Arial" panose="020B0604020202020204" pitchFamily="34" charset="0"/>
              <a:buChar char="•"/>
            </a:pPr>
            <a:r>
              <a:rPr lang="en-US" sz="2000">
                <a:effectLst/>
              </a:rPr>
              <a:t>Please return this form to </a:t>
            </a:r>
            <a:r>
              <a:rPr lang="en-US" sz="2000" u="sng">
                <a:effectLst/>
                <a:hlinkClick r:id="rId3"/>
              </a:rPr>
              <a:t>reports@maca-us.org</a:t>
            </a:r>
            <a:r>
              <a:rPr lang="en-US" sz="2000">
                <a:effectLst/>
              </a:rPr>
              <a:t>.  If you have any questions, please contact Anne Statton at 312-334-0974.  You may also return this form by </a:t>
            </a:r>
            <a:r>
              <a:rPr lang="en-US" sz="2000" u="sng">
                <a:effectLst/>
              </a:rPr>
              <a:t>fax to 312-334-0973.</a:t>
            </a:r>
            <a:endParaRPr lang="en-US" sz="2000">
              <a:effectLst/>
            </a:endParaRPr>
          </a:p>
        </p:txBody>
      </p:sp>
      <p:sp>
        <p:nvSpPr>
          <p:cNvPr id="17" name="Rectangle 1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77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erson holding a cup&#10;&#10;Description automatically generated">
            <a:extLst>
              <a:ext uri="{FF2B5EF4-FFF2-40B4-BE49-F238E27FC236}">
                <a16:creationId xmlns:a16="http://schemas.microsoft.com/office/drawing/2014/main" id="{947783BF-449B-D99E-8F16-993692CA1F41}"/>
              </a:ext>
            </a:extLst>
          </p:cNvPr>
          <p:cNvPicPr>
            <a:picLocks noGrp="1" noChangeAspect="1"/>
          </p:cNvPicPr>
          <p:nvPr>
            <p:ph idx="1"/>
          </p:nvPr>
        </p:nvPicPr>
        <p:blipFill>
          <a:blip r:embed="rId2"/>
          <a:stretch>
            <a:fillRect/>
          </a:stretch>
        </p:blipFill>
        <p:spPr>
          <a:xfrm>
            <a:off x="2838067" y="643467"/>
            <a:ext cx="6515866" cy="5571066"/>
          </a:xfrm>
          <a:prstGeom prst="rect">
            <a:avLst/>
          </a:prstGeom>
        </p:spPr>
      </p:pic>
    </p:spTree>
    <p:extLst>
      <p:ext uri="{BB962C8B-B14F-4D97-AF65-F5344CB8AC3E}">
        <p14:creationId xmlns:p14="http://schemas.microsoft.com/office/powerpoint/2010/main" val="415609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5DA1-0F23-6336-D44B-4C696A0F757A}"/>
              </a:ext>
            </a:extLst>
          </p:cNvPr>
          <p:cNvSpPr>
            <a:spLocks noGrp="1"/>
          </p:cNvSpPr>
          <p:nvPr>
            <p:ph type="title"/>
          </p:nvPr>
        </p:nvSpPr>
        <p:spPr/>
        <p:txBody>
          <a:bodyPr/>
          <a:lstStyle/>
          <a:p>
            <a:r>
              <a:rPr lang="en-US" dirty="0"/>
              <a:t>HIV/Syphilis Hotline/Warmline</a:t>
            </a:r>
          </a:p>
        </p:txBody>
      </p:sp>
      <p:sp>
        <p:nvSpPr>
          <p:cNvPr id="3" name="Content Placeholder 2">
            <a:extLst>
              <a:ext uri="{FF2B5EF4-FFF2-40B4-BE49-F238E27FC236}">
                <a16:creationId xmlns:a16="http://schemas.microsoft.com/office/drawing/2014/main" id="{1E23B87B-0C0D-40D9-D9DE-38B5C757362C}"/>
              </a:ext>
            </a:extLst>
          </p:cNvPr>
          <p:cNvSpPr>
            <a:spLocks noGrp="1"/>
          </p:cNvSpPr>
          <p:nvPr>
            <p:ph idx="1"/>
          </p:nvPr>
        </p:nvSpPr>
        <p:spPr/>
        <p:txBody>
          <a:bodyPr/>
          <a:lstStyle/>
          <a:p>
            <a:endParaRPr lang="en-US" dirty="0"/>
          </a:p>
          <a:p>
            <a:pPr algn="ctr"/>
            <a:r>
              <a:rPr lang="en-US" sz="7200" dirty="0"/>
              <a:t>1-800-439-2079</a:t>
            </a:r>
          </a:p>
          <a:p>
            <a:endParaRPr lang="en-US" dirty="0"/>
          </a:p>
          <a:p>
            <a:endParaRPr lang="en-US" dirty="0"/>
          </a:p>
          <a:p>
            <a:r>
              <a:rPr lang="en-US" dirty="0"/>
              <a:t>For support with Syphilis diagnosis, record search and treatment support for providers testing pregnant people for syphilis.  That telephone number is the </a:t>
            </a:r>
            <a:r>
              <a:rPr lang="en-US" b="1" i="1" u="sng" dirty="0"/>
              <a:t>same</a:t>
            </a:r>
            <a:r>
              <a:rPr lang="en-US" dirty="0"/>
              <a:t> as the HIV hotline number.</a:t>
            </a:r>
          </a:p>
        </p:txBody>
      </p:sp>
    </p:spTree>
    <p:extLst>
      <p:ext uri="{BB962C8B-B14F-4D97-AF65-F5344CB8AC3E}">
        <p14:creationId xmlns:p14="http://schemas.microsoft.com/office/powerpoint/2010/main" val="84842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8BC4B-AF9F-E066-2554-0D85FB127368}"/>
              </a:ext>
            </a:extLst>
          </p:cNvPr>
          <p:cNvSpPr>
            <a:spLocks noGrp="1"/>
          </p:cNvSpPr>
          <p:nvPr>
            <p:ph type="title"/>
          </p:nvPr>
        </p:nvSpPr>
        <p:spPr>
          <a:xfrm>
            <a:off x="6981825" y="1641752"/>
            <a:ext cx="4391024" cy="1323439"/>
          </a:xfrm>
        </p:spPr>
        <p:txBody>
          <a:bodyPr vert="horz" lIns="91440" tIns="45720" rIns="91440" bIns="45720" rtlCol="0" anchor="t">
            <a:normAutofit/>
          </a:bodyPr>
          <a:lstStyle/>
          <a:p>
            <a:r>
              <a:rPr lang="en-US" sz="3100" kern="1200" dirty="0">
                <a:solidFill>
                  <a:schemeClr val="bg1"/>
                </a:solidFill>
                <a:latin typeface="+mj-lt"/>
                <a:ea typeface="+mj-ea"/>
                <a:cs typeface="+mj-cs"/>
              </a:rPr>
              <a:t>Welcome </a:t>
            </a:r>
            <a:br>
              <a:rPr lang="en-US" sz="3100" kern="1200" dirty="0">
                <a:solidFill>
                  <a:schemeClr val="bg1"/>
                </a:solidFill>
                <a:latin typeface="+mj-lt"/>
                <a:ea typeface="+mj-ea"/>
                <a:cs typeface="+mj-cs"/>
              </a:rPr>
            </a:br>
            <a:r>
              <a:rPr lang="en-US" sz="3100" kern="1200" dirty="0">
                <a:solidFill>
                  <a:schemeClr val="bg1"/>
                </a:solidFill>
                <a:latin typeface="+mj-lt"/>
                <a:ea typeface="+mj-ea"/>
                <a:cs typeface="+mj-cs"/>
              </a:rPr>
              <a:t>Elle </a:t>
            </a:r>
            <a:r>
              <a:rPr lang="en-US" sz="3100" kern="1200" dirty="0" err="1">
                <a:solidFill>
                  <a:schemeClr val="bg1"/>
                </a:solidFill>
                <a:latin typeface="+mj-lt"/>
                <a:ea typeface="+mj-ea"/>
                <a:cs typeface="+mj-cs"/>
              </a:rPr>
              <a:t>Suse</a:t>
            </a:r>
            <a:r>
              <a:rPr lang="en-US" sz="3100" kern="1200" dirty="0">
                <a:solidFill>
                  <a:schemeClr val="bg1"/>
                </a:solidFill>
                <a:latin typeface="+mj-lt"/>
                <a:ea typeface="+mj-ea"/>
                <a:cs typeface="+mj-cs"/>
              </a:rPr>
              <a:t> &amp; </a:t>
            </a:r>
            <a:r>
              <a:rPr lang="en-US" sz="3100" kern="1200" dirty="0" err="1">
                <a:solidFill>
                  <a:schemeClr val="bg1"/>
                </a:solidFill>
                <a:latin typeface="+mj-lt"/>
                <a:ea typeface="+mj-ea"/>
                <a:cs typeface="+mj-cs"/>
              </a:rPr>
              <a:t>Kiela</a:t>
            </a:r>
            <a:r>
              <a:rPr lang="en-US" sz="3100" kern="1200" dirty="0">
                <a:solidFill>
                  <a:schemeClr val="bg1"/>
                </a:solidFill>
                <a:latin typeface="+mj-lt"/>
                <a:ea typeface="+mj-ea"/>
                <a:cs typeface="+mj-cs"/>
              </a:rPr>
              <a:t> Moreno</a:t>
            </a:r>
          </a:p>
        </p:txBody>
      </p:sp>
      <p:grpSp>
        <p:nvGrpSpPr>
          <p:cNvPr id="25" name="Group 24">
            <a:extLst>
              <a:ext uri="{FF2B5EF4-FFF2-40B4-BE49-F238E27FC236}">
                <a16:creationId xmlns:a16="http://schemas.microsoft.com/office/drawing/2014/main" id="{CC09AFE8-9934-40C0-A058-4008A3B197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160" y="1498600"/>
            <a:ext cx="5260976" cy="4707593"/>
            <a:chOff x="6096000" y="841376"/>
            <a:chExt cx="5260976" cy="4707593"/>
          </a:xfrm>
          <a:effectLst>
            <a:outerShdw blurRad="381000" dist="152400" dir="5400000" algn="ctr" rotWithShape="0">
              <a:srgbClr val="000000">
                <a:alpha val="10000"/>
              </a:srgbClr>
            </a:outerShdw>
          </a:effectLst>
        </p:grpSpPr>
        <p:grpSp>
          <p:nvGrpSpPr>
            <p:cNvPr id="26" name="Group 25">
              <a:extLst>
                <a:ext uri="{FF2B5EF4-FFF2-40B4-BE49-F238E27FC236}">
                  <a16:creationId xmlns:a16="http://schemas.microsoft.com/office/drawing/2014/main" id="{23588ED6-49C5-4EAF-BBCE-DB6B4184D3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30" name="Freeform: Shape 29">
                <a:extLst>
                  <a:ext uri="{FF2B5EF4-FFF2-40B4-BE49-F238E27FC236}">
                    <a16:creationId xmlns:a16="http://schemas.microsoft.com/office/drawing/2014/main" id="{0149B80A-4A62-4495-AE87-F32755EBD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438C3DC5-5887-49A9-AABB-A9772488F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7" name="Group 26">
              <a:extLst>
                <a:ext uri="{FF2B5EF4-FFF2-40B4-BE49-F238E27FC236}">
                  <a16:creationId xmlns:a16="http://schemas.microsoft.com/office/drawing/2014/main" id="{5BD695E1-00AC-49AE-93BF-22000734A8F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8" name="Freeform: Shape 27">
                <a:extLst>
                  <a:ext uri="{FF2B5EF4-FFF2-40B4-BE49-F238E27FC236}">
                    <a16:creationId xmlns:a16="http://schemas.microsoft.com/office/drawing/2014/main" id="{F721D808-B8BC-4568-A927-12BC276F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7B2886F6-DE07-47C7-840F-22CD86C0D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Content Placeholder 4">
            <a:extLst>
              <a:ext uri="{FF2B5EF4-FFF2-40B4-BE49-F238E27FC236}">
                <a16:creationId xmlns:a16="http://schemas.microsoft.com/office/drawing/2014/main" id="{46BFF050-8FF2-B1D9-5976-80A0E20DBAFE}"/>
              </a:ext>
            </a:extLst>
          </p:cNvPr>
          <p:cNvPicPr>
            <a:picLocks noGrp="1" noChangeAspect="1"/>
          </p:cNvPicPr>
          <p:nvPr>
            <p:ph idx="1"/>
          </p:nvPr>
        </p:nvPicPr>
        <p:blipFill>
          <a:blip r:embed="rId3"/>
          <a:stretch>
            <a:fillRect/>
          </a:stretch>
        </p:blipFill>
        <p:spPr>
          <a:xfrm>
            <a:off x="1273091" y="2548106"/>
            <a:ext cx="4369112" cy="1983248"/>
          </a:xfrm>
          <a:prstGeom prst="rect">
            <a:avLst/>
          </a:prstGeom>
        </p:spPr>
      </p:pic>
      <p:sp>
        <p:nvSpPr>
          <p:cNvPr id="4" name="Text Placeholder 3">
            <a:extLst>
              <a:ext uri="{FF2B5EF4-FFF2-40B4-BE49-F238E27FC236}">
                <a16:creationId xmlns:a16="http://schemas.microsoft.com/office/drawing/2014/main" id="{030F49ED-4C89-8B99-691A-4FF4D8FF359E}"/>
              </a:ext>
            </a:extLst>
          </p:cNvPr>
          <p:cNvSpPr>
            <a:spLocks noGrp="1"/>
          </p:cNvSpPr>
          <p:nvPr>
            <p:ph type="body" sz="half" idx="2"/>
          </p:nvPr>
        </p:nvSpPr>
        <p:spPr>
          <a:xfrm>
            <a:off x="6981826" y="3146400"/>
            <a:ext cx="4391024" cy="2454300"/>
          </a:xfrm>
        </p:spPr>
        <p:txBody>
          <a:bodyPr vert="horz" lIns="91440" tIns="45720" rIns="91440" bIns="45720" rtlCol="0">
            <a:normAutofit/>
          </a:bodyPr>
          <a:lstStyle/>
          <a:p>
            <a:pPr indent="-228600">
              <a:buFont typeface="Arial" panose="020B0604020202020204" pitchFamily="34" charset="0"/>
              <a:buChar char="•"/>
            </a:pPr>
            <a:r>
              <a:rPr lang="en-US" sz="2400" dirty="0">
                <a:solidFill>
                  <a:schemeClr val="bg1">
                    <a:alpha val="80000"/>
                  </a:schemeClr>
                </a:solidFill>
                <a:latin typeface="+mn-lt"/>
              </a:rPr>
              <a:t>Review of IL PQC</a:t>
            </a:r>
          </a:p>
          <a:p>
            <a:pPr indent="-228600">
              <a:buFont typeface="Arial" panose="020B0604020202020204" pitchFamily="34" charset="0"/>
              <a:buChar char="•"/>
            </a:pPr>
            <a:r>
              <a:rPr lang="en-US" sz="2400" dirty="0">
                <a:solidFill>
                  <a:schemeClr val="bg1">
                    <a:alpha val="80000"/>
                  </a:schemeClr>
                </a:solidFill>
                <a:latin typeface="+mn-lt"/>
              </a:rPr>
              <a:t>Initiatives</a:t>
            </a:r>
          </a:p>
          <a:p>
            <a:pPr indent="-228600">
              <a:buFont typeface="Arial" panose="020B0604020202020204" pitchFamily="34" charset="0"/>
              <a:buChar char="•"/>
            </a:pPr>
            <a:r>
              <a:rPr lang="en-US" sz="2400" dirty="0">
                <a:solidFill>
                  <a:schemeClr val="bg1">
                    <a:alpha val="80000"/>
                  </a:schemeClr>
                </a:solidFill>
                <a:latin typeface="+mn-lt"/>
              </a:rPr>
              <a:t>Question ~ Answer</a:t>
            </a:r>
          </a:p>
        </p:txBody>
      </p:sp>
      <p:pic>
        <p:nvPicPr>
          <p:cNvPr id="6" name="Picture 5">
            <a:extLst>
              <a:ext uri="{FF2B5EF4-FFF2-40B4-BE49-F238E27FC236}">
                <a16:creationId xmlns:a16="http://schemas.microsoft.com/office/drawing/2014/main" id="{B7F509D6-B4A2-E327-71CC-59BB55919755}"/>
              </a:ext>
            </a:extLst>
          </p:cNvPr>
          <p:cNvPicPr>
            <a:picLocks noChangeAspect="1"/>
          </p:cNvPicPr>
          <p:nvPr/>
        </p:nvPicPr>
        <p:blipFill rotWithShape="1">
          <a:blip r:embed="rId4"/>
          <a:srcRect l="8632" t="22134" r="12462" b="22135"/>
          <a:stretch/>
        </p:blipFill>
        <p:spPr>
          <a:xfrm>
            <a:off x="7086857" y="4741164"/>
            <a:ext cx="4106419" cy="1719072"/>
          </a:xfrm>
          <a:prstGeom prst="rect">
            <a:avLst/>
          </a:prstGeom>
        </p:spPr>
      </p:pic>
    </p:spTree>
    <p:extLst>
      <p:ext uri="{BB962C8B-B14F-4D97-AF65-F5344CB8AC3E}">
        <p14:creationId xmlns:p14="http://schemas.microsoft.com/office/powerpoint/2010/main" val="645135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28A668-F671-4B67-6BAE-31E7DE39D373}"/>
              </a:ext>
            </a:extLst>
          </p:cNvPr>
          <p:cNvSpPr>
            <a:spLocks noGrp="1"/>
          </p:cNvSpPr>
          <p:nvPr>
            <p:ph type="title"/>
          </p:nvPr>
        </p:nvSpPr>
        <p:spPr>
          <a:xfrm>
            <a:off x="838200" y="1641752"/>
            <a:ext cx="4391024" cy="1323439"/>
          </a:xfrm>
        </p:spPr>
        <p:txBody>
          <a:bodyPr vert="horz" lIns="91440" tIns="45720" rIns="91440" bIns="45720" rtlCol="0" anchor="t">
            <a:normAutofit/>
          </a:bodyPr>
          <a:lstStyle/>
          <a:p>
            <a:r>
              <a:rPr lang="en-US" sz="4000">
                <a:solidFill>
                  <a:schemeClr val="bg1"/>
                </a:solidFill>
                <a:latin typeface="+mj-lt"/>
                <a:cs typeface="+mj-cs"/>
              </a:rPr>
              <a:t>Closing</a:t>
            </a:r>
          </a:p>
        </p:txBody>
      </p:sp>
      <p:sp>
        <p:nvSpPr>
          <p:cNvPr id="4" name="Text Placeholder 3">
            <a:extLst>
              <a:ext uri="{FF2B5EF4-FFF2-40B4-BE49-F238E27FC236}">
                <a16:creationId xmlns:a16="http://schemas.microsoft.com/office/drawing/2014/main" id="{F3C9D2FC-FA1A-FBC3-F9B2-1BA8DD97D2B0}"/>
              </a:ext>
            </a:extLst>
          </p:cNvPr>
          <p:cNvSpPr>
            <a:spLocks noGrp="1"/>
          </p:cNvSpPr>
          <p:nvPr>
            <p:ph type="body" sz="half" idx="2"/>
          </p:nvPr>
        </p:nvSpPr>
        <p:spPr>
          <a:xfrm>
            <a:off x="838200" y="3146400"/>
            <a:ext cx="4391024" cy="2862288"/>
          </a:xfrm>
        </p:spPr>
        <p:txBody>
          <a:bodyPr vert="horz" lIns="91440" tIns="45720" rIns="91440" bIns="45720" rtlCol="0">
            <a:normAutofit/>
          </a:bodyPr>
          <a:lstStyle/>
          <a:p>
            <a:pPr indent="-228600">
              <a:buFont typeface="Arial" panose="020B0604020202020204" pitchFamily="34" charset="0"/>
              <a:buChar char="•"/>
            </a:pPr>
            <a:r>
              <a:rPr lang="en-US" sz="1900">
                <a:solidFill>
                  <a:schemeClr val="bg1">
                    <a:alpha val="80000"/>
                  </a:schemeClr>
                </a:solidFill>
                <a:latin typeface="+mn-lt"/>
              </a:rPr>
              <a:t>Dear God, </a:t>
            </a:r>
          </a:p>
          <a:p>
            <a:pPr indent="-228600">
              <a:buFont typeface="Arial" panose="020B0604020202020204" pitchFamily="34" charset="0"/>
              <a:buChar char="•"/>
            </a:pPr>
            <a:r>
              <a:rPr lang="en-US" sz="1900">
                <a:solidFill>
                  <a:schemeClr val="bg1">
                    <a:alpha val="80000"/>
                  </a:schemeClr>
                </a:solidFill>
                <a:latin typeface="+mn-lt"/>
              </a:rPr>
              <a:t>Bless our last day of February with miracles and blessings. Help me walk into the month of March with a better approach, mind, and attitude! I pray today that you do the impossible in our lives and in others. Heal bodies and minds, change lives, and turn situations around! </a:t>
            </a:r>
          </a:p>
          <a:p>
            <a:pPr indent="-228600">
              <a:buFont typeface="Arial" panose="020B0604020202020204" pitchFamily="34" charset="0"/>
              <a:buChar char="•"/>
            </a:pPr>
            <a:r>
              <a:rPr lang="en-US" sz="1900">
                <a:solidFill>
                  <a:schemeClr val="bg1">
                    <a:alpha val="80000"/>
                  </a:schemeClr>
                </a:solidFill>
                <a:latin typeface="+mn-lt"/>
              </a:rPr>
              <a:t>In Jesus’ name, Amen. </a:t>
            </a:r>
          </a:p>
        </p:txBody>
      </p:sp>
      <p:pic>
        <p:nvPicPr>
          <p:cNvPr id="5" name="Picture Placeholder 4">
            <a:extLst>
              <a:ext uri="{FF2B5EF4-FFF2-40B4-BE49-F238E27FC236}">
                <a16:creationId xmlns:a16="http://schemas.microsoft.com/office/drawing/2014/main" id="{C49263BE-0284-1975-AE78-2F381EA3E614}"/>
              </a:ext>
            </a:extLst>
          </p:cNvPr>
          <p:cNvPicPr>
            <a:picLocks noGrp="1" noChangeAspect="1"/>
          </p:cNvPicPr>
          <p:nvPr>
            <p:ph type="pic" idx="1"/>
          </p:nvPr>
        </p:nvPicPr>
        <p:blipFill rotWithShape="1">
          <a:blip r:embed="rId2"/>
          <a:srcRect l="3615" r="11438" b="-3"/>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 name="Group 11">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4701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83430-8B0E-2A6F-DFCF-68E3C1931F2B}"/>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dirty="0">
                <a:solidFill>
                  <a:schemeClr val="tx1"/>
                </a:solidFill>
                <a:latin typeface="+mj-lt"/>
                <a:cs typeface="+mj-cs"/>
              </a:rPr>
              <a:t>Welcome and Introductions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4BB4D49-E290-13DF-7953-E20F2DC61319}"/>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dirty="0">
                <a:latin typeface="+mn-lt"/>
              </a:rPr>
              <a:t>Please Share:</a:t>
            </a:r>
          </a:p>
          <a:p>
            <a:pPr marL="457200" indent="-228600">
              <a:buFont typeface="Arial" panose="020B0604020202020204" pitchFamily="34" charset="0"/>
              <a:buChar char="•"/>
            </a:pPr>
            <a:r>
              <a:rPr lang="en-US" sz="2000" dirty="0">
                <a:latin typeface="+mn-lt"/>
              </a:rPr>
              <a:t>Name</a:t>
            </a:r>
          </a:p>
          <a:p>
            <a:pPr marL="457200" indent="-228600">
              <a:buFont typeface="Arial" panose="020B0604020202020204" pitchFamily="34" charset="0"/>
              <a:buChar char="•"/>
            </a:pPr>
            <a:r>
              <a:rPr lang="en-US" sz="2000" dirty="0">
                <a:latin typeface="+mn-lt"/>
              </a:rPr>
              <a:t>Facility</a:t>
            </a:r>
          </a:p>
          <a:p>
            <a:pPr marL="457200" indent="-228600">
              <a:buFont typeface="Arial" panose="020B0604020202020204" pitchFamily="34" charset="0"/>
              <a:buChar char="•"/>
            </a:pPr>
            <a:r>
              <a:rPr lang="en-US" sz="2000" dirty="0">
                <a:latin typeface="+mn-lt"/>
              </a:rPr>
              <a:t>How long in your current role</a:t>
            </a:r>
          </a:p>
          <a:p>
            <a:pPr marL="457200" indent="-228600">
              <a:buFont typeface="Arial" panose="020B0604020202020204" pitchFamily="34" charset="0"/>
              <a:buChar char="•"/>
            </a:pPr>
            <a:r>
              <a:rPr lang="en-US" sz="2000" dirty="0">
                <a:latin typeface="+mn-lt"/>
              </a:rPr>
              <a:t>Is your birthday today? Do you know anyone whose birthday is today?</a:t>
            </a:r>
          </a:p>
          <a:p>
            <a:pPr marL="457200" indent="-228600">
              <a:buFont typeface="Arial" panose="020B0604020202020204" pitchFamily="34" charset="0"/>
              <a:buChar char="•"/>
            </a:pPr>
            <a:r>
              <a:rPr lang="en-US" sz="2000" dirty="0">
                <a:latin typeface="+mn-lt"/>
              </a:rPr>
              <a:t>Do you do anything special for Leap Day?</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artoon frog jumping on clovers">
            <a:extLst>
              <a:ext uri="{FF2B5EF4-FFF2-40B4-BE49-F238E27FC236}">
                <a16:creationId xmlns:a16="http://schemas.microsoft.com/office/drawing/2014/main" id="{BA3ED47F-83D8-FE2F-B9A6-650D4D5270CF}"/>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4" b="3058"/>
          <a:stretch/>
        </p:blipFill>
        <p:spPr>
          <a:xfrm>
            <a:off x="5977788" y="799352"/>
            <a:ext cx="5425410" cy="5259296"/>
          </a:xfrm>
          <a:prstGeom prst="rect">
            <a:avLst/>
          </a:prstGeom>
        </p:spPr>
      </p:pic>
      <p:sp>
        <p:nvSpPr>
          <p:cNvPr id="7" name="TextBox 6">
            <a:extLst>
              <a:ext uri="{FF2B5EF4-FFF2-40B4-BE49-F238E27FC236}">
                <a16:creationId xmlns:a16="http://schemas.microsoft.com/office/drawing/2014/main" id="{C1B9727C-73BA-090F-6778-A4D27A43D148}"/>
              </a:ext>
            </a:extLst>
          </p:cNvPr>
          <p:cNvSpPr txBox="1"/>
          <p:nvPr/>
        </p:nvSpPr>
        <p:spPr>
          <a:xfrm>
            <a:off x="8943871" y="5858593"/>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ohioemployerlawblog.com/2016/02/happy-leap-day-or-happy-exemp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6530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35A348-C5D6-4112-9FDD-93A493B01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61084-083D-281B-E62A-0469FFD97381}"/>
              </a:ext>
            </a:extLst>
          </p:cNvPr>
          <p:cNvSpPr>
            <a:spLocks noGrp="1"/>
          </p:cNvSpPr>
          <p:nvPr>
            <p:ph type="title"/>
          </p:nvPr>
        </p:nvSpPr>
        <p:spPr>
          <a:xfrm>
            <a:off x="838199" y="4428000"/>
            <a:ext cx="6143626" cy="1400400"/>
          </a:xfrm>
        </p:spPr>
        <p:txBody>
          <a:bodyPr vert="horz" wrap="square" lIns="91440" tIns="45720" rIns="91440" bIns="45720" rtlCol="0" anchor="b">
            <a:normAutofit/>
          </a:bodyPr>
          <a:lstStyle/>
          <a:p>
            <a:r>
              <a:rPr lang="en-US" sz="3500" kern="1200">
                <a:solidFill>
                  <a:schemeClr val="bg1"/>
                </a:solidFill>
                <a:latin typeface="+mj-lt"/>
                <a:ea typeface="+mj-ea"/>
                <a:cs typeface="+mj-cs"/>
              </a:rPr>
              <a:t>Save the Date!</a:t>
            </a:r>
            <a:br>
              <a:rPr lang="en-US" sz="3500" kern="1200">
                <a:solidFill>
                  <a:schemeClr val="bg1"/>
                </a:solidFill>
                <a:latin typeface="+mj-lt"/>
                <a:ea typeface="+mj-ea"/>
                <a:cs typeface="+mj-cs"/>
              </a:rPr>
            </a:br>
            <a:r>
              <a:rPr lang="en-US" sz="3500" kern="1200">
                <a:solidFill>
                  <a:schemeClr val="bg1"/>
                </a:solidFill>
                <a:latin typeface="+mj-lt"/>
                <a:ea typeface="+mj-ea"/>
                <a:cs typeface="+mj-cs"/>
              </a:rPr>
              <a:t>Teaming Up for Perinatal Care</a:t>
            </a:r>
          </a:p>
        </p:txBody>
      </p:sp>
      <p:sp>
        <p:nvSpPr>
          <p:cNvPr id="4" name="Text Placeholder 3">
            <a:extLst>
              <a:ext uri="{FF2B5EF4-FFF2-40B4-BE49-F238E27FC236}">
                <a16:creationId xmlns:a16="http://schemas.microsoft.com/office/drawing/2014/main" id="{F4D2D62A-6472-714C-8DFC-8D4F65725170}"/>
              </a:ext>
            </a:extLst>
          </p:cNvPr>
          <p:cNvSpPr>
            <a:spLocks noGrp="1"/>
          </p:cNvSpPr>
          <p:nvPr>
            <p:ph type="body" sz="half" idx="2"/>
          </p:nvPr>
        </p:nvSpPr>
        <p:spPr>
          <a:xfrm>
            <a:off x="7859713" y="4716472"/>
            <a:ext cx="3494088" cy="1017896"/>
          </a:xfrm>
        </p:spPr>
        <p:txBody>
          <a:bodyPr vert="horz" lIns="91440" tIns="45720" rIns="91440" bIns="45720" rtlCol="0" anchor="b">
            <a:normAutofit/>
          </a:bodyPr>
          <a:lstStyle/>
          <a:p>
            <a:r>
              <a:rPr lang="en-US" sz="2400" kern="1200">
                <a:solidFill>
                  <a:schemeClr val="bg1"/>
                </a:solidFill>
                <a:latin typeface="+mn-lt"/>
                <a:ea typeface="+mn-ea"/>
                <a:cs typeface="+mn-cs"/>
              </a:rPr>
              <a:t>Friday, November 15, 2024</a:t>
            </a:r>
          </a:p>
        </p:txBody>
      </p:sp>
      <p:pic>
        <p:nvPicPr>
          <p:cNvPr id="5" name="Content Placeholder 4">
            <a:extLst>
              <a:ext uri="{FF2B5EF4-FFF2-40B4-BE49-F238E27FC236}">
                <a16:creationId xmlns:a16="http://schemas.microsoft.com/office/drawing/2014/main" id="{7ED5728C-58DC-53E4-641A-EC056BA6E1D6}"/>
              </a:ext>
            </a:extLst>
          </p:cNvPr>
          <p:cNvPicPr>
            <a:picLocks noGrp="1" noChangeAspect="1"/>
          </p:cNvPicPr>
          <p:nvPr>
            <p:ph idx="1"/>
          </p:nvPr>
        </p:nvPicPr>
        <p:blipFill rotWithShape="1">
          <a:blip r:embed="rId2"/>
          <a:srcRect t="17460" b="7439"/>
          <a:stretch/>
        </p:blipFill>
        <p:spPr>
          <a:xfrm>
            <a:off x="20" y="10"/>
            <a:ext cx="4000480" cy="4005933"/>
          </a:xfrm>
          <a:custGeom>
            <a:avLst/>
            <a:gdLst/>
            <a:ahLst/>
            <a:cxnLst/>
            <a:rect l="l" t="t" r="r" b="b"/>
            <a:pathLst>
              <a:path w="4000500" h="4005943">
                <a:moveTo>
                  <a:pt x="0" y="0"/>
                </a:moveTo>
                <a:lnTo>
                  <a:pt x="4000500" y="0"/>
                </a:lnTo>
                <a:lnTo>
                  <a:pt x="4000500" y="3936797"/>
                </a:lnTo>
                <a:lnTo>
                  <a:pt x="3316514" y="4005943"/>
                </a:lnTo>
                <a:lnTo>
                  <a:pt x="0" y="3964175"/>
                </a:lnTo>
                <a:close/>
              </a:path>
            </a:pathLst>
          </a:custGeom>
        </p:spPr>
      </p:pic>
      <p:pic>
        <p:nvPicPr>
          <p:cNvPr id="6" name="Picture 5">
            <a:extLst>
              <a:ext uri="{FF2B5EF4-FFF2-40B4-BE49-F238E27FC236}">
                <a16:creationId xmlns:a16="http://schemas.microsoft.com/office/drawing/2014/main" id="{9C910166-DCEB-3428-7BE2-3DDA2ABDCD4F}"/>
              </a:ext>
            </a:extLst>
          </p:cNvPr>
          <p:cNvPicPr>
            <a:picLocks noChangeAspect="1"/>
          </p:cNvPicPr>
          <p:nvPr/>
        </p:nvPicPr>
        <p:blipFill rotWithShape="1">
          <a:blip r:embed="rId3"/>
          <a:srcRect t="14683" b="8200"/>
          <a:stretch/>
        </p:blipFill>
        <p:spPr>
          <a:xfrm>
            <a:off x="4191002" y="10"/>
            <a:ext cx="3809998" cy="3917529"/>
          </a:xfrm>
          <a:custGeom>
            <a:avLst/>
            <a:gdLst/>
            <a:ahLst/>
            <a:cxnLst/>
            <a:rect l="l" t="t" r="r" b="b"/>
            <a:pathLst>
              <a:path w="3809998" h="3917539">
                <a:moveTo>
                  <a:pt x="0" y="0"/>
                </a:moveTo>
                <a:lnTo>
                  <a:pt x="3809998" y="0"/>
                </a:lnTo>
                <a:lnTo>
                  <a:pt x="3809998" y="3909212"/>
                </a:lnTo>
                <a:lnTo>
                  <a:pt x="1781628" y="3737429"/>
                </a:lnTo>
                <a:lnTo>
                  <a:pt x="0" y="3917539"/>
                </a:lnTo>
                <a:close/>
              </a:path>
            </a:pathLst>
          </a:custGeom>
        </p:spPr>
      </p:pic>
      <p:pic>
        <p:nvPicPr>
          <p:cNvPr id="7" name="Picture 6">
            <a:extLst>
              <a:ext uri="{FF2B5EF4-FFF2-40B4-BE49-F238E27FC236}">
                <a16:creationId xmlns:a16="http://schemas.microsoft.com/office/drawing/2014/main" id="{C460B9D1-4C64-85BE-3851-F071BB4BFCA8}"/>
              </a:ext>
            </a:extLst>
          </p:cNvPr>
          <p:cNvPicPr>
            <a:picLocks noChangeAspect="1"/>
          </p:cNvPicPr>
          <p:nvPr/>
        </p:nvPicPr>
        <p:blipFill rotWithShape="1">
          <a:blip r:embed="rId4"/>
          <a:srcRect l="11387" r="12828" b="2"/>
          <a:stretch/>
        </p:blipFill>
        <p:spPr>
          <a:xfrm>
            <a:off x="8191500" y="10"/>
            <a:ext cx="4000500" cy="3959022"/>
          </a:xfrm>
          <a:custGeom>
            <a:avLst/>
            <a:gdLst/>
            <a:ahLst/>
            <a:cxnLst/>
            <a:rect l="l" t="t" r="r" b="b"/>
            <a:pathLst>
              <a:path w="4000500" h="3959032">
                <a:moveTo>
                  <a:pt x="0" y="0"/>
                </a:moveTo>
                <a:lnTo>
                  <a:pt x="4000500" y="0"/>
                </a:lnTo>
                <a:lnTo>
                  <a:pt x="4000500" y="3959032"/>
                </a:lnTo>
                <a:lnTo>
                  <a:pt x="9072" y="3926114"/>
                </a:lnTo>
                <a:lnTo>
                  <a:pt x="0" y="3925346"/>
                </a:lnTo>
                <a:close/>
              </a:path>
            </a:pathLst>
          </a:custGeom>
        </p:spPr>
      </p:pic>
      <p:grpSp>
        <p:nvGrpSpPr>
          <p:cNvPr id="14" name="Group 13">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5" name="Freeform: Shape 14">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2958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C6BAB-7B68-C8A6-B794-BC9A912B238C}"/>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NCIPN Educational Updates</a:t>
            </a:r>
          </a:p>
        </p:txBody>
      </p:sp>
      <p:sp>
        <p:nvSpPr>
          <p:cNvPr id="1033" name="Rectangle 103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5" name="Rectangle 103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1057E609-33DD-90E0-BCCE-D5AD97DF2017}"/>
              </a:ext>
            </a:extLst>
          </p:cNvPr>
          <p:cNvSpPr>
            <a:spLocks/>
          </p:cNvSpPr>
          <p:nvPr/>
        </p:nvSpPr>
        <p:spPr>
          <a:xfrm>
            <a:off x="1526376" y="1926266"/>
            <a:ext cx="4484056" cy="716289"/>
          </a:xfrm>
          <a:prstGeom prst="rect">
            <a:avLst/>
          </a:prstGeom>
        </p:spPr>
        <p:txBody>
          <a:bodyPr/>
          <a:lstStyle/>
          <a:p>
            <a:pPr defTabSz="786384">
              <a:spcAft>
                <a:spcPts val="600"/>
              </a:spcAft>
            </a:pPr>
            <a:r>
              <a:rPr lang="en-US" sz="1548" kern="1200">
                <a:solidFill>
                  <a:schemeClr val="tx1"/>
                </a:solidFill>
                <a:latin typeface="+mn-lt"/>
                <a:ea typeface="+mn-ea"/>
                <a:cs typeface="+mn-cs"/>
              </a:rPr>
              <a:t>Jen Carius, Maternal Outreach Educator	</a:t>
            </a:r>
            <a:endParaRPr lang="en-US"/>
          </a:p>
        </p:txBody>
      </p:sp>
      <p:pic>
        <p:nvPicPr>
          <p:cNvPr id="8" name="Content Placeholder 7">
            <a:extLst>
              <a:ext uri="{FF2B5EF4-FFF2-40B4-BE49-F238E27FC236}">
                <a16:creationId xmlns:a16="http://schemas.microsoft.com/office/drawing/2014/main" id="{FFC01399-DA47-BFF9-6E35-12FA37245475}"/>
              </a:ext>
            </a:extLst>
          </p:cNvPr>
          <p:cNvPicPr>
            <a:picLocks noChangeAspect="1"/>
          </p:cNvPicPr>
          <p:nvPr/>
        </p:nvPicPr>
        <p:blipFill>
          <a:blip r:embed="rId2"/>
          <a:stretch>
            <a:fillRect/>
          </a:stretch>
        </p:blipFill>
        <p:spPr>
          <a:xfrm>
            <a:off x="1523615" y="2642555"/>
            <a:ext cx="4370997" cy="3641235"/>
          </a:xfrm>
          <a:prstGeom prst="rect">
            <a:avLst/>
          </a:prstGeom>
        </p:spPr>
      </p:pic>
      <p:sp>
        <p:nvSpPr>
          <p:cNvPr id="5" name="Text Placeholder 4">
            <a:extLst>
              <a:ext uri="{FF2B5EF4-FFF2-40B4-BE49-F238E27FC236}">
                <a16:creationId xmlns:a16="http://schemas.microsoft.com/office/drawing/2014/main" id="{531E4E3A-42CE-5E84-B0E5-F1234DB0607E}"/>
              </a:ext>
            </a:extLst>
          </p:cNvPr>
          <p:cNvSpPr>
            <a:spLocks/>
          </p:cNvSpPr>
          <p:nvPr/>
        </p:nvSpPr>
        <p:spPr>
          <a:xfrm>
            <a:off x="6162246" y="1926266"/>
            <a:ext cx="4506139" cy="716289"/>
          </a:xfrm>
          <a:prstGeom prst="rect">
            <a:avLst/>
          </a:prstGeom>
        </p:spPr>
        <p:txBody>
          <a:bodyPr/>
          <a:lstStyle/>
          <a:p>
            <a:pPr defTabSz="786384">
              <a:spcAft>
                <a:spcPts val="600"/>
              </a:spcAft>
            </a:pPr>
            <a:r>
              <a:rPr lang="en-US" sz="1548" kern="1200" err="1">
                <a:solidFill>
                  <a:schemeClr val="tx1"/>
                </a:solidFill>
                <a:latin typeface="+mn-lt"/>
                <a:ea typeface="+mn-ea"/>
                <a:cs typeface="+mn-cs"/>
              </a:rPr>
              <a:t>Emalee</a:t>
            </a:r>
            <a:r>
              <a:rPr lang="en-US" sz="1548" kern="1200">
                <a:solidFill>
                  <a:schemeClr val="tx1"/>
                </a:solidFill>
                <a:latin typeface="+mn-lt"/>
                <a:ea typeface="+mn-ea"/>
                <a:cs typeface="+mn-cs"/>
              </a:rPr>
              <a:t> Brink, Neonatal Outreach Educator</a:t>
            </a:r>
            <a:endParaRPr lang="en-US"/>
          </a:p>
        </p:txBody>
      </p:sp>
      <p:pic>
        <p:nvPicPr>
          <p:cNvPr id="1026" name="Picture 2">
            <a:extLst>
              <a:ext uri="{FF2B5EF4-FFF2-40B4-BE49-F238E27FC236}">
                <a16:creationId xmlns:a16="http://schemas.microsoft.com/office/drawing/2014/main" id="{6EE30D38-A463-DEA1-053C-44038003A1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389" r="9348"/>
          <a:stretch/>
        </p:blipFill>
        <p:spPr bwMode="auto">
          <a:xfrm>
            <a:off x="6297389" y="2642554"/>
            <a:ext cx="4218573" cy="364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62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8F69-833E-3504-3398-8093D6A72387}"/>
              </a:ext>
            </a:extLst>
          </p:cNvPr>
          <p:cNvSpPr>
            <a:spLocks noGrp="1"/>
          </p:cNvSpPr>
          <p:nvPr>
            <p:ph type="title"/>
          </p:nvPr>
        </p:nvSpPr>
        <p:spPr/>
        <p:txBody>
          <a:bodyPr/>
          <a:lstStyle/>
          <a:p>
            <a:r>
              <a:rPr lang="en-US" dirty="0"/>
              <a:t>NCIPN Updates</a:t>
            </a:r>
          </a:p>
        </p:txBody>
      </p:sp>
      <p:sp>
        <p:nvSpPr>
          <p:cNvPr id="3" name="Text Placeholder 2">
            <a:extLst>
              <a:ext uri="{FF2B5EF4-FFF2-40B4-BE49-F238E27FC236}">
                <a16:creationId xmlns:a16="http://schemas.microsoft.com/office/drawing/2014/main" id="{3F2BE93F-7FFE-F35D-419E-D3365284E0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0481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4078" y="883814"/>
            <a:ext cx="7144740" cy="708879"/>
          </a:xfrm>
          <a:prstGeom prst="rect">
            <a:avLst/>
          </a:prstGeom>
          <a:noFill/>
          <a:ln>
            <a:noFill/>
          </a:ln>
        </p:spPr>
        <p:txBody>
          <a:bodyPr vert="horz" wrap="square" lIns="91440" tIns="45720" rIns="91440" bIns="45720" anchor="ctr" anchorCtr="0" compatLnSpc="1">
            <a:normAutofit/>
          </a:bodyPr>
          <a:lstStyle/>
          <a:p>
            <a:pPr marL="0" marR="0">
              <a:spcBef>
                <a:spcPts val="0"/>
              </a:spcBef>
              <a:spcAft>
                <a:spcPts val="0"/>
              </a:spcAft>
            </a:pPr>
            <a:r>
              <a:rPr lang="en-US" sz="3200" b="1" dirty="0">
                <a:effectLst/>
                <a:latin typeface="+mn-lt"/>
                <a:ea typeface="Calibri" panose="020F0502020204030204" pitchFamily="34" charset="0"/>
                <a:cs typeface="Times New Roman" panose="02020603050405020304" pitchFamily="18" charset="0"/>
              </a:rPr>
              <a:t>North Central Illinois Perinatal Network </a:t>
            </a:r>
            <a:endParaRPr lang="en-US" sz="3200" dirty="0">
              <a:effectLst/>
              <a:latin typeface="+mn-lt"/>
              <a:ea typeface="Calibri" panose="020F0502020204030204" pitchFamily="34" charset="0"/>
              <a:cs typeface="Times New Roman" panose="02020603050405020304" pitchFamily="18" charset="0"/>
            </a:endParaRPr>
          </a:p>
        </p:txBody>
      </p:sp>
      <p:sp>
        <p:nvSpPr>
          <p:cNvPr id="3" name="Content Placeholder 2"/>
          <p:cNvSpPr txBox="1">
            <a:spLocks noGrp="1"/>
          </p:cNvSpPr>
          <p:nvPr>
            <p:ph idx="1"/>
          </p:nvPr>
        </p:nvSpPr>
        <p:spPr>
          <a:xfrm>
            <a:off x="382199" y="3246194"/>
            <a:ext cx="5232679" cy="2302241"/>
          </a:xfrm>
        </p:spPr>
        <p:txBody>
          <a:bodyPr>
            <a:noAutofit/>
          </a:bodyPr>
          <a:lstStyle/>
          <a:p>
            <a:pPr marL="0" marR="0" indent="0">
              <a:spcBef>
                <a:spcPts val="0"/>
              </a:spcBef>
              <a:spcAft>
                <a:spcPts val="0"/>
              </a:spcAft>
              <a:buNone/>
            </a:pPr>
            <a:r>
              <a:rPr lang="en-US" sz="2000" i="1" dirty="0">
                <a:effectLst/>
                <a:latin typeface="Cambria" panose="02040503050406030204" pitchFamily="18" charset="0"/>
                <a:ea typeface="Calibri" panose="020F0502020204030204" pitchFamily="34" charset="0"/>
                <a:cs typeface="Times New Roman" panose="02020603050405020304" pitchFamily="18" charset="0"/>
              </a:rPr>
              <a:t>An APC facility provides</a:t>
            </a:r>
            <a:br>
              <a:rPr lang="en-US" sz="2000" i="1" dirty="0">
                <a:effectLst/>
                <a:latin typeface="Cambria" panose="02040503050406030204" pitchFamily="18" charset="0"/>
                <a:ea typeface="Calibri" panose="020F0502020204030204" pitchFamily="34" charset="0"/>
                <a:cs typeface="Times New Roman" panose="02020603050405020304" pitchFamily="18" charset="0"/>
              </a:rPr>
            </a:br>
            <a:endParaRPr lang="en-US" sz="2000" i="1" dirty="0">
              <a:effectLst/>
              <a:latin typeface="Cambria" panose="02040503050406030204" pitchFamily="18" charset="0"/>
              <a:ea typeface="Calibri" panose="020F0502020204030204" pitchFamily="34" charset="0"/>
              <a:cs typeface="Times New Roman" panose="02020603050405020304" pitchFamily="18" charset="0"/>
            </a:endParaRPr>
          </a:p>
          <a:p>
            <a:pPr marR="0" lvl="0">
              <a:spcBef>
                <a:spcPts val="0"/>
              </a:spcBef>
              <a:spcAft>
                <a:spcPts val="200"/>
              </a:spcAft>
              <a:buClr>
                <a:srgbClr val="7CA93E"/>
              </a:buClr>
            </a:pPr>
            <a:r>
              <a:rPr lang="en-US" sz="2000" dirty="0">
                <a:effectLst/>
                <a:latin typeface="Cambria" panose="02040503050406030204" pitchFamily="18" charset="0"/>
                <a:ea typeface="Calibri" panose="020F0502020204030204" pitchFamily="34" charset="0"/>
                <a:cs typeface="Times New Roman" panose="02020603050405020304" pitchFamily="18" charset="0"/>
              </a:rPr>
              <a:t>Education</a:t>
            </a:r>
          </a:p>
          <a:p>
            <a:pPr marR="0" lvl="0">
              <a:spcBef>
                <a:spcPts val="0"/>
              </a:spcBef>
              <a:spcAft>
                <a:spcPts val="200"/>
              </a:spcAft>
              <a:buClr>
                <a:srgbClr val="7CA93E"/>
              </a:buClr>
            </a:pPr>
            <a:r>
              <a:rPr lang="en-US" sz="2000" dirty="0">
                <a:effectLst/>
                <a:latin typeface="Cambria" panose="02040503050406030204" pitchFamily="18" charset="0"/>
                <a:ea typeface="Calibri" panose="020F0502020204030204" pitchFamily="34" charset="0"/>
                <a:cs typeface="Times New Roman" panose="02020603050405020304" pitchFamily="18" charset="0"/>
              </a:rPr>
              <a:t>Case reviews</a:t>
            </a:r>
          </a:p>
          <a:p>
            <a:pPr marR="0" lvl="0">
              <a:spcBef>
                <a:spcPts val="0"/>
              </a:spcBef>
              <a:spcAft>
                <a:spcPts val="200"/>
              </a:spcAft>
              <a:buClr>
                <a:srgbClr val="7CA93E"/>
              </a:buClr>
            </a:pPr>
            <a:r>
              <a:rPr lang="en-US" sz="2000" dirty="0">
                <a:effectLst/>
                <a:latin typeface="Cambria" panose="02040503050406030204" pitchFamily="18" charset="0"/>
                <a:ea typeface="Calibri" panose="020F0502020204030204" pitchFamily="34" charset="0"/>
                <a:cs typeface="Times New Roman" panose="02020603050405020304" pitchFamily="18" charset="0"/>
              </a:rPr>
              <a:t>Site visits for level of care re-designations</a:t>
            </a:r>
          </a:p>
          <a:p>
            <a:pPr marR="0" lvl="0">
              <a:spcBef>
                <a:spcPts val="0"/>
              </a:spcBef>
              <a:spcAft>
                <a:spcPts val="200"/>
              </a:spcAft>
              <a:buClr>
                <a:srgbClr val="7CA93E"/>
              </a:buClr>
            </a:pPr>
            <a:r>
              <a:rPr lang="en-US" sz="2000" dirty="0">
                <a:effectLst/>
                <a:latin typeface="Cambria" panose="02040503050406030204" pitchFamily="18" charset="0"/>
                <a:ea typeface="Calibri" panose="020F0502020204030204" pitchFamily="34" charset="0"/>
                <a:cs typeface="Times New Roman" panose="02020603050405020304" pitchFamily="18" charset="0"/>
              </a:rPr>
              <a:t>An on-call maternal-fetal medicine physician and neonatologist for consultation, support and supervision of transfers</a:t>
            </a:r>
          </a:p>
          <a:p>
            <a:pPr marL="0" lvl="0" indent="0">
              <a:buNone/>
            </a:pPr>
            <a:endParaRPr lang="en-US" dirty="0">
              <a:latin typeface="Calibri" panose="020F0502020204030204" pitchFamily="34" charset="0"/>
              <a:cs typeface="Calibri" panose="020F0502020204030204" pitchFamily="34" charset="0"/>
            </a:endParaRPr>
          </a:p>
        </p:txBody>
      </p:sp>
      <p:pic>
        <p:nvPicPr>
          <p:cNvPr id="5" name="Ink 22"/>
          <p:cNvPicPr>
            <a:picLocks noChangeAspect="1"/>
          </p:cNvPicPr>
          <p:nvPr/>
        </p:nvPicPr>
        <p:blipFill>
          <a:blip r:embed="rId2"/>
          <a:stretch>
            <a:fillRect/>
          </a:stretch>
        </p:blipFill>
        <p:spPr>
          <a:xfrm>
            <a:off x="7173852" y="1828928"/>
            <a:ext cx="356" cy="356"/>
          </a:xfrm>
          <a:prstGeom prst="rect">
            <a:avLst/>
          </a:prstGeom>
          <a:noFill/>
          <a:ln cap="flat">
            <a:noFill/>
          </a:ln>
        </p:spPr>
      </p:pic>
      <p:sp>
        <p:nvSpPr>
          <p:cNvPr id="8" name="TextBox 7">
            <a:extLst>
              <a:ext uri="{FF2B5EF4-FFF2-40B4-BE49-F238E27FC236}">
                <a16:creationId xmlns:a16="http://schemas.microsoft.com/office/drawing/2014/main" id="{5621DE38-3BB3-3E58-24C5-94C87DB79C4A}"/>
              </a:ext>
            </a:extLst>
          </p:cNvPr>
          <p:cNvSpPr txBox="1"/>
          <p:nvPr/>
        </p:nvSpPr>
        <p:spPr>
          <a:xfrm>
            <a:off x="540351" y="1771949"/>
            <a:ext cx="5766579" cy="1015663"/>
          </a:xfrm>
          <a:prstGeom prst="rect">
            <a:avLst/>
          </a:prstGeom>
          <a:noFill/>
        </p:spPr>
        <p:txBody>
          <a:bodyPr wrap="square">
            <a:spAutoFit/>
          </a:bodyPr>
          <a:lstStyle/>
          <a:p>
            <a:pPr marL="0" marR="0" indent="0">
              <a:spcBef>
                <a:spcPts val="0"/>
              </a:spcBef>
              <a:spcAft>
                <a:spcPts val="0"/>
              </a:spcAft>
              <a:buNone/>
            </a:pPr>
            <a:r>
              <a:rPr lang="en-US" sz="2000" dirty="0">
                <a:effectLst/>
                <a:latin typeface="Cambria" panose="02040503050406030204" pitchFamily="18" charset="0"/>
                <a:ea typeface="Calibri" panose="020F0502020204030204" pitchFamily="34" charset="0"/>
                <a:cs typeface="Times New Roman" panose="02020603050405020304" pitchFamily="18" charset="0"/>
              </a:rPr>
              <a:t>The NCIPN covers 25 counties and 27 hospitals. Our administrative perinatal center (APC) is OSF HealthCare Saint Francis Medical Center in Peoria</a:t>
            </a:r>
            <a:r>
              <a:rPr lang="en-US" sz="1800" dirty="0">
                <a:effectLst/>
                <a:latin typeface="Cambria" panose="02040503050406030204" pitchFamily="18" charset="0"/>
                <a:ea typeface="Calibri" panose="020F0502020204030204" pitchFamily="34" charset="0"/>
                <a:cs typeface="Times New Roman" panose="02020603050405020304" pitchFamily="18" charset="0"/>
              </a:rPr>
              <a:t>.</a:t>
            </a:r>
          </a:p>
        </p:txBody>
      </p:sp>
      <p:cxnSp>
        <p:nvCxnSpPr>
          <p:cNvPr id="10" name="Straight Connector 9">
            <a:extLst>
              <a:ext uri="{FF2B5EF4-FFF2-40B4-BE49-F238E27FC236}">
                <a16:creationId xmlns:a16="http://schemas.microsoft.com/office/drawing/2014/main" id="{C318D74B-FFB1-F7B1-EB17-637296267DB6}"/>
              </a:ext>
            </a:extLst>
          </p:cNvPr>
          <p:cNvCxnSpPr>
            <a:cxnSpLocks/>
          </p:cNvCxnSpPr>
          <p:nvPr/>
        </p:nvCxnSpPr>
        <p:spPr>
          <a:xfrm>
            <a:off x="382199" y="1800997"/>
            <a:ext cx="0" cy="95756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6E74792-00D5-9D87-D7F4-79A0D9C904F9}"/>
              </a:ext>
            </a:extLst>
          </p:cNvPr>
          <p:cNvPicPr>
            <a:picLocks noChangeAspect="1"/>
          </p:cNvPicPr>
          <p:nvPr/>
        </p:nvPicPr>
        <p:blipFill rotWithShape="1">
          <a:blip r:embed="rId3"/>
          <a:srcRect l="-1728" t="-2949" r="631" b="35638"/>
          <a:stretch/>
        </p:blipFill>
        <p:spPr>
          <a:xfrm>
            <a:off x="6732104" y="883814"/>
            <a:ext cx="5426023" cy="5974186"/>
          </a:xfrm>
          <a:prstGeom prst="rect">
            <a:avLst/>
          </a:prstGeom>
        </p:spPr>
      </p:pic>
    </p:spTree>
    <p:extLst>
      <p:ext uri="{BB962C8B-B14F-4D97-AF65-F5344CB8AC3E}">
        <p14:creationId xmlns:p14="http://schemas.microsoft.com/office/powerpoint/2010/main" val="256300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AC13D1E-01C2-17CF-A032-351DED6CBFEB}"/>
              </a:ext>
            </a:extLst>
          </p:cNvPr>
          <p:cNvPicPr>
            <a:picLocks noChangeAspect="1"/>
          </p:cNvPicPr>
          <p:nvPr/>
        </p:nvPicPr>
        <p:blipFill rotWithShape="1">
          <a:blip r:embed="rId2"/>
          <a:srcRect b="33412"/>
          <a:stretch/>
        </p:blipFill>
        <p:spPr>
          <a:xfrm>
            <a:off x="5256679" y="223284"/>
            <a:ext cx="6024023" cy="6634716"/>
          </a:xfrm>
          <a:prstGeom prst="rect">
            <a:avLst/>
          </a:prstGeom>
        </p:spPr>
      </p:pic>
      <p:sp>
        <p:nvSpPr>
          <p:cNvPr id="20" name="Oval 19">
            <a:extLst>
              <a:ext uri="{FF2B5EF4-FFF2-40B4-BE49-F238E27FC236}">
                <a16:creationId xmlns:a16="http://schemas.microsoft.com/office/drawing/2014/main" id="{C51D35C1-12E7-1A5F-E717-3306656B0B55}"/>
              </a:ext>
            </a:extLst>
          </p:cNvPr>
          <p:cNvSpPr/>
          <p:nvPr/>
        </p:nvSpPr>
        <p:spPr>
          <a:xfrm>
            <a:off x="7757566" y="3226970"/>
            <a:ext cx="274320" cy="276677"/>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1" name="Oval 20">
            <a:extLst>
              <a:ext uri="{FF2B5EF4-FFF2-40B4-BE49-F238E27FC236}">
                <a16:creationId xmlns:a16="http://schemas.microsoft.com/office/drawing/2014/main" id="{60AE2CB0-C3FE-4352-0738-301540DD4596}"/>
              </a:ext>
            </a:extLst>
          </p:cNvPr>
          <p:cNvSpPr/>
          <p:nvPr/>
        </p:nvSpPr>
        <p:spPr>
          <a:xfrm>
            <a:off x="6581953" y="1920941"/>
            <a:ext cx="274320" cy="276677"/>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2" name="Oval 21">
            <a:extLst>
              <a:ext uri="{FF2B5EF4-FFF2-40B4-BE49-F238E27FC236}">
                <a16:creationId xmlns:a16="http://schemas.microsoft.com/office/drawing/2014/main" id="{FA15E7D7-55A2-9A51-8798-E316E23A4D70}"/>
              </a:ext>
            </a:extLst>
          </p:cNvPr>
          <p:cNvSpPr/>
          <p:nvPr/>
        </p:nvSpPr>
        <p:spPr>
          <a:xfrm>
            <a:off x="8951184" y="3763168"/>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3" name="Oval 22">
            <a:extLst>
              <a:ext uri="{FF2B5EF4-FFF2-40B4-BE49-F238E27FC236}">
                <a16:creationId xmlns:a16="http://schemas.microsoft.com/office/drawing/2014/main" id="{2AA9CB06-A9AF-6D96-D09C-1DC17D58A801}"/>
              </a:ext>
            </a:extLst>
          </p:cNvPr>
          <p:cNvSpPr/>
          <p:nvPr/>
        </p:nvSpPr>
        <p:spPr>
          <a:xfrm>
            <a:off x="6744345" y="2162782"/>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4" name="Oval 23">
            <a:extLst>
              <a:ext uri="{FF2B5EF4-FFF2-40B4-BE49-F238E27FC236}">
                <a16:creationId xmlns:a16="http://schemas.microsoft.com/office/drawing/2014/main" id="{02F281A9-9E03-E964-A4C6-2D85FC0A1C5A}"/>
              </a:ext>
            </a:extLst>
          </p:cNvPr>
          <p:cNvSpPr/>
          <p:nvPr/>
        </p:nvSpPr>
        <p:spPr>
          <a:xfrm>
            <a:off x="7311870" y="3592171"/>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5" name="Oval 24">
            <a:extLst>
              <a:ext uri="{FF2B5EF4-FFF2-40B4-BE49-F238E27FC236}">
                <a16:creationId xmlns:a16="http://schemas.microsoft.com/office/drawing/2014/main" id="{B47703DD-5CAD-AB86-0BE2-3479BF5BC1B3}"/>
              </a:ext>
            </a:extLst>
          </p:cNvPr>
          <p:cNvSpPr/>
          <p:nvPr/>
        </p:nvSpPr>
        <p:spPr>
          <a:xfrm>
            <a:off x="9088344" y="2223253"/>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6" name="Oval 25">
            <a:extLst>
              <a:ext uri="{FF2B5EF4-FFF2-40B4-BE49-F238E27FC236}">
                <a16:creationId xmlns:a16="http://schemas.microsoft.com/office/drawing/2014/main" id="{5E44405A-DD15-2C2B-6251-35ADAC775B7D}"/>
              </a:ext>
            </a:extLst>
          </p:cNvPr>
          <p:cNvSpPr/>
          <p:nvPr/>
        </p:nvSpPr>
        <p:spPr>
          <a:xfrm>
            <a:off x="6915499" y="2872219"/>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8" name="Oval 27">
            <a:extLst>
              <a:ext uri="{FF2B5EF4-FFF2-40B4-BE49-F238E27FC236}">
                <a16:creationId xmlns:a16="http://schemas.microsoft.com/office/drawing/2014/main" id="{92630DBC-A076-18F8-9ED1-3C27423608F6}"/>
              </a:ext>
            </a:extLst>
          </p:cNvPr>
          <p:cNvSpPr/>
          <p:nvPr/>
        </p:nvSpPr>
        <p:spPr>
          <a:xfrm>
            <a:off x="9380911" y="3010557"/>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 name="Oval 2">
            <a:extLst>
              <a:ext uri="{FF2B5EF4-FFF2-40B4-BE49-F238E27FC236}">
                <a16:creationId xmlns:a16="http://schemas.microsoft.com/office/drawing/2014/main" id="{CA4FCAA2-2589-A30E-707E-7979F8CEF747}"/>
              </a:ext>
            </a:extLst>
          </p:cNvPr>
          <p:cNvSpPr/>
          <p:nvPr/>
        </p:nvSpPr>
        <p:spPr>
          <a:xfrm>
            <a:off x="6262156" y="2453588"/>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4" name="Oval 3">
            <a:extLst>
              <a:ext uri="{FF2B5EF4-FFF2-40B4-BE49-F238E27FC236}">
                <a16:creationId xmlns:a16="http://schemas.microsoft.com/office/drawing/2014/main" id="{7EA220A4-DE04-772F-D825-B98D1A9DBAB0}"/>
              </a:ext>
            </a:extLst>
          </p:cNvPr>
          <p:cNvSpPr/>
          <p:nvPr/>
        </p:nvSpPr>
        <p:spPr>
          <a:xfrm>
            <a:off x="7181057" y="1920941"/>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6" name="Oval 5">
            <a:extLst>
              <a:ext uri="{FF2B5EF4-FFF2-40B4-BE49-F238E27FC236}">
                <a16:creationId xmlns:a16="http://schemas.microsoft.com/office/drawing/2014/main" id="{43D1D632-8D23-6310-D1EC-8A1DA1395470}"/>
              </a:ext>
            </a:extLst>
          </p:cNvPr>
          <p:cNvSpPr/>
          <p:nvPr/>
        </p:nvSpPr>
        <p:spPr>
          <a:xfrm>
            <a:off x="10698175" y="3217639"/>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7" name="Oval 6">
            <a:extLst>
              <a:ext uri="{FF2B5EF4-FFF2-40B4-BE49-F238E27FC236}">
                <a16:creationId xmlns:a16="http://schemas.microsoft.com/office/drawing/2014/main" id="{FC6ACD21-A154-AB8F-A727-A3E3FAA62406}"/>
              </a:ext>
            </a:extLst>
          </p:cNvPr>
          <p:cNvSpPr/>
          <p:nvPr/>
        </p:nvSpPr>
        <p:spPr>
          <a:xfrm>
            <a:off x="9088344" y="2561950"/>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0" name="Oval 9">
            <a:extLst>
              <a:ext uri="{FF2B5EF4-FFF2-40B4-BE49-F238E27FC236}">
                <a16:creationId xmlns:a16="http://schemas.microsoft.com/office/drawing/2014/main" id="{A1E9AA40-E460-B6AD-477D-B760196D3CA0}"/>
              </a:ext>
            </a:extLst>
          </p:cNvPr>
          <p:cNvSpPr/>
          <p:nvPr/>
        </p:nvSpPr>
        <p:spPr>
          <a:xfrm>
            <a:off x="8034830" y="2125850"/>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1" name="Oval 10">
            <a:extLst>
              <a:ext uri="{FF2B5EF4-FFF2-40B4-BE49-F238E27FC236}">
                <a16:creationId xmlns:a16="http://schemas.microsoft.com/office/drawing/2014/main" id="{D8FC1AA8-3F29-FA9A-3657-06BC5534E569}"/>
              </a:ext>
            </a:extLst>
          </p:cNvPr>
          <p:cNvSpPr/>
          <p:nvPr/>
        </p:nvSpPr>
        <p:spPr>
          <a:xfrm>
            <a:off x="8814024" y="1954294"/>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3" name="Oval 12">
            <a:extLst>
              <a:ext uri="{FF2B5EF4-FFF2-40B4-BE49-F238E27FC236}">
                <a16:creationId xmlns:a16="http://schemas.microsoft.com/office/drawing/2014/main" id="{1167F941-65E8-0E9C-7AF2-83E7A931D0C4}"/>
              </a:ext>
            </a:extLst>
          </p:cNvPr>
          <p:cNvSpPr/>
          <p:nvPr/>
        </p:nvSpPr>
        <p:spPr>
          <a:xfrm>
            <a:off x="6423572" y="2980581"/>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4" name="Oval 13">
            <a:extLst>
              <a:ext uri="{FF2B5EF4-FFF2-40B4-BE49-F238E27FC236}">
                <a16:creationId xmlns:a16="http://schemas.microsoft.com/office/drawing/2014/main" id="{96F87FDE-1469-D9E5-E3C1-F5E12551BD3C}"/>
              </a:ext>
            </a:extLst>
          </p:cNvPr>
          <p:cNvSpPr/>
          <p:nvPr/>
        </p:nvSpPr>
        <p:spPr>
          <a:xfrm>
            <a:off x="7402376" y="2315249"/>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5" name="Oval 14">
            <a:extLst>
              <a:ext uri="{FF2B5EF4-FFF2-40B4-BE49-F238E27FC236}">
                <a16:creationId xmlns:a16="http://schemas.microsoft.com/office/drawing/2014/main" id="{00AFFEC5-D74E-991C-EC10-F071E8A7A013}"/>
              </a:ext>
            </a:extLst>
          </p:cNvPr>
          <p:cNvSpPr/>
          <p:nvPr/>
        </p:nvSpPr>
        <p:spPr>
          <a:xfrm>
            <a:off x="7975478" y="3664688"/>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9" name="Oval 28">
            <a:extLst>
              <a:ext uri="{FF2B5EF4-FFF2-40B4-BE49-F238E27FC236}">
                <a16:creationId xmlns:a16="http://schemas.microsoft.com/office/drawing/2014/main" id="{D642C948-4A3C-EA7C-2A82-2D983CFF9EB8}"/>
              </a:ext>
            </a:extLst>
          </p:cNvPr>
          <p:cNvSpPr/>
          <p:nvPr/>
        </p:nvSpPr>
        <p:spPr>
          <a:xfrm>
            <a:off x="7963504" y="3134020"/>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5" name="Oval 4">
            <a:extLst>
              <a:ext uri="{FF2B5EF4-FFF2-40B4-BE49-F238E27FC236}">
                <a16:creationId xmlns:a16="http://schemas.microsoft.com/office/drawing/2014/main" id="{814AA9A0-788B-735E-086A-216C6BEB4C84}"/>
              </a:ext>
            </a:extLst>
          </p:cNvPr>
          <p:cNvSpPr/>
          <p:nvPr/>
        </p:nvSpPr>
        <p:spPr>
          <a:xfrm>
            <a:off x="7936651" y="3355978"/>
            <a:ext cx="274320" cy="27667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1" name="Oval 30">
            <a:extLst>
              <a:ext uri="{FF2B5EF4-FFF2-40B4-BE49-F238E27FC236}">
                <a16:creationId xmlns:a16="http://schemas.microsoft.com/office/drawing/2014/main" id="{9E7278E7-0A36-EE9F-3B19-1554FDC40D8A}"/>
              </a:ext>
            </a:extLst>
          </p:cNvPr>
          <p:cNvSpPr/>
          <p:nvPr/>
        </p:nvSpPr>
        <p:spPr>
          <a:xfrm>
            <a:off x="8463446" y="3289301"/>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3" name="Oval 32">
            <a:extLst>
              <a:ext uri="{FF2B5EF4-FFF2-40B4-BE49-F238E27FC236}">
                <a16:creationId xmlns:a16="http://schemas.microsoft.com/office/drawing/2014/main" id="{28B6FB0F-D80B-689A-E175-56248763287C}"/>
              </a:ext>
            </a:extLst>
          </p:cNvPr>
          <p:cNvSpPr/>
          <p:nvPr/>
        </p:nvSpPr>
        <p:spPr>
          <a:xfrm>
            <a:off x="8341724" y="3833184"/>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 name="Title 1">
            <a:extLst>
              <a:ext uri="{FF2B5EF4-FFF2-40B4-BE49-F238E27FC236}">
                <a16:creationId xmlns:a16="http://schemas.microsoft.com/office/drawing/2014/main" id="{F1BB7464-0A6A-AE6A-12DE-08BD6D2EF523}"/>
              </a:ext>
            </a:extLst>
          </p:cNvPr>
          <p:cNvSpPr txBox="1">
            <a:spLocks/>
          </p:cNvSpPr>
          <p:nvPr/>
        </p:nvSpPr>
        <p:spPr>
          <a:xfrm>
            <a:off x="353806" y="481478"/>
            <a:ext cx="7144740" cy="708879"/>
          </a:xfrm>
          <a:prstGeom prst="rect">
            <a:avLst/>
          </a:prstGeom>
          <a:noFill/>
          <a:ln>
            <a:noFill/>
          </a:ln>
        </p:spPr>
        <p:txBody>
          <a:bodyPr vert="horz" wrap="square" lIns="91440" tIns="45720" rIns="91440" bIns="45720" rtlCol="0" anchor="ctr" anchorCtr="0" compatLnSpc="1">
            <a:normAutofit/>
          </a:bodyPr>
          <a:lst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mj-ea"/>
                <a:cs typeface="Calibri" panose="020F0502020204030204" pitchFamily="34" charset="0"/>
              </a:defRPr>
            </a:lvl1pPr>
          </a:lstStyle>
          <a:p>
            <a:pPr>
              <a:spcBef>
                <a:spcPts val="0"/>
              </a:spcBef>
            </a:pPr>
            <a:r>
              <a:rPr lang="en-US" sz="3200" dirty="0">
                <a:latin typeface="+mn-lt"/>
                <a:ea typeface="Calibri" panose="020F0502020204030204" pitchFamily="34" charset="0"/>
                <a:cs typeface="Times New Roman" panose="02020603050405020304" pitchFamily="18" charset="0"/>
              </a:rPr>
              <a:t>Current State Nursery Levels</a:t>
            </a:r>
          </a:p>
        </p:txBody>
      </p:sp>
      <p:sp>
        <p:nvSpPr>
          <p:cNvPr id="17" name="TextBox 16">
            <a:extLst>
              <a:ext uri="{FF2B5EF4-FFF2-40B4-BE49-F238E27FC236}">
                <a16:creationId xmlns:a16="http://schemas.microsoft.com/office/drawing/2014/main" id="{9DDE671D-21A9-4340-13D8-EF71C7472AA5}"/>
              </a:ext>
            </a:extLst>
          </p:cNvPr>
          <p:cNvSpPr txBox="1"/>
          <p:nvPr/>
        </p:nvSpPr>
        <p:spPr>
          <a:xfrm>
            <a:off x="353807" y="1571521"/>
            <a:ext cx="4567120" cy="4524315"/>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sz="1600" b="1" dirty="0">
                <a:solidFill>
                  <a:schemeClr val="accent1"/>
                </a:solidFill>
                <a:effectLst/>
                <a:latin typeface="+mj-lt"/>
                <a:ea typeface="Calibri" panose="020F0502020204030204" pitchFamily="34" charset="0"/>
                <a:cs typeface="Times New Roman" panose="02020603050405020304" pitchFamily="18" charset="0"/>
              </a:rPr>
              <a:t>LEVEL III </a:t>
            </a:r>
            <a:r>
              <a:rPr lang="en-US" sz="1600" dirty="0">
                <a:effectLst/>
                <a:latin typeface="Cambria" panose="02040503050406030204" pitchFamily="18" charset="0"/>
                <a:ea typeface="Calibri" panose="020F0502020204030204" pitchFamily="34" charset="0"/>
                <a:cs typeface="Times New Roman" panose="02020603050405020304" pitchFamily="18" charset="0"/>
              </a:rPr>
              <a:t>– Provides care for patients requiring increasingly complex care and has a NICU. </a:t>
            </a:r>
            <a:br>
              <a:rPr lang="en-US" sz="1600" dirty="0">
                <a:effectLst/>
                <a:latin typeface="Cambria" panose="02040503050406030204" pitchFamily="18" charset="0"/>
                <a:ea typeface="Calibri" panose="020F0502020204030204" pitchFamily="34" charset="0"/>
                <a:cs typeface="Times New Roman" panose="02020603050405020304" pitchFamily="18" charset="0"/>
              </a:rPr>
            </a:b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p>
            <a:pPr marL="285750" indent="-285750">
              <a:buClr>
                <a:schemeClr val="accent1"/>
              </a:buClr>
              <a:buFont typeface="Arial" panose="020B0604020202020204" pitchFamily="34" charset="0"/>
              <a:buChar char="•"/>
            </a:pPr>
            <a:r>
              <a:rPr lang="en-US" sz="1600" b="1" dirty="0">
                <a:solidFill>
                  <a:srgbClr val="00B0F0"/>
                </a:solidFill>
                <a:effectLst/>
                <a:ea typeface="Calibri" panose="020F0502020204030204" pitchFamily="34" charset="0"/>
                <a:cs typeface="Times New Roman" panose="02020603050405020304" pitchFamily="18" charset="0"/>
              </a:rPr>
              <a:t>LEVEL IIE </a:t>
            </a:r>
            <a:r>
              <a:rPr lang="en-US" sz="1600" dirty="0">
                <a:effectLst/>
                <a:latin typeface="Cambria" panose="02040503050406030204" pitchFamily="18" charset="0"/>
                <a:ea typeface="Calibri" panose="020F0502020204030204" pitchFamily="34" charset="0"/>
                <a:cs typeface="Times New Roman" panose="02020603050405020304" pitchFamily="18" charset="0"/>
              </a:rPr>
              <a:t>– Has extended neonatal capabilities and provides care to pregnant women and newborns at moderate risk. No NICU or special care nursery.</a:t>
            </a:r>
            <a:br>
              <a:rPr lang="en-US" sz="1600" dirty="0">
                <a:effectLst/>
                <a:latin typeface="Cambria" panose="02040503050406030204" pitchFamily="18" charset="0"/>
                <a:ea typeface="Calibri" panose="020F0502020204030204" pitchFamily="34" charset="0"/>
                <a:cs typeface="Times New Roman" panose="02020603050405020304" pitchFamily="18" charset="0"/>
              </a:rPr>
            </a:b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p>
            <a:pPr marL="285750" indent="-285750">
              <a:buClr>
                <a:schemeClr val="accent1"/>
              </a:buClr>
              <a:buFont typeface="Arial" panose="020B0604020202020204" pitchFamily="34" charset="0"/>
              <a:buChar char="•"/>
            </a:pPr>
            <a:r>
              <a:rPr lang="en-US" sz="1600" b="1" dirty="0">
                <a:solidFill>
                  <a:srgbClr val="7030A0"/>
                </a:solidFill>
                <a:effectLst/>
                <a:latin typeface="+mj-lt"/>
                <a:ea typeface="Calibri" panose="020F0502020204030204" pitchFamily="34" charset="0"/>
                <a:cs typeface="Times New Roman" panose="02020603050405020304" pitchFamily="18" charset="0"/>
              </a:rPr>
              <a:t>LEVEL II </a:t>
            </a:r>
            <a:r>
              <a:rPr lang="en-US" sz="1600" dirty="0">
                <a:effectLst/>
                <a:latin typeface="Cambria" panose="02040503050406030204" pitchFamily="18" charset="0"/>
                <a:ea typeface="Calibri" panose="020F0502020204030204" pitchFamily="34" charset="0"/>
                <a:cs typeface="Times New Roman" panose="02020603050405020304" pitchFamily="18" charset="0"/>
              </a:rPr>
              <a:t>– Provides care to women with low-risk pregnancies. Operates intermediate care nursery but no NICU or special care nursery.</a:t>
            </a:r>
            <a:br>
              <a:rPr lang="en-US" sz="1600" dirty="0">
                <a:effectLst/>
                <a:latin typeface="Cambria" panose="02040503050406030204" pitchFamily="18" charset="0"/>
                <a:ea typeface="Calibri" panose="020F0502020204030204" pitchFamily="34" charset="0"/>
                <a:cs typeface="Times New Roman" panose="02020603050405020304" pitchFamily="18" charset="0"/>
              </a:rPr>
            </a:b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p>
            <a:pPr marL="285750" indent="-285750">
              <a:buClr>
                <a:schemeClr val="accent1"/>
              </a:buClr>
              <a:buFont typeface="Arial" panose="020B0604020202020204" pitchFamily="34" charset="0"/>
              <a:buChar char="•"/>
            </a:pPr>
            <a:r>
              <a:rPr lang="en-US" sz="1600" b="1" dirty="0">
                <a:solidFill>
                  <a:srgbClr val="FFC000"/>
                </a:solidFill>
                <a:latin typeface="+mj-lt"/>
                <a:ea typeface="Calibri" panose="020F0502020204030204" pitchFamily="34" charset="0"/>
                <a:cs typeface="Times New Roman" panose="02020603050405020304" pitchFamily="18" charset="0"/>
              </a:rPr>
              <a:t>LEVEL I </a:t>
            </a:r>
            <a:r>
              <a:rPr lang="en-US" sz="1600" dirty="0">
                <a:latin typeface="Cambria" panose="02040503050406030204" pitchFamily="18" charset="0"/>
                <a:ea typeface="Calibri" panose="020F0502020204030204" pitchFamily="34" charset="0"/>
                <a:cs typeface="Times New Roman" panose="02020603050405020304" pitchFamily="18" charset="0"/>
              </a:rPr>
              <a:t>– Hospitals that provide care to low-risk pregnant women and newborns, operate general care nurseries and do not operate an NICU or Special Care Nursery.</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Clr>
                <a:schemeClr val="accent1"/>
              </a:buClr>
              <a:buFont typeface="Arial" panose="020B0604020202020204" pitchFamily="34" charset="0"/>
              <a:buChar char="•"/>
            </a:pPr>
            <a:endParaRPr lang="en-US" sz="1600" b="1" dirty="0">
              <a:solidFill>
                <a:srgbClr val="C00000"/>
              </a:solidFill>
              <a:effectLst/>
              <a:latin typeface="+mj-lt"/>
              <a:ea typeface="Calibri" panose="020F0502020204030204" pitchFamily="34" charset="0"/>
              <a:cs typeface="Times New Roman" panose="02020603050405020304" pitchFamily="18" charset="0"/>
            </a:endParaRPr>
          </a:p>
          <a:p>
            <a:pPr marL="285750" marR="0" indent="-285750">
              <a:spcBef>
                <a:spcPts val="0"/>
              </a:spcBef>
              <a:spcAft>
                <a:spcPts val="0"/>
              </a:spcAft>
              <a:buClr>
                <a:schemeClr val="accent1"/>
              </a:buClr>
              <a:buFont typeface="Arial" panose="020B0604020202020204" pitchFamily="34" charset="0"/>
              <a:buChar char="•"/>
            </a:pPr>
            <a:r>
              <a:rPr lang="en-US" sz="1600" b="1" dirty="0">
                <a:solidFill>
                  <a:srgbClr val="C00000"/>
                </a:solidFill>
                <a:effectLst/>
                <a:latin typeface="+mj-lt"/>
                <a:ea typeface="Calibri" panose="020F0502020204030204" pitchFamily="34" charset="0"/>
                <a:cs typeface="Times New Roman" panose="02020603050405020304" pitchFamily="18" charset="0"/>
              </a:rPr>
              <a:t>LEVEL 0 </a:t>
            </a:r>
            <a:r>
              <a:rPr lang="en-US" sz="1600" dirty="0">
                <a:effectLst/>
                <a:latin typeface="Cambria" panose="02040503050406030204" pitchFamily="18" charset="0"/>
                <a:ea typeface="Calibri" panose="020F0502020204030204" pitchFamily="34" charset="0"/>
                <a:cs typeface="Times New Roman" panose="02020603050405020304" pitchFamily="18" charset="0"/>
              </a:rPr>
              <a:t>– No obstetrics services</a:t>
            </a:r>
          </a:p>
        </p:txBody>
      </p:sp>
      <p:sp>
        <p:nvSpPr>
          <p:cNvPr id="30" name="Oval 29">
            <a:extLst>
              <a:ext uri="{FF2B5EF4-FFF2-40B4-BE49-F238E27FC236}">
                <a16:creationId xmlns:a16="http://schemas.microsoft.com/office/drawing/2014/main" id="{8AADB7B7-D2B4-F600-0D34-A869E060393C}"/>
              </a:ext>
            </a:extLst>
          </p:cNvPr>
          <p:cNvSpPr/>
          <p:nvPr/>
        </p:nvSpPr>
        <p:spPr>
          <a:xfrm>
            <a:off x="6351001" y="3724786"/>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2" name="Oval 31">
            <a:extLst>
              <a:ext uri="{FF2B5EF4-FFF2-40B4-BE49-F238E27FC236}">
                <a16:creationId xmlns:a16="http://schemas.microsoft.com/office/drawing/2014/main" id="{FCD7AFC5-0B8E-DC0A-7D79-964F2C29F457}"/>
              </a:ext>
            </a:extLst>
          </p:cNvPr>
          <p:cNvSpPr/>
          <p:nvPr/>
        </p:nvSpPr>
        <p:spPr>
          <a:xfrm>
            <a:off x="9116214" y="3632655"/>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8" name="Oval 17">
            <a:extLst>
              <a:ext uri="{FF2B5EF4-FFF2-40B4-BE49-F238E27FC236}">
                <a16:creationId xmlns:a16="http://schemas.microsoft.com/office/drawing/2014/main" id="{5DD6542D-4A54-D4D6-46D6-044CFDAFFE7A}"/>
              </a:ext>
            </a:extLst>
          </p:cNvPr>
          <p:cNvSpPr/>
          <p:nvPr/>
        </p:nvSpPr>
        <p:spPr>
          <a:xfrm>
            <a:off x="9995392" y="4315844"/>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7" name="Oval 26">
            <a:extLst>
              <a:ext uri="{FF2B5EF4-FFF2-40B4-BE49-F238E27FC236}">
                <a16:creationId xmlns:a16="http://schemas.microsoft.com/office/drawing/2014/main" id="{F28B2066-A9DF-7A0C-6951-5BD11694113A}"/>
              </a:ext>
            </a:extLst>
          </p:cNvPr>
          <p:cNvSpPr/>
          <p:nvPr/>
        </p:nvSpPr>
        <p:spPr>
          <a:xfrm>
            <a:off x="5676368" y="3868848"/>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8" name="Oval 7">
            <a:extLst>
              <a:ext uri="{FF2B5EF4-FFF2-40B4-BE49-F238E27FC236}">
                <a16:creationId xmlns:a16="http://schemas.microsoft.com/office/drawing/2014/main" id="{39AB738D-5440-8C52-5ABB-B5E4C8A6FB6F}"/>
              </a:ext>
            </a:extLst>
          </p:cNvPr>
          <p:cNvSpPr/>
          <p:nvPr/>
        </p:nvSpPr>
        <p:spPr>
          <a:xfrm>
            <a:off x="8816718" y="2264188"/>
            <a:ext cx="274320" cy="273705"/>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34C1516-AA80-199A-A525-12F8D9716C76}"/>
              </a:ext>
            </a:extLst>
          </p:cNvPr>
          <p:cNvSpPr/>
          <p:nvPr/>
        </p:nvSpPr>
        <p:spPr>
          <a:xfrm>
            <a:off x="10698175" y="4315844"/>
            <a:ext cx="274320" cy="276677"/>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20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32EDBE1-29FA-FC57-9058-8974DF7C8DD6}"/>
              </a:ext>
            </a:extLst>
          </p:cNvPr>
          <p:cNvPicPr>
            <a:picLocks noChangeAspect="1"/>
          </p:cNvPicPr>
          <p:nvPr/>
        </p:nvPicPr>
        <p:blipFill rotWithShape="1">
          <a:blip r:embed="rId2"/>
          <a:srcRect b="33412"/>
          <a:stretch/>
        </p:blipFill>
        <p:spPr>
          <a:xfrm>
            <a:off x="5256679" y="186289"/>
            <a:ext cx="6024023" cy="6634716"/>
          </a:xfrm>
          <a:prstGeom prst="rect">
            <a:avLst/>
          </a:prstGeom>
        </p:spPr>
      </p:pic>
      <p:sp>
        <p:nvSpPr>
          <p:cNvPr id="8" name="Title 1">
            <a:extLst>
              <a:ext uri="{FF2B5EF4-FFF2-40B4-BE49-F238E27FC236}">
                <a16:creationId xmlns:a16="http://schemas.microsoft.com/office/drawing/2014/main" id="{DE03E174-D621-2ECF-E308-2BD6BDAAEFA5}"/>
              </a:ext>
            </a:extLst>
          </p:cNvPr>
          <p:cNvSpPr txBox="1">
            <a:spLocks/>
          </p:cNvSpPr>
          <p:nvPr/>
        </p:nvSpPr>
        <p:spPr>
          <a:xfrm>
            <a:off x="327452" y="67932"/>
            <a:ext cx="7144740" cy="1278455"/>
          </a:xfrm>
          <a:prstGeom prst="rect">
            <a:avLst/>
          </a:prstGeom>
          <a:noFill/>
          <a:ln>
            <a:noFill/>
          </a:ln>
        </p:spPr>
        <p:txBody>
          <a:bodyPr vert="horz" wrap="square" lIns="91440" tIns="45720" rIns="91440" bIns="45720" rtlCol="0" anchor="ctr" anchorCtr="0" compatLnSpc="1">
            <a:normAutofit/>
          </a:bodyPr>
          <a:lstStyle>
            <a:lvl1pPr algn="l" defTabSz="914400" rtl="0" eaLnBrk="1" latinLnBrk="0" hangingPunct="1">
              <a:lnSpc>
                <a:spcPct val="90000"/>
              </a:lnSpc>
              <a:spcBef>
                <a:spcPct val="0"/>
              </a:spcBef>
              <a:buNone/>
              <a:defRPr sz="4400" b="1" i="0" kern="1200">
                <a:solidFill>
                  <a:schemeClr val="accent1"/>
                </a:solidFill>
                <a:latin typeface="Calibri" panose="020F0502020204030204" pitchFamily="34" charset="0"/>
                <a:ea typeface="+mj-ea"/>
                <a:cs typeface="Calibri" panose="020F0502020204030204" pitchFamily="34" charset="0"/>
              </a:defRPr>
            </a:lvl1pPr>
          </a:lstStyle>
          <a:p>
            <a:pPr>
              <a:spcBef>
                <a:spcPts val="0"/>
              </a:spcBef>
            </a:pPr>
            <a:r>
              <a:rPr lang="en-US" sz="3200" dirty="0">
                <a:latin typeface="+mn-lt"/>
                <a:ea typeface="Calibri" panose="020F0502020204030204" pitchFamily="34" charset="0"/>
                <a:cs typeface="Times New Roman" panose="02020603050405020304" pitchFamily="18" charset="0"/>
              </a:rPr>
              <a:t>North Central Illinois </a:t>
            </a:r>
            <a:br>
              <a:rPr lang="en-US" sz="3200" dirty="0">
                <a:latin typeface="+mn-lt"/>
                <a:ea typeface="Calibri" panose="020F0502020204030204" pitchFamily="34" charset="0"/>
                <a:cs typeface="Times New Roman" panose="02020603050405020304" pitchFamily="18" charset="0"/>
              </a:rPr>
            </a:br>
            <a:r>
              <a:rPr lang="en-US" sz="3200" dirty="0">
                <a:latin typeface="+mn-lt"/>
                <a:ea typeface="Calibri" panose="020F0502020204030204" pitchFamily="34" charset="0"/>
                <a:cs typeface="Times New Roman" panose="02020603050405020304" pitchFamily="18" charset="0"/>
              </a:rPr>
              <a:t>Perinatal Network Hospitals</a:t>
            </a:r>
          </a:p>
        </p:txBody>
      </p:sp>
      <p:sp>
        <p:nvSpPr>
          <p:cNvPr id="19" name="Oval 18">
            <a:extLst>
              <a:ext uri="{FF2B5EF4-FFF2-40B4-BE49-F238E27FC236}">
                <a16:creationId xmlns:a16="http://schemas.microsoft.com/office/drawing/2014/main" id="{C6E84BD0-14BD-98CE-DB09-5FAB6C2AFEC1}"/>
              </a:ext>
            </a:extLst>
          </p:cNvPr>
          <p:cNvSpPr/>
          <p:nvPr/>
        </p:nvSpPr>
        <p:spPr>
          <a:xfrm>
            <a:off x="9995392" y="4315844"/>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0" name="Oval 19">
            <a:extLst>
              <a:ext uri="{FF2B5EF4-FFF2-40B4-BE49-F238E27FC236}">
                <a16:creationId xmlns:a16="http://schemas.microsoft.com/office/drawing/2014/main" id="{C51D35C1-12E7-1A5F-E717-3306656B0B55}"/>
              </a:ext>
            </a:extLst>
          </p:cNvPr>
          <p:cNvSpPr/>
          <p:nvPr/>
        </p:nvSpPr>
        <p:spPr>
          <a:xfrm>
            <a:off x="7757566" y="3226970"/>
            <a:ext cx="274320" cy="276677"/>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1</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1" name="Oval 20">
            <a:extLst>
              <a:ext uri="{FF2B5EF4-FFF2-40B4-BE49-F238E27FC236}">
                <a16:creationId xmlns:a16="http://schemas.microsoft.com/office/drawing/2014/main" id="{60AE2CB0-C3FE-4352-0738-301540DD4596}"/>
              </a:ext>
            </a:extLst>
          </p:cNvPr>
          <p:cNvSpPr/>
          <p:nvPr/>
        </p:nvSpPr>
        <p:spPr>
          <a:xfrm>
            <a:off x="6581953" y="1920941"/>
            <a:ext cx="274320" cy="276677"/>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2</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2" name="Oval 21">
            <a:extLst>
              <a:ext uri="{FF2B5EF4-FFF2-40B4-BE49-F238E27FC236}">
                <a16:creationId xmlns:a16="http://schemas.microsoft.com/office/drawing/2014/main" id="{FA15E7D7-55A2-9A51-8798-E316E23A4D70}"/>
              </a:ext>
            </a:extLst>
          </p:cNvPr>
          <p:cNvSpPr/>
          <p:nvPr/>
        </p:nvSpPr>
        <p:spPr>
          <a:xfrm>
            <a:off x="8951184" y="3763168"/>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rPr>
              <a:t>1</a:t>
            </a:r>
          </a:p>
        </p:txBody>
      </p:sp>
      <p:sp>
        <p:nvSpPr>
          <p:cNvPr id="23" name="Oval 22">
            <a:extLst>
              <a:ext uri="{FF2B5EF4-FFF2-40B4-BE49-F238E27FC236}">
                <a16:creationId xmlns:a16="http://schemas.microsoft.com/office/drawing/2014/main" id="{2AA9CB06-A9AF-6D96-D09C-1DC17D58A801}"/>
              </a:ext>
            </a:extLst>
          </p:cNvPr>
          <p:cNvSpPr/>
          <p:nvPr/>
        </p:nvSpPr>
        <p:spPr>
          <a:xfrm>
            <a:off x="6744345" y="2162782"/>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rPr>
              <a:t>2</a:t>
            </a:r>
          </a:p>
        </p:txBody>
      </p:sp>
      <p:sp>
        <p:nvSpPr>
          <p:cNvPr id="24" name="Oval 23">
            <a:extLst>
              <a:ext uri="{FF2B5EF4-FFF2-40B4-BE49-F238E27FC236}">
                <a16:creationId xmlns:a16="http://schemas.microsoft.com/office/drawing/2014/main" id="{02F281A9-9E03-E964-A4C6-2D85FC0A1C5A}"/>
              </a:ext>
            </a:extLst>
          </p:cNvPr>
          <p:cNvSpPr/>
          <p:nvPr/>
        </p:nvSpPr>
        <p:spPr>
          <a:xfrm>
            <a:off x="7311870" y="3592171"/>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3</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5" name="Oval 24">
            <a:extLst>
              <a:ext uri="{FF2B5EF4-FFF2-40B4-BE49-F238E27FC236}">
                <a16:creationId xmlns:a16="http://schemas.microsoft.com/office/drawing/2014/main" id="{B47703DD-5CAD-AB86-0BE2-3479BF5BC1B3}"/>
              </a:ext>
            </a:extLst>
          </p:cNvPr>
          <p:cNvSpPr/>
          <p:nvPr/>
        </p:nvSpPr>
        <p:spPr>
          <a:xfrm>
            <a:off x="9088344" y="2223253"/>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4</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6" name="Oval 25">
            <a:extLst>
              <a:ext uri="{FF2B5EF4-FFF2-40B4-BE49-F238E27FC236}">
                <a16:creationId xmlns:a16="http://schemas.microsoft.com/office/drawing/2014/main" id="{5E44405A-DD15-2C2B-6251-35ADAC775B7D}"/>
              </a:ext>
            </a:extLst>
          </p:cNvPr>
          <p:cNvSpPr/>
          <p:nvPr/>
        </p:nvSpPr>
        <p:spPr>
          <a:xfrm>
            <a:off x="6915499" y="2872219"/>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5</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7" name="Oval 26">
            <a:extLst>
              <a:ext uri="{FF2B5EF4-FFF2-40B4-BE49-F238E27FC236}">
                <a16:creationId xmlns:a16="http://schemas.microsoft.com/office/drawing/2014/main" id="{B7E376E3-3C56-8DD9-4B54-DCE39DF3F96F}"/>
              </a:ext>
            </a:extLst>
          </p:cNvPr>
          <p:cNvSpPr/>
          <p:nvPr/>
        </p:nvSpPr>
        <p:spPr>
          <a:xfrm>
            <a:off x="6351001" y="3724786"/>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6</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8" name="Oval 27">
            <a:extLst>
              <a:ext uri="{FF2B5EF4-FFF2-40B4-BE49-F238E27FC236}">
                <a16:creationId xmlns:a16="http://schemas.microsoft.com/office/drawing/2014/main" id="{92630DBC-A076-18F8-9ED1-3C27423608F6}"/>
              </a:ext>
            </a:extLst>
          </p:cNvPr>
          <p:cNvSpPr/>
          <p:nvPr/>
        </p:nvSpPr>
        <p:spPr>
          <a:xfrm>
            <a:off x="9380911" y="3010557"/>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 name="Oval 2">
            <a:extLst>
              <a:ext uri="{FF2B5EF4-FFF2-40B4-BE49-F238E27FC236}">
                <a16:creationId xmlns:a16="http://schemas.microsoft.com/office/drawing/2014/main" id="{CA4FCAA2-2589-A30E-707E-7979F8CEF747}"/>
              </a:ext>
            </a:extLst>
          </p:cNvPr>
          <p:cNvSpPr/>
          <p:nvPr/>
        </p:nvSpPr>
        <p:spPr>
          <a:xfrm>
            <a:off x="6262156" y="2453588"/>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4" name="Oval 3">
            <a:extLst>
              <a:ext uri="{FF2B5EF4-FFF2-40B4-BE49-F238E27FC236}">
                <a16:creationId xmlns:a16="http://schemas.microsoft.com/office/drawing/2014/main" id="{7EA220A4-DE04-772F-D825-B98D1A9DBAB0}"/>
              </a:ext>
            </a:extLst>
          </p:cNvPr>
          <p:cNvSpPr/>
          <p:nvPr/>
        </p:nvSpPr>
        <p:spPr>
          <a:xfrm>
            <a:off x="7181057" y="1920941"/>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6" name="Oval 5">
            <a:extLst>
              <a:ext uri="{FF2B5EF4-FFF2-40B4-BE49-F238E27FC236}">
                <a16:creationId xmlns:a16="http://schemas.microsoft.com/office/drawing/2014/main" id="{43D1D632-8D23-6310-D1EC-8A1DA1395470}"/>
              </a:ext>
            </a:extLst>
          </p:cNvPr>
          <p:cNvSpPr/>
          <p:nvPr/>
        </p:nvSpPr>
        <p:spPr>
          <a:xfrm>
            <a:off x="10698175" y="3217639"/>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7" name="Oval 6">
            <a:extLst>
              <a:ext uri="{FF2B5EF4-FFF2-40B4-BE49-F238E27FC236}">
                <a16:creationId xmlns:a16="http://schemas.microsoft.com/office/drawing/2014/main" id="{FC6ACD21-A154-AB8F-A727-A3E3FAA62406}"/>
              </a:ext>
            </a:extLst>
          </p:cNvPr>
          <p:cNvSpPr/>
          <p:nvPr/>
        </p:nvSpPr>
        <p:spPr>
          <a:xfrm>
            <a:off x="9088344" y="2561950"/>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0" name="Oval 9">
            <a:extLst>
              <a:ext uri="{FF2B5EF4-FFF2-40B4-BE49-F238E27FC236}">
                <a16:creationId xmlns:a16="http://schemas.microsoft.com/office/drawing/2014/main" id="{A1E9AA40-E460-B6AD-477D-B760196D3CA0}"/>
              </a:ext>
            </a:extLst>
          </p:cNvPr>
          <p:cNvSpPr/>
          <p:nvPr/>
        </p:nvSpPr>
        <p:spPr>
          <a:xfrm>
            <a:off x="8034830" y="2125850"/>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1" name="Oval 10">
            <a:extLst>
              <a:ext uri="{FF2B5EF4-FFF2-40B4-BE49-F238E27FC236}">
                <a16:creationId xmlns:a16="http://schemas.microsoft.com/office/drawing/2014/main" id="{D8FC1AA8-3F29-FA9A-3657-06BC5534E569}"/>
              </a:ext>
            </a:extLst>
          </p:cNvPr>
          <p:cNvSpPr/>
          <p:nvPr/>
        </p:nvSpPr>
        <p:spPr>
          <a:xfrm>
            <a:off x="8814024" y="1954294"/>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3" name="Oval 12">
            <a:extLst>
              <a:ext uri="{FF2B5EF4-FFF2-40B4-BE49-F238E27FC236}">
                <a16:creationId xmlns:a16="http://schemas.microsoft.com/office/drawing/2014/main" id="{1167F941-65E8-0E9C-7AF2-83E7A931D0C4}"/>
              </a:ext>
            </a:extLst>
          </p:cNvPr>
          <p:cNvSpPr/>
          <p:nvPr/>
        </p:nvSpPr>
        <p:spPr>
          <a:xfrm>
            <a:off x="6423572" y="2980581"/>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4" name="Oval 13">
            <a:extLst>
              <a:ext uri="{FF2B5EF4-FFF2-40B4-BE49-F238E27FC236}">
                <a16:creationId xmlns:a16="http://schemas.microsoft.com/office/drawing/2014/main" id="{96F87FDE-1469-D9E5-E3C1-F5E12551BD3C}"/>
              </a:ext>
            </a:extLst>
          </p:cNvPr>
          <p:cNvSpPr/>
          <p:nvPr/>
        </p:nvSpPr>
        <p:spPr>
          <a:xfrm>
            <a:off x="7402376" y="2315249"/>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5" name="Oval 14">
            <a:extLst>
              <a:ext uri="{FF2B5EF4-FFF2-40B4-BE49-F238E27FC236}">
                <a16:creationId xmlns:a16="http://schemas.microsoft.com/office/drawing/2014/main" id="{00AFFEC5-D74E-991C-EC10-F071E8A7A013}"/>
              </a:ext>
            </a:extLst>
          </p:cNvPr>
          <p:cNvSpPr/>
          <p:nvPr/>
        </p:nvSpPr>
        <p:spPr>
          <a:xfrm>
            <a:off x="7975478" y="3664688"/>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9" name="Oval 28">
            <a:extLst>
              <a:ext uri="{FF2B5EF4-FFF2-40B4-BE49-F238E27FC236}">
                <a16:creationId xmlns:a16="http://schemas.microsoft.com/office/drawing/2014/main" id="{D642C948-4A3C-EA7C-2A82-2D983CFF9EB8}"/>
              </a:ext>
            </a:extLst>
          </p:cNvPr>
          <p:cNvSpPr/>
          <p:nvPr/>
        </p:nvSpPr>
        <p:spPr>
          <a:xfrm>
            <a:off x="7963504" y="3134020"/>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5" name="Oval 4">
            <a:extLst>
              <a:ext uri="{FF2B5EF4-FFF2-40B4-BE49-F238E27FC236}">
                <a16:creationId xmlns:a16="http://schemas.microsoft.com/office/drawing/2014/main" id="{814AA9A0-788B-735E-086A-216C6BEB4C84}"/>
              </a:ext>
            </a:extLst>
          </p:cNvPr>
          <p:cNvSpPr/>
          <p:nvPr/>
        </p:nvSpPr>
        <p:spPr>
          <a:xfrm>
            <a:off x="7936651" y="3355978"/>
            <a:ext cx="274320" cy="27667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1</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1" name="Oval 30">
            <a:extLst>
              <a:ext uri="{FF2B5EF4-FFF2-40B4-BE49-F238E27FC236}">
                <a16:creationId xmlns:a16="http://schemas.microsoft.com/office/drawing/2014/main" id="{9E7278E7-0A36-EE9F-3B19-1554FDC40D8A}"/>
              </a:ext>
            </a:extLst>
          </p:cNvPr>
          <p:cNvSpPr/>
          <p:nvPr/>
        </p:nvSpPr>
        <p:spPr>
          <a:xfrm>
            <a:off x="8463446" y="3289301"/>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33" name="Oval 32">
            <a:extLst>
              <a:ext uri="{FF2B5EF4-FFF2-40B4-BE49-F238E27FC236}">
                <a16:creationId xmlns:a16="http://schemas.microsoft.com/office/drawing/2014/main" id="{28B6FB0F-D80B-689A-E175-56248763287C}"/>
              </a:ext>
            </a:extLst>
          </p:cNvPr>
          <p:cNvSpPr/>
          <p:nvPr/>
        </p:nvSpPr>
        <p:spPr>
          <a:xfrm>
            <a:off x="8341724" y="3833184"/>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9" name="Content Placeholder 2">
            <a:extLst>
              <a:ext uri="{FF2B5EF4-FFF2-40B4-BE49-F238E27FC236}">
                <a16:creationId xmlns:a16="http://schemas.microsoft.com/office/drawing/2014/main" id="{E96D939F-2A75-4517-A3E4-0BDC85007BFA}"/>
              </a:ext>
            </a:extLst>
          </p:cNvPr>
          <p:cNvSpPr txBox="1">
            <a:spLocks/>
          </p:cNvSpPr>
          <p:nvPr/>
        </p:nvSpPr>
        <p:spPr>
          <a:xfrm>
            <a:off x="340819" y="1368090"/>
            <a:ext cx="4193810" cy="5253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spcAft>
                <a:spcPts val="200"/>
              </a:spcAft>
              <a:buNone/>
            </a:pPr>
            <a:r>
              <a:rPr lang="en-US" sz="1600" b="1" cap="all" dirty="0">
                <a:solidFill>
                  <a:srgbClr val="64A70B"/>
                </a:solidFill>
                <a:ea typeface="Times New Roman" panose="02020603050405020304" pitchFamily="18" charset="0"/>
                <a:cs typeface="Times New Roman (Headings CS)"/>
              </a:rPr>
              <a:t>Level III</a:t>
            </a:r>
          </a:p>
          <a:p>
            <a:pPr marL="342900" indent="-342900">
              <a:spcBef>
                <a:spcPts val="0"/>
              </a:spcBef>
              <a:spcAft>
                <a:spcPts val="200"/>
              </a:spcAft>
              <a:buClr>
                <a:schemeClr val="accent1"/>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Saint Francis</a:t>
            </a:r>
            <a:r>
              <a:rPr lang="en-US" sz="1600" dirty="0">
                <a:latin typeface="Cambria" panose="02040503050406030204" pitchFamily="18" charset="0"/>
                <a:ea typeface="Calibri" panose="020F0502020204030204" pitchFamily="34" charset="0"/>
                <a:cs typeface="Times New Roman" panose="02020603050405020304" pitchFamily="18" charset="0"/>
              </a:rPr>
              <a:t> </a:t>
            </a:r>
            <a:r>
              <a:rPr lang="en-US" sz="1600" b="1" dirty="0">
                <a:latin typeface="Cambria" panose="02040503050406030204" pitchFamily="18" charset="0"/>
                <a:ea typeface="Calibri" panose="020F0502020204030204" pitchFamily="34" charset="0"/>
                <a:cs typeface="Times New Roman" panose="02020603050405020304" pitchFamily="18" charset="0"/>
              </a:rPr>
              <a:t>–</a:t>
            </a:r>
            <a:r>
              <a:rPr lang="en-US" sz="1600" dirty="0">
                <a:latin typeface="Cambria" panose="02040503050406030204" pitchFamily="18" charset="0"/>
                <a:ea typeface="Calibri" panose="020F0502020204030204" pitchFamily="34" charset="0"/>
                <a:cs typeface="Times New Roman" panose="02020603050405020304" pitchFamily="18" charset="0"/>
              </a:rPr>
              <a:t> Peoria</a:t>
            </a:r>
          </a:p>
          <a:p>
            <a:pPr marL="0" indent="0">
              <a:spcBef>
                <a:spcPts val="0"/>
              </a:spcBef>
              <a:spcAft>
                <a:spcPts val="200"/>
              </a:spcAft>
              <a:buNone/>
            </a:pPr>
            <a:endParaRPr lang="en-US" sz="1600" dirty="0">
              <a:latin typeface="Cambria" panose="02040503050406030204" pitchFamily="18" charset="0"/>
              <a:ea typeface="Calibri" panose="020F0502020204030204" pitchFamily="34" charset="0"/>
              <a:cs typeface="Times New Roman" panose="02020603050405020304" pitchFamily="18" charset="0"/>
            </a:endParaRPr>
          </a:p>
          <a:p>
            <a:pPr marL="0" indent="0">
              <a:spcBef>
                <a:spcPts val="200"/>
              </a:spcBef>
              <a:spcAft>
                <a:spcPts val="200"/>
              </a:spcAft>
              <a:buNone/>
            </a:pPr>
            <a:r>
              <a:rPr lang="en-US" sz="1600" b="1" cap="all" dirty="0">
                <a:solidFill>
                  <a:schemeClr val="accent5"/>
                </a:solidFill>
                <a:ea typeface="Times New Roman" panose="02020603050405020304" pitchFamily="18" charset="0"/>
                <a:cs typeface="Times New Roman (Headings CS)"/>
              </a:rPr>
              <a:t>Level IIE</a:t>
            </a:r>
          </a:p>
          <a:p>
            <a:pPr marL="342900" indent="-342900">
              <a:spcBef>
                <a:spcPts val="0"/>
              </a:spcBef>
              <a:spcAft>
                <a:spcPts val="200"/>
              </a:spcAft>
              <a:buClr>
                <a:schemeClr val="accent5"/>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UnityPoint Health-Methodist –</a:t>
            </a:r>
            <a:r>
              <a:rPr lang="en-US" sz="1600" dirty="0">
                <a:latin typeface="Cambria" panose="02040503050406030204" pitchFamily="18" charset="0"/>
                <a:ea typeface="Calibri" panose="020F0502020204030204" pitchFamily="34" charset="0"/>
                <a:cs typeface="Times New Roman" panose="02020603050405020304" pitchFamily="18" charset="0"/>
              </a:rPr>
              <a:t> Peoria</a:t>
            </a:r>
          </a:p>
          <a:p>
            <a:pPr marL="342900" indent="-342900">
              <a:spcBef>
                <a:spcPts val="0"/>
              </a:spcBef>
              <a:spcAft>
                <a:spcPts val="200"/>
              </a:spcAft>
              <a:buClr>
                <a:schemeClr val="accent5"/>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UnityPoint Health-Trinity – </a:t>
            </a:r>
            <a:r>
              <a:rPr lang="en-US" sz="1600" dirty="0">
                <a:latin typeface="Cambria" panose="02040503050406030204" pitchFamily="18" charset="0"/>
                <a:ea typeface="Calibri" panose="020F0502020204030204" pitchFamily="34" charset="0"/>
                <a:cs typeface="Times New Roman" panose="02020603050405020304" pitchFamily="18" charset="0"/>
              </a:rPr>
              <a:t>Moline</a:t>
            </a:r>
          </a:p>
          <a:p>
            <a:pPr marL="0" indent="0">
              <a:spcBef>
                <a:spcPts val="200"/>
              </a:spcBef>
              <a:spcAft>
                <a:spcPts val="200"/>
              </a:spcAft>
              <a:buNone/>
            </a:pPr>
            <a:endParaRPr lang="en-US" sz="1600" cap="all" dirty="0">
              <a:solidFill>
                <a:srgbClr val="7030A0"/>
              </a:solidFill>
              <a:latin typeface="Cambria" panose="02040503050406030204" pitchFamily="18" charset="0"/>
              <a:ea typeface="Times New Roman" panose="02020603050405020304" pitchFamily="18" charset="0"/>
              <a:cs typeface="Times New Roman" panose="02020603050405020304" pitchFamily="18" charset="0"/>
            </a:endParaRPr>
          </a:p>
          <a:p>
            <a:pPr marL="0" indent="0">
              <a:spcBef>
                <a:spcPts val="200"/>
              </a:spcBef>
              <a:spcAft>
                <a:spcPts val="200"/>
              </a:spcAft>
              <a:buNone/>
            </a:pPr>
            <a:r>
              <a:rPr lang="en-US" sz="1600" b="1" cap="all" dirty="0">
                <a:solidFill>
                  <a:srgbClr val="7030A0"/>
                </a:solidFill>
                <a:ea typeface="Times New Roman" panose="02020603050405020304" pitchFamily="18" charset="0"/>
                <a:cs typeface="Times New Roman (Headings CS)"/>
              </a:rPr>
              <a:t>Level II</a:t>
            </a:r>
          </a:p>
          <a:p>
            <a:pPr marL="342900" indent="-342900">
              <a:spcBef>
                <a:spcPts val="0"/>
              </a:spcBef>
              <a:spcAft>
                <a:spcPts val="200"/>
              </a:spcAft>
              <a:buClr>
                <a:srgbClr val="7030A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Carle </a:t>
            </a:r>
            <a:r>
              <a:rPr lang="en-US" sz="1600" b="1" dirty="0" err="1">
                <a:latin typeface="Cambria" panose="02040503050406030204" pitchFamily="18" charset="0"/>
                <a:ea typeface="Calibri" panose="020F0502020204030204" pitchFamily="34" charset="0"/>
                <a:cs typeface="Times New Roman" panose="02020603050405020304" pitchFamily="18" charset="0"/>
              </a:rPr>
              <a:t>BroMenn</a:t>
            </a:r>
            <a:r>
              <a:rPr lang="en-US" sz="1600" b="1" dirty="0">
                <a:latin typeface="Cambria" panose="02040503050406030204" pitchFamily="18" charset="0"/>
                <a:ea typeface="Calibri" panose="020F0502020204030204" pitchFamily="34" charset="0"/>
                <a:cs typeface="Times New Roman" panose="02020603050405020304" pitchFamily="18" charset="0"/>
              </a:rPr>
              <a:t> – </a:t>
            </a:r>
            <a:r>
              <a:rPr lang="en-US" sz="1600" dirty="0">
                <a:latin typeface="Cambria" panose="02040503050406030204" pitchFamily="18" charset="0"/>
                <a:ea typeface="Calibri" panose="020F0502020204030204" pitchFamily="34" charset="0"/>
                <a:cs typeface="Times New Roman" panose="02020603050405020304" pitchFamily="18" charset="0"/>
              </a:rPr>
              <a:t>Normal</a:t>
            </a:r>
          </a:p>
          <a:p>
            <a:pPr marL="342900" indent="-342900">
              <a:spcBef>
                <a:spcPts val="0"/>
              </a:spcBef>
              <a:spcAft>
                <a:spcPts val="200"/>
              </a:spcAft>
              <a:buClr>
                <a:srgbClr val="7030A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Genesis – Illini Campus – </a:t>
            </a:r>
            <a:r>
              <a:rPr lang="en-US" sz="1600" dirty="0">
                <a:latin typeface="Cambria" panose="02040503050406030204" pitchFamily="18" charset="0"/>
                <a:ea typeface="Calibri" panose="020F0502020204030204" pitchFamily="34" charset="0"/>
                <a:cs typeface="Times New Roman" panose="02020603050405020304" pitchFamily="18" charset="0"/>
              </a:rPr>
              <a:t>Silvis</a:t>
            </a:r>
          </a:p>
          <a:p>
            <a:pPr marL="342900" indent="-342900">
              <a:spcBef>
                <a:spcPts val="0"/>
              </a:spcBef>
              <a:spcAft>
                <a:spcPts val="200"/>
              </a:spcAft>
              <a:buClr>
                <a:srgbClr val="7030A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Graham – </a:t>
            </a:r>
            <a:r>
              <a:rPr lang="en-US" sz="1600" dirty="0">
                <a:latin typeface="Cambria" panose="02040503050406030204" pitchFamily="18" charset="0"/>
                <a:ea typeface="Calibri" panose="020F0502020204030204" pitchFamily="34" charset="0"/>
                <a:cs typeface="Times New Roman" panose="02020603050405020304" pitchFamily="18" charset="0"/>
              </a:rPr>
              <a:t>Canton </a:t>
            </a:r>
          </a:p>
          <a:p>
            <a:pPr marL="342900" indent="-342900">
              <a:spcBef>
                <a:spcPts val="0"/>
              </a:spcBef>
              <a:spcAft>
                <a:spcPts val="200"/>
              </a:spcAft>
              <a:buClr>
                <a:srgbClr val="7030A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Saint Elizabeth – </a:t>
            </a:r>
            <a:r>
              <a:rPr lang="en-US" sz="1600" dirty="0">
                <a:latin typeface="Cambria" panose="02040503050406030204" pitchFamily="18" charset="0"/>
                <a:ea typeface="Calibri" panose="020F0502020204030204" pitchFamily="34" charset="0"/>
                <a:cs typeface="Times New Roman" panose="02020603050405020304" pitchFamily="18" charset="0"/>
              </a:rPr>
              <a:t>Ottawa</a:t>
            </a:r>
          </a:p>
          <a:p>
            <a:pPr marL="342900" indent="-342900">
              <a:spcBef>
                <a:spcPts val="0"/>
              </a:spcBef>
              <a:spcAft>
                <a:spcPts val="200"/>
              </a:spcAft>
              <a:buClr>
                <a:srgbClr val="7030A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St. Mary – </a:t>
            </a:r>
            <a:r>
              <a:rPr lang="en-US" sz="1600" dirty="0">
                <a:latin typeface="Cambria" panose="02040503050406030204" pitchFamily="18" charset="0"/>
                <a:ea typeface="Calibri" panose="020F0502020204030204" pitchFamily="34" charset="0"/>
                <a:cs typeface="Times New Roman" panose="02020603050405020304" pitchFamily="18" charset="0"/>
              </a:rPr>
              <a:t>Galesburg</a:t>
            </a:r>
          </a:p>
          <a:p>
            <a:pPr marL="342900" indent="-342900">
              <a:spcBef>
                <a:spcPts val="0"/>
              </a:spcBef>
              <a:spcAft>
                <a:spcPts val="200"/>
              </a:spcAft>
              <a:buClr>
                <a:srgbClr val="7030A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McDonough District Hospital – </a:t>
            </a:r>
            <a:r>
              <a:rPr lang="en-US" sz="1600" dirty="0">
                <a:latin typeface="Cambria" panose="02040503050406030204" pitchFamily="18" charset="0"/>
                <a:ea typeface="Calibri" panose="020F0502020204030204" pitchFamily="34" charset="0"/>
                <a:cs typeface="Times New Roman" panose="02020603050405020304" pitchFamily="18" charset="0"/>
              </a:rPr>
              <a:t>Macomb</a:t>
            </a:r>
          </a:p>
          <a:p>
            <a:pPr marL="342900" indent="-342900">
              <a:spcBef>
                <a:spcPts val="0"/>
              </a:spcBef>
              <a:spcAft>
                <a:spcPts val="200"/>
              </a:spcAft>
              <a:buClr>
                <a:srgbClr val="7030A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St. Joseph – </a:t>
            </a:r>
            <a:r>
              <a:rPr lang="en-US" sz="1600" dirty="0">
                <a:latin typeface="Cambria" panose="02040503050406030204" pitchFamily="18" charset="0"/>
                <a:ea typeface="Calibri" panose="020F0502020204030204" pitchFamily="34" charset="0"/>
                <a:cs typeface="Times New Roman" panose="02020603050405020304" pitchFamily="18" charset="0"/>
              </a:rPr>
              <a:t>Bloomington</a:t>
            </a:r>
          </a:p>
          <a:p>
            <a:pPr marL="342900" indent="-342900">
              <a:spcBef>
                <a:spcPts val="0"/>
              </a:spcBef>
              <a:spcAft>
                <a:spcPts val="200"/>
              </a:spcAft>
              <a:buClr>
                <a:srgbClr val="7030A0"/>
              </a:buClr>
              <a:buFont typeface="+mj-lt"/>
              <a:buAutoNum type="arabicPeriod"/>
            </a:pPr>
            <a:r>
              <a:rPr lang="en-US" sz="1600" b="1" dirty="0">
                <a:latin typeface="Cambria" panose="02040503050406030204" pitchFamily="18" charset="0"/>
                <a:ea typeface="Calibri" panose="020F0502020204030204" pitchFamily="34" charset="0"/>
                <a:cs typeface="Times New Roman" panose="02020603050405020304" pitchFamily="18" charset="0"/>
              </a:rPr>
              <a:t>OSF Sacred Heart - </a:t>
            </a:r>
            <a:r>
              <a:rPr lang="en-US" sz="1600" dirty="0">
                <a:latin typeface="Cambria" panose="02040503050406030204" pitchFamily="18" charset="0"/>
                <a:ea typeface="Calibri" panose="020F0502020204030204" pitchFamily="34" charset="0"/>
                <a:cs typeface="Times New Roman" panose="02020603050405020304" pitchFamily="18" charset="0"/>
              </a:rPr>
              <a:t>Danville</a:t>
            </a:r>
          </a:p>
          <a:p>
            <a:pPr marL="0" indent="0">
              <a:spcBef>
                <a:spcPts val="0"/>
              </a:spcBef>
              <a:spcAft>
                <a:spcPts val="200"/>
              </a:spcAft>
              <a:buNone/>
            </a:pPr>
            <a:endParaRPr lang="en-US" sz="1600" b="1" dirty="0">
              <a:solidFill>
                <a:srgbClr val="FFC000"/>
              </a:solidFill>
              <a:ea typeface="Calibri" panose="020F0502020204030204" pitchFamily="34" charset="0"/>
              <a:cs typeface="Times New Roman" panose="02020603050405020304" pitchFamily="18" charset="0"/>
            </a:endParaRPr>
          </a:p>
          <a:p>
            <a:pPr marL="0" indent="0">
              <a:spcBef>
                <a:spcPts val="0"/>
              </a:spcBef>
              <a:spcAft>
                <a:spcPts val="200"/>
              </a:spcAft>
              <a:buNone/>
            </a:pPr>
            <a:r>
              <a:rPr lang="en-US" sz="1600" b="1" cap="all" dirty="0">
                <a:solidFill>
                  <a:srgbClr val="FFC000"/>
                </a:solidFill>
                <a:ea typeface="Times New Roman" panose="02020603050405020304" pitchFamily="18" charset="0"/>
                <a:cs typeface="Times New Roman (Headings CS)"/>
              </a:rPr>
              <a:t>Level I  </a:t>
            </a:r>
            <a:endParaRPr lang="en-US" sz="1600" dirty="0">
              <a:latin typeface="Cambria" panose="02040503050406030204" pitchFamily="18" charset="0"/>
              <a:ea typeface="Calibri" panose="020F0502020204030204" pitchFamily="34" charset="0"/>
              <a:cs typeface="Times New Roman" panose="02020603050405020304" pitchFamily="18" charset="0"/>
            </a:endParaRPr>
          </a:p>
          <a:p>
            <a:pPr marL="342900" indent="-342900">
              <a:spcBef>
                <a:spcPts val="0"/>
              </a:spcBef>
              <a:spcAft>
                <a:spcPts val="200"/>
              </a:spcAft>
              <a:buFont typeface="+mj-lt"/>
              <a:buAutoNum type="arabicPeriod"/>
            </a:pPr>
            <a:endParaRPr lang="en-US" sz="1600" b="1" dirty="0">
              <a:solidFill>
                <a:srgbClr val="C00000"/>
              </a:solidFill>
              <a:ea typeface="Calibri" panose="020F0502020204030204" pitchFamily="34" charset="0"/>
              <a:cs typeface="Times New Roman" panose="02020603050405020304" pitchFamily="18" charset="0"/>
            </a:endParaRPr>
          </a:p>
          <a:p>
            <a:pPr marL="0" indent="0">
              <a:spcBef>
                <a:spcPts val="0"/>
              </a:spcBef>
              <a:spcAft>
                <a:spcPts val="200"/>
              </a:spcAft>
              <a:buNone/>
            </a:pPr>
            <a:r>
              <a:rPr lang="en-US" sz="1600" b="1" dirty="0">
                <a:solidFill>
                  <a:srgbClr val="C00000"/>
                </a:solidFill>
                <a:ea typeface="Calibri" panose="020F0502020204030204" pitchFamily="34" charset="0"/>
                <a:cs typeface="Times New Roman" panose="02020603050405020304" pitchFamily="18" charset="0"/>
              </a:rPr>
              <a:t>LEVEL 0 – </a:t>
            </a:r>
            <a:r>
              <a:rPr lang="en-US" sz="1600" b="1" dirty="0">
                <a:effectLst/>
                <a:latin typeface="Cambria" panose="02040503050406030204" pitchFamily="18" charset="0"/>
                <a:ea typeface="Calibri" panose="020F0502020204030204" pitchFamily="34" charset="0"/>
                <a:cs typeface="Times New Roman" panose="02020603050405020304" pitchFamily="18" charset="0"/>
              </a:rPr>
              <a:t>No maternity services</a:t>
            </a:r>
            <a:endParaRPr lang="en-US" sz="1600" dirty="0">
              <a:latin typeface="Cambria" panose="02040503050406030204" pitchFamily="18"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E88A95EB-26CE-41DA-E497-B63D5C982FC1}"/>
              </a:ext>
            </a:extLst>
          </p:cNvPr>
          <p:cNvSpPr/>
          <p:nvPr/>
        </p:nvSpPr>
        <p:spPr>
          <a:xfrm>
            <a:off x="6351001" y="3724786"/>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j-lt"/>
                <a:cs typeface="Calibri" panose="020F0502020204030204" pitchFamily="34" charset="0"/>
              </a:rPr>
              <a:t>6</a:t>
            </a: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8" name="Oval 17">
            <a:extLst>
              <a:ext uri="{FF2B5EF4-FFF2-40B4-BE49-F238E27FC236}">
                <a16:creationId xmlns:a16="http://schemas.microsoft.com/office/drawing/2014/main" id="{1720003F-6F55-F282-8AA3-0317CB44F0E6}"/>
              </a:ext>
            </a:extLst>
          </p:cNvPr>
          <p:cNvSpPr/>
          <p:nvPr/>
        </p:nvSpPr>
        <p:spPr>
          <a:xfrm>
            <a:off x="9116214" y="3632655"/>
            <a:ext cx="274320" cy="276677"/>
          </a:xfrm>
          <a:prstGeom prst="ellipse">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rPr>
              <a:t>7</a:t>
            </a:r>
          </a:p>
        </p:txBody>
      </p:sp>
      <p:sp>
        <p:nvSpPr>
          <p:cNvPr id="30" name="Oval 29">
            <a:extLst>
              <a:ext uri="{FF2B5EF4-FFF2-40B4-BE49-F238E27FC236}">
                <a16:creationId xmlns:a16="http://schemas.microsoft.com/office/drawing/2014/main" id="{D0CECFD8-B911-4FA9-3514-25B5BC269728}"/>
              </a:ext>
            </a:extLst>
          </p:cNvPr>
          <p:cNvSpPr/>
          <p:nvPr/>
        </p:nvSpPr>
        <p:spPr>
          <a:xfrm>
            <a:off x="5676368" y="3868848"/>
            <a:ext cx="274320" cy="27667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2" name="Oval 1">
            <a:extLst>
              <a:ext uri="{FF2B5EF4-FFF2-40B4-BE49-F238E27FC236}">
                <a16:creationId xmlns:a16="http://schemas.microsoft.com/office/drawing/2014/main" id="{5747F3C1-ADEA-D73F-F95C-9A5BC5C6F4C3}"/>
              </a:ext>
            </a:extLst>
          </p:cNvPr>
          <p:cNvSpPr/>
          <p:nvPr/>
        </p:nvSpPr>
        <p:spPr>
          <a:xfrm>
            <a:off x="10721316" y="4292984"/>
            <a:ext cx="308207" cy="276677"/>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8</a:t>
            </a:r>
          </a:p>
        </p:txBody>
      </p:sp>
      <p:sp>
        <p:nvSpPr>
          <p:cNvPr id="16" name="Oval 15">
            <a:extLst>
              <a:ext uri="{FF2B5EF4-FFF2-40B4-BE49-F238E27FC236}">
                <a16:creationId xmlns:a16="http://schemas.microsoft.com/office/drawing/2014/main" id="{315A4656-16E1-F8CA-0B3E-13D722996954}"/>
              </a:ext>
            </a:extLst>
          </p:cNvPr>
          <p:cNvSpPr/>
          <p:nvPr/>
        </p:nvSpPr>
        <p:spPr>
          <a:xfrm>
            <a:off x="8768242" y="2292263"/>
            <a:ext cx="262958" cy="269687"/>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490169"/>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A2C96C"/>
      </a:dk2>
      <a:lt2>
        <a:srgbClr val="FEFFFF"/>
      </a:lt2>
      <a:accent1>
        <a:srgbClr val="64A70B"/>
      </a:accent1>
      <a:accent2>
        <a:srgbClr val="8BBD48"/>
      </a:accent2>
      <a:accent3>
        <a:srgbClr val="AACF79"/>
      </a:accent3>
      <a:accent4>
        <a:srgbClr val="C2DC9D"/>
      </a:accent4>
      <a:accent5>
        <a:srgbClr val="00A9CE"/>
      </a:accent5>
      <a:accent6>
        <a:srgbClr val="99DCEC"/>
      </a:accent6>
      <a:hlink>
        <a:srgbClr val="007F9B"/>
      </a:hlink>
      <a:folHlink>
        <a:srgbClr val="4E820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TemplateConfiguration><![CDATA[{"elementsMetadata":[],"transformationConfigurations":[],"templateName":"OSF HealthCare Blank","templateDescription":"","enableDocumentContentUpdater":false,"version":"2.0"}]]></TemplafyTemplateConfiguration>
</file>

<file path=customXml/item2.xml><?xml version="1.0" encoding="utf-8"?>
<TemplafyFormConfiguration><![CDATA[{"formFields":[],"formDataEntries":[]}]]></TemplafyFormConfiguration>
</file>

<file path=customXml/itemProps1.xml><?xml version="1.0" encoding="utf-8"?>
<ds:datastoreItem xmlns:ds="http://schemas.openxmlformats.org/officeDocument/2006/customXml" ds:itemID="{C9A8F1BE-9FCA-4473-9805-FA46B518D3E6}">
  <ds:schemaRefs/>
</ds:datastoreItem>
</file>

<file path=customXml/itemProps2.xml><?xml version="1.0" encoding="utf-8"?>
<ds:datastoreItem xmlns:ds="http://schemas.openxmlformats.org/officeDocument/2006/customXml" ds:itemID="{7C463DD4-1D9F-41B3-8178-4E29F76A004E}">
  <ds:schemaRefs/>
</ds:datastoreItem>
</file>

<file path=docProps/app.xml><?xml version="1.0" encoding="utf-8"?>
<Properties xmlns="http://schemas.openxmlformats.org/officeDocument/2006/extended-properties" xmlns:vt="http://schemas.openxmlformats.org/officeDocument/2006/docPropsVTypes">
  <TotalTime>295</TotalTime>
  <Words>1140</Words>
  <Application>Microsoft Office PowerPoint</Application>
  <PresentationFormat>Widescreen</PresentationFormat>
  <Paragraphs>241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vt:lpstr>
      <vt:lpstr>Times New Roman</vt:lpstr>
      <vt:lpstr>Office Theme</vt:lpstr>
      <vt:lpstr>Regional Quality Council (RQC) </vt:lpstr>
      <vt:lpstr>PowerPoint Presentation</vt:lpstr>
      <vt:lpstr>Welcome and Introductions</vt:lpstr>
      <vt:lpstr>Save the Date! Teaming Up for Perinatal Care</vt:lpstr>
      <vt:lpstr>NCIPN Educational Updates</vt:lpstr>
      <vt:lpstr>NCIPN Updates</vt:lpstr>
      <vt:lpstr>North Central Illinois Perinatal Network </vt:lpstr>
      <vt:lpstr>PowerPoint Presentation</vt:lpstr>
      <vt:lpstr>PowerPoint Presentation</vt:lpstr>
      <vt:lpstr>PowerPoint Presentation</vt:lpstr>
      <vt:lpstr>Historical Look at OB Closures</vt:lpstr>
      <vt:lpstr>Historical Look at OB Closures</vt:lpstr>
      <vt:lpstr>Where did they go?</vt:lpstr>
      <vt:lpstr>PowerPoint Presentation</vt:lpstr>
      <vt:lpstr>IDPH Updates</vt:lpstr>
      <vt:lpstr>IDPH </vt:lpstr>
      <vt:lpstr>   </vt:lpstr>
      <vt:lpstr>Conclusions </vt:lpstr>
      <vt:lpstr>Syphilis Screening Monthly Report Form</vt:lpstr>
      <vt:lpstr>HIV/Syphilis Hotline/Warmline</vt:lpstr>
      <vt:lpstr>Welcome  Elle Suse &amp; Kiela Moreno</vt:lpstr>
      <vt:lpstr>Closing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OSF HealthCare Blank</dc:title>
  <dc:subject/>
  <dc:creator>Microsoft Office User</dc:creator>
  <cp:keywords/>
  <dc:description/>
  <cp:lastModifiedBy>Swain, Susie</cp:lastModifiedBy>
  <cp:revision>5</cp:revision>
  <dcterms:created xsi:type="dcterms:W3CDTF">2023-07-14T14:38:29Z</dcterms:created>
  <dcterms:modified xsi:type="dcterms:W3CDTF">2024-02-29T18:25:02Z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2022-03-10T20:26:48</vt:lpwstr>
  </property>
  <property fmtid="{D5CDD505-2E9C-101B-9397-08002B2CF9AE}" pid="3" name="TemplafyTenantId">
    <vt:lpwstr>osfhealthcare</vt:lpwstr>
  </property>
  <property fmtid="{D5CDD505-2E9C-101B-9397-08002B2CF9AE}" pid="4" name="TemplafyTemplateId">
    <vt:lpwstr>637825408082270169</vt:lpwstr>
  </property>
  <property fmtid="{D5CDD505-2E9C-101B-9397-08002B2CF9AE}" pid="5" name="TemplafyUserProfileId">
    <vt:lpwstr>637928800051512788</vt:lpwstr>
  </property>
  <property fmtid="{D5CDD505-2E9C-101B-9397-08002B2CF9AE}" pid="6" name="TemplafyFromBlank">
    <vt:bool>true</vt:bool>
  </property>
</Properties>
</file>