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8"/>
  </p:notesMasterIdLst>
  <p:sldIdLst>
    <p:sldId id="256" r:id="rId2"/>
    <p:sldId id="257" r:id="rId3"/>
    <p:sldId id="259" r:id="rId4"/>
    <p:sldId id="269" r:id="rId5"/>
    <p:sldId id="268" r:id="rId6"/>
    <p:sldId id="272" r:id="rId7"/>
    <p:sldId id="273" r:id="rId8"/>
    <p:sldId id="274" r:id="rId9"/>
    <p:sldId id="275" r:id="rId10"/>
    <p:sldId id="263" r:id="rId11"/>
    <p:sldId id="264" r:id="rId12"/>
    <p:sldId id="265" r:id="rId13"/>
    <p:sldId id="266" r:id="rId14"/>
    <p:sldId id="270" r:id="rId15"/>
    <p:sldId id="271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3A0E1-6D01-4A27-9288-C9DA8A1EAF3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6824E-B4A7-4933-B876-65042CB3C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5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AWHONN is currently looking at make this a one day course.  Unsure of when/if that will happen.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824E-B4A7-4933-B876-65042CB3CC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0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40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48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6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2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2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5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E5407-C5D5-4E6D-8FCA-39E7B13007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7E81C3-4B67-4A90-9ABD-D7A67CF8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inataloutreachil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inataloutreachil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nessa.m.Jenkins@osfhealthcare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 Central Illinois Perinatal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7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of Fetal Monitoring (FOFM)</a:t>
            </a:r>
            <a:br>
              <a:rPr lang="en-US" dirty="0" smtClean="0"/>
            </a:br>
            <a:r>
              <a:rPr lang="en-US" sz="1800" dirty="0" smtClean="0"/>
              <a:t>(Replaces Updates in Fetal Monitoring)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921" y="2484582"/>
            <a:ext cx="9720073" cy="3690076"/>
          </a:xfrm>
        </p:spPr>
        <p:txBody>
          <a:bodyPr>
            <a:normAutofit lnSpcReduction="10000"/>
          </a:bodyPr>
          <a:lstStyle/>
          <a:p>
            <a:r>
              <a:rPr lang="en-US" sz="2000" b="1" i="1" dirty="0"/>
              <a:t>POEI FOFM  </a:t>
            </a:r>
            <a:r>
              <a:rPr lang="en-US" sz="2000" dirty="0"/>
              <a:t>Perinatal Outreach Educators of Illinois Fundamentals of Fetal Monitoring will be held monthly and virtually in 2021.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Have </a:t>
            </a:r>
            <a:r>
              <a:rPr lang="en-US" sz="2000" b="1" i="1" u="sng" dirty="0"/>
              <a:t>attendee </a:t>
            </a:r>
            <a:r>
              <a:rPr lang="en-US" sz="2000" dirty="0"/>
              <a:t>register at:  </a:t>
            </a:r>
            <a:r>
              <a:rPr lang="en-US" sz="2000" u="sng" dirty="0">
                <a:hlinkClick r:id="rId2"/>
              </a:rPr>
              <a:t>www.perinataloutreachil.org</a:t>
            </a:r>
            <a:endParaRPr lang="en-US" sz="2000" dirty="0"/>
          </a:p>
          <a:p>
            <a:r>
              <a:rPr lang="en-US" sz="2000" dirty="0"/>
              <a:t>February 18		May 19		August </a:t>
            </a:r>
            <a:r>
              <a:rPr lang="en-US" sz="2000" dirty="0" smtClean="0"/>
              <a:t>11</a:t>
            </a:r>
            <a:r>
              <a:rPr lang="en-US" sz="2000" dirty="0"/>
              <a:t>	</a:t>
            </a:r>
            <a:r>
              <a:rPr lang="en-US" sz="2000" dirty="0" smtClean="0"/>
              <a:t>	November </a:t>
            </a:r>
            <a:r>
              <a:rPr lang="en-US" sz="2000" dirty="0"/>
              <a:t>16</a:t>
            </a:r>
          </a:p>
          <a:p>
            <a:r>
              <a:rPr lang="en-US" sz="2000" dirty="0"/>
              <a:t>March 11		June 24		September 15		</a:t>
            </a:r>
            <a:r>
              <a:rPr lang="en-US" sz="2000" dirty="0" smtClean="0"/>
              <a:t>December </a:t>
            </a:r>
            <a:r>
              <a:rPr lang="en-US" sz="2000" dirty="0"/>
              <a:t>9</a:t>
            </a:r>
          </a:p>
          <a:p>
            <a:r>
              <a:rPr lang="en-US" sz="2000" dirty="0"/>
              <a:t>April 19		July 13		</a:t>
            </a:r>
            <a:r>
              <a:rPr lang="en-US" sz="2000" dirty="0" smtClean="0"/>
              <a:t>October 18</a:t>
            </a:r>
          </a:p>
          <a:p>
            <a:endParaRPr lang="en-US" sz="2000" dirty="0"/>
          </a:p>
          <a:p>
            <a:r>
              <a:rPr lang="en-US" sz="2000" dirty="0" smtClean="0"/>
              <a:t>***If you have a group of more than 6 that need FOFM, please contact Susie to see if you can schedule an additional class.  We will consider on a case by case status.***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AWHONN Intermediate Fetal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Intermediate AWHONN </a:t>
            </a:r>
            <a:r>
              <a:rPr lang="en-US" dirty="0"/>
              <a:t>(2 day in seat class, unable to offer </a:t>
            </a:r>
            <a:r>
              <a:rPr lang="en-US" dirty="0" smtClean="0"/>
              <a:t>virtually due to skill stations)  </a:t>
            </a:r>
            <a:r>
              <a:rPr lang="en-US" dirty="0" smtClean="0"/>
              <a:t>AWHONN is revising this class…updates in 2022</a:t>
            </a:r>
          </a:p>
          <a:p>
            <a:r>
              <a:rPr lang="en-US" dirty="0" smtClean="0"/>
              <a:t>New addition of the AWHONN Principles &amp; Practices will also be published in 2022</a:t>
            </a:r>
            <a:endParaRPr lang="en-US" dirty="0" smtClean="0"/>
          </a:p>
          <a:p>
            <a:r>
              <a:rPr lang="en-US" sz="2400" b="1" i="1" u="sng" dirty="0" smtClean="0"/>
              <a:t>All </a:t>
            </a:r>
            <a:r>
              <a:rPr lang="en-US" sz="2400" b="1" i="1" u="sng" dirty="0"/>
              <a:t>in </a:t>
            </a:r>
            <a:r>
              <a:rPr lang="en-US" sz="2400" b="1" i="1" u="sng" dirty="0" smtClean="0"/>
              <a:t>Peoria</a:t>
            </a:r>
          </a:p>
          <a:p>
            <a:pPr marL="0" indent="0">
              <a:buNone/>
            </a:pPr>
            <a:endParaRPr lang="en-US" sz="2400" b="1" i="1" u="sng" dirty="0"/>
          </a:p>
          <a:p>
            <a:r>
              <a:rPr lang="en-US" sz="2000" dirty="0"/>
              <a:t>March 18 &amp; 19	</a:t>
            </a:r>
            <a:endParaRPr lang="en-US" sz="2000" dirty="0" smtClean="0"/>
          </a:p>
          <a:p>
            <a:r>
              <a:rPr lang="en-US" sz="2000" dirty="0" smtClean="0"/>
              <a:t>April </a:t>
            </a:r>
            <a:r>
              <a:rPr lang="en-US" sz="2000" dirty="0" smtClean="0"/>
              <a:t>13 &amp; 14			</a:t>
            </a:r>
            <a:r>
              <a:rPr lang="en-US" sz="2000" dirty="0" smtClean="0"/>
              <a:t>September </a:t>
            </a:r>
            <a:r>
              <a:rPr lang="en-US" sz="2000" dirty="0" smtClean="0"/>
              <a:t>15 &amp; 16</a:t>
            </a:r>
          </a:p>
          <a:p>
            <a:r>
              <a:rPr lang="en-US" sz="2000" dirty="0" smtClean="0"/>
              <a:t>June </a:t>
            </a:r>
            <a:r>
              <a:rPr lang="en-US" sz="2000" dirty="0"/>
              <a:t>8 &amp; 9			</a:t>
            </a:r>
            <a:r>
              <a:rPr lang="en-US" sz="2000" dirty="0" smtClean="0"/>
              <a:t>November </a:t>
            </a:r>
            <a:r>
              <a:rPr lang="en-US" sz="2000" dirty="0"/>
              <a:t>9 &amp; 10</a:t>
            </a:r>
          </a:p>
          <a:p>
            <a:r>
              <a:rPr lang="en-US" sz="2000" dirty="0"/>
              <a:t>July 21 &amp; 22	</a:t>
            </a:r>
            <a:r>
              <a:rPr lang="en-US" sz="2000" dirty="0" smtClean="0"/>
              <a:t> </a:t>
            </a:r>
            <a:r>
              <a:rPr lang="en-US" sz="2000" dirty="0"/>
              <a:t>		</a:t>
            </a:r>
            <a:r>
              <a:rPr lang="en-US" sz="2000" dirty="0" smtClean="0"/>
              <a:t>December </a:t>
            </a:r>
            <a:r>
              <a:rPr lang="en-US" sz="2000" dirty="0"/>
              <a:t>15 &amp; </a:t>
            </a:r>
            <a:r>
              <a:rPr lang="en-US" sz="2000" dirty="0" smtClean="0"/>
              <a:t>16</a:t>
            </a:r>
          </a:p>
          <a:p>
            <a:endParaRPr lang="en-US" sz="2000" dirty="0"/>
          </a:p>
          <a:p>
            <a:r>
              <a:rPr lang="en-US" sz="2000" dirty="0" smtClean="0"/>
              <a:t>Feb 19 &amp; 20 at UPH Moline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2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AWHONN Advance Fetal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/>
              <a:t>Advanced AWHONN </a:t>
            </a:r>
            <a:r>
              <a:rPr lang="en-US" sz="2800" dirty="0"/>
              <a:t>(Will be virtual as long as we are allowed</a:t>
            </a:r>
            <a:r>
              <a:rPr lang="en-US" sz="2800" dirty="0" smtClean="0"/>
              <a:t>)</a:t>
            </a:r>
          </a:p>
          <a:p>
            <a:endParaRPr lang="en-US" dirty="0"/>
          </a:p>
          <a:p>
            <a:r>
              <a:rPr lang="en-US" sz="2400" dirty="0" smtClean="0"/>
              <a:t>February </a:t>
            </a:r>
            <a:r>
              <a:rPr lang="en-US" sz="2400" dirty="0"/>
              <a:t>10				</a:t>
            </a:r>
            <a:r>
              <a:rPr lang="en-US" sz="2400" dirty="0" smtClean="0"/>
              <a:t>August </a:t>
            </a:r>
            <a:r>
              <a:rPr lang="en-US" sz="2400" dirty="0"/>
              <a:t>4</a:t>
            </a:r>
          </a:p>
          <a:p>
            <a:r>
              <a:rPr lang="en-US" sz="2400" dirty="0"/>
              <a:t>April 20					October 6</a:t>
            </a:r>
          </a:p>
          <a:p>
            <a:r>
              <a:rPr lang="en-US" sz="2400" dirty="0"/>
              <a:t>June 23					December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5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review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RNC Review classes for Maternal Newborn and Inpatient Obstetric Certification </a:t>
            </a:r>
            <a:r>
              <a:rPr lang="en-US" dirty="0"/>
              <a:t>  </a:t>
            </a:r>
          </a:p>
          <a:p>
            <a:r>
              <a:rPr lang="en-US" dirty="0"/>
              <a:t>Have attendee register at </a:t>
            </a:r>
            <a:r>
              <a:rPr lang="en-US" u="sng" dirty="0" smtClean="0">
                <a:hlinkClick r:id="rId2"/>
              </a:rPr>
              <a:t>www.perinataloutreachil.org</a:t>
            </a:r>
            <a:endParaRPr lang="en-US" u="sng" dirty="0" smtClean="0"/>
          </a:p>
          <a:p>
            <a:endParaRPr lang="en-US" dirty="0"/>
          </a:p>
          <a:p>
            <a:r>
              <a:rPr lang="en-US" dirty="0"/>
              <a:t>Jan 28, 29 &amp; Feb 5 via Zoom			</a:t>
            </a:r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15, 16, 23 via Zoom</a:t>
            </a:r>
          </a:p>
          <a:p>
            <a:r>
              <a:rPr lang="en-US" dirty="0"/>
              <a:t>June 10, 11, 18</a:t>
            </a:r>
            <a:r>
              <a:rPr lang="en-US" baseline="30000" dirty="0"/>
              <a:t>th</a:t>
            </a:r>
            <a:r>
              <a:rPr lang="en-US" dirty="0"/>
              <a:t> at UIC and via Zoom</a:t>
            </a:r>
            <a:r>
              <a:rPr lang="en-US" b="1" i="1" dirty="0"/>
              <a:t> 	</a:t>
            </a:r>
            <a:endParaRPr lang="en-US" b="1" i="1" dirty="0" smtClean="0"/>
          </a:p>
          <a:p>
            <a:r>
              <a:rPr lang="en-US" dirty="0" smtClean="0"/>
              <a:t>October </a:t>
            </a:r>
            <a:r>
              <a:rPr lang="en-US" dirty="0"/>
              <a:t>7, 8, 15 site TBD and via Zoom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7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IL PQC</a:t>
            </a:r>
          </a:p>
          <a:p>
            <a:pPr lvl="1"/>
            <a:r>
              <a:rPr lang="en-US" dirty="0" smtClean="0"/>
              <a:t>Face to Face May 26 (OB) &amp; 27 (Newborn)</a:t>
            </a:r>
          </a:p>
          <a:p>
            <a:pPr lvl="1"/>
            <a:r>
              <a:rPr lang="en-US" dirty="0" smtClean="0"/>
              <a:t>October 28</a:t>
            </a:r>
          </a:p>
          <a:p>
            <a:r>
              <a:rPr lang="en-US" b="1" dirty="0" smtClean="0"/>
              <a:t>AWHONN National</a:t>
            </a:r>
          </a:p>
          <a:p>
            <a:r>
              <a:rPr lang="en-US" dirty="0" smtClean="0"/>
              <a:t>June 12-16 in Orlando, FL</a:t>
            </a:r>
          </a:p>
          <a:p>
            <a:r>
              <a:rPr lang="en-US" b="1" dirty="0" smtClean="0"/>
              <a:t>ANN/NANN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2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the Trainer (T3)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743" y="1356852"/>
            <a:ext cx="9222658" cy="534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8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the Trainer (T3)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be thinking of 1-2 people to send from your facility for a 4 hour in person or virtual.</a:t>
            </a:r>
          </a:p>
          <a:p>
            <a:r>
              <a:rPr lang="en-US" sz="3200" dirty="0" smtClean="0"/>
              <a:t>Assistance with first simulation.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78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we have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presented via an online/virtual format</a:t>
            </a:r>
          </a:p>
          <a:p>
            <a:r>
              <a:rPr lang="en-US" dirty="0" smtClean="0"/>
              <a:t>Navigating and mastering new platforms and processes</a:t>
            </a:r>
          </a:p>
          <a:p>
            <a:r>
              <a:rPr lang="en-US" dirty="0" smtClean="0"/>
              <a:t>Information overload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Embracing what we have learned from the use of technology</a:t>
            </a:r>
          </a:p>
          <a:p>
            <a:r>
              <a:rPr lang="en-US" dirty="0" smtClean="0"/>
              <a:t>Instead of saying, “Do you have any questions?”  </a:t>
            </a:r>
          </a:p>
          <a:p>
            <a:pPr marL="0" indent="0">
              <a:buNone/>
            </a:pPr>
            <a:r>
              <a:rPr lang="en-US" dirty="0" smtClean="0"/>
              <a:t>         Ask: </a:t>
            </a:r>
          </a:p>
          <a:p>
            <a:pPr marL="0" indent="0">
              <a:buNone/>
            </a:pPr>
            <a:r>
              <a:rPr lang="en-US" dirty="0" smtClean="0"/>
              <a:t>     	“what questions do you have?”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also try,</a:t>
            </a:r>
          </a:p>
          <a:p>
            <a:pPr marL="0" indent="0">
              <a:buNone/>
            </a:pPr>
            <a:r>
              <a:rPr lang="en-US" dirty="0" smtClean="0"/>
              <a:t> 	“ask me 2 questions!”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465" y="2713703"/>
            <a:ext cx="3372464" cy="405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NCIPN website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3698" y="1415845"/>
            <a:ext cx="4351338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604438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 SO much to Teresa</a:t>
            </a:r>
          </a:p>
          <a:p>
            <a:r>
              <a:rPr lang="en-US" sz="3600" dirty="0" err="1" smtClean="0"/>
              <a:t>Rosenbohm</a:t>
            </a:r>
            <a:r>
              <a:rPr lang="en-US" sz="3600" dirty="0" smtClean="0"/>
              <a:t> for creating our new website.  It will launch March 1, 2021.  </a:t>
            </a:r>
          </a:p>
          <a:p>
            <a:endParaRPr lang="en-US" sz="3600" dirty="0" smtClean="0"/>
          </a:p>
          <a:p>
            <a:r>
              <a:rPr lang="en-US" sz="2400" dirty="0" smtClean="0"/>
              <a:t>The web address with be shared at a later date.</a:t>
            </a:r>
          </a:p>
          <a:p>
            <a:endParaRPr lang="en-US" sz="2400" dirty="0" smtClean="0"/>
          </a:p>
          <a:p>
            <a:r>
              <a:rPr lang="en-US" sz="2400" dirty="0" smtClean="0"/>
              <a:t>Register for all classes and conferences via this website.</a:t>
            </a:r>
          </a:p>
          <a:p>
            <a:endParaRPr lang="en-US" sz="2400" dirty="0"/>
          </a:p>
          <a:p>
            <a:r>
              <a:rPr lang="en-US" sz="2400" dirty="0" smtClean="0"/>
              <a:t>Resource for policies and resources.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33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2"/>
            <a:ext cx="685062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Seventh Annual</a:t>
            </a:r>
            <a:br>
              <a:rPr lang="en-US" dirty="0" smtClean="0"/>
            </a:br>
            <a:r>
              <a:rPr lang="en-US" dirty="0" smtClean="0"/>
              <a:t>Teaming Up for Perinatal </a:t>
            </a:r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US" dirty="0" smtClean="0"/>
              <a:t>Friday, April 30, 2021</a:t>
            </a:r>
          </a:p>
          <a:p>
            <a:r>
              <a:rPr lang="en-US" dirty="0" smtClean="0"/>
              <a:t>0930-1630</a:t>
            </a:r>
          </a:p>
          <a:p>
            <a:r>
              <a:rPr lang="en-US" dirty="0" smtClean="0"/>
              <a:t>FRIDAY </a:t>
            </a:r>
            <a:r>
              <a:rPr lang="en-US" dirty="0"/>
              <a:t>April 30,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OSF </a:t>
            </a:r>
            <a:r>
              <a:rPr lang="en-US" dirty="0"/>
              <a:t>HEALTHCARE SAINT FRANCIS MEDICAL CENTER 700 Auditorium Glen Oak Building 530 NE Glen Oak Ave PEORIA, IL 61637 </a:t>
            </a:r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/>
              <a:t>In Person and Virtual Event Funding for this educational offering is made in part through an Illinois Department of Public Health, Perinatal Program Grant </a:t>
            </a: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questions, contact Deb at Deborah.Wenell@osfhealthcare.org (309) </a:t>
            </a:r>
            <a:r>
              <a:rPr lang="en-US" dirty="0" smtClean="0"/>
              <a:t>655-6702</a:t>
            </a:r>
          </a:p>
          <a:p>
            <a:r>
              <a:rPr lang="en-US" dirty="0" smtClean="0"/>
              <a:t>Registration on new NCIPN website opens March 1, 2021 closes April 27, 2021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690" y="172269"/>
            <a:ext cx="2733368" cy="284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3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in Newborn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Audience: RNs who provide care to newborns (nursery/Level 2, LDRP, postpartum), new graduates through senior staff. Helpful to already have NRP. Respiratory therapists, providers always welcome!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Time commitment: ~ 8 hours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Content covers fetal to newborn transition, respiratory disorders and care, hemodynamic instability, stabilization of premature infants (&lt;32 weeks), opioid exposed newborns, sepsis and antibiotic stewardship, newborn “red flags”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Didactic presentations and hands on simulations/skills stations- PREFER to come to local facility in order to simulate “in situ”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 schedule, please reach out to Janessa Jenkins (</a:t>
            </a:r>
            <a:r>
              <a:rPr lang="en-US" dirty="0" smtClean="0">
                <a:hlinkClick r:id="rId2"/>
              </a:rPr>
              <a:t>Janessa.m.Jenkins@osfhealthcare.org</a:t>
            </a:r>
            <a:r>
              <a:rPr lang="en-US" dirty="0" smtClean="0"/>
              <a:t>) or schedule via new website- will be listed as date and time “TBD”, make a request and I will reach out to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7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II Cliff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Audience: RNs caring for newborns in nursery/Level 2 setting. Respiratory therapists and providers always welcome!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Time commitment: ~2 hours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Content covers issues in the management of infants requiring Level 2 care: brief overview of respiratory conditions, use of respiratory modalities, </a:t>
            </a:r>
            <a:r>
              <a:rPr lang="en-US" dirty="0" err="1" smtClean="0"/>
              <a:t>isolette</a:t>
            </a:r>
            <a:r>
              <a:rPr lang="en-US" dirty="0" smtClean="0"/>
              <a:t> use, fluid management/feeding progression and techniques, septic evaluations and antibiotic stewardship, development of the late preterm infant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Can be presented virtually or in person. If in person, can include hands-on respiratory stabilization skills.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Schedule as per Updates in Newborn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9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 am happy to partner with local NRP instructors to assist in hands-on sessions for staff or mentoring for new NRP instructors.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Please reach out via email with your institution’s particular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3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POEI Newborn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CLASS IS CURRENTLY IN DEVELOPMENT, anticipating Summer 2021 roll-out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Audience anticipated to be RNs new to caring for newborns outside of NICUs ( first 2 weeks to 12 months)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Time commitment anticipated to ~8 hours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Class content will focus on a system-based assessment of the newborn, and include integrative case studies to assist in synthesizing information.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Content will be presented virtually 3-4 times yearly at the state level, with flexibility for local educators to offer it more frequently if needed.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Watch for more information to come!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8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</TotalTime>
  <Words>781</Words>
  <Application>Microsoft Office PowerPoint</Application>
  <PresentationFormat>Widescreen</PresentationFormat>
  <Paragraphs>100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Education 2021</vt:lpstr>
      <vt:lpstr>Changes we have seen</vt:lpstr>
      <vt:lpstr>Moving Forward</vt:lpstr>
      <vt:lpstr>New NCIPN website</vt:lpstr>
      <vt:lpstr>Seventh Annual Teaming Up for Perinatal Care</vt:lpstr>
      <vt:lpstr>Updates in Newborn Care</vt:lpstr>
      <vt:lpstr>Level II Cliff Notes</vt:lpstr>
      <vt:lpstr>NRP</vt:lpstr>
      <vt:lpstr>POEI Newborn Assessment</vt:lpstr>
      <vt:lpstr>Fundamentals of Fetal Monitoring (FOFM) (Replaces Updates in Fetal Monitoring)</vt:lpstr>
      <vt:lpstr>AWHONN Intermediate Fetal Monitoring</vt:lpstr>
      <vt:lpstr>AWHONN Advance Fetal Monitoring</vt:lpstr>
      <vt:lpstr>NCC review classes</vt:lpstr>
      <vt:lpstr>Conference Dates</vt:lpstr>
      <vt:lpstr>Train the Trainer (T3)</vt:lpstr>
      <vt:lpstr>Train the Trainer (T3)</vt:lpstr>
    </vt:vector>
  </TitlesOfParts>
  <Company>OSF Healthcare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2021</dc:title>
  <dc:creator>Swain, Carolyn S.</dc:creator>
  <cp:lastModifiedBy>Swain, Carolyn S.</cp:lastModifiedBy>
  <cp:revision>22</cp:revision>
  <dcterms:created xsi:type="dcterms:W3CDTF">2021-01-26T14:10:04Z</dcterms:created>
  <dcterms:modified xsi:type="dcterms:W3CDTF">2021-02-03T18:43:31Z</dcterms:modified>
</cp:coreProperties>
</file>