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4"/>
    <p:sldMasterId id="2147483761" r:id="rId5"/>
    <p:sldMasterId id="2147483724" r:id="rId6"/>
    <p:sldMasterId id="2147483733" r:id="rId7"/>
    <p:sldMasterId id="2147483685" r:id="rId8"/>
    <p:sldMasterId id="2147483694" r:id="rId9"/>
    <p:sldMasterId id="2147483703" r:id="rId10"/>
  </p:sldMasterIdLst>
  <p:notesMasterIdLst>
    <p:notesMasterId r:id="rId42"/>
  </p:notesMasterIdLst>
  <p:handoutMasterIdLst>
    <p:handoutMasterId r:id="rId43"/>
  </p:handoutMasterIdLst>
  <p:sldIdLst>
    <p:sldId id="256" r:id="rId11"/>
    <p:sldId id="269" r:id="rId12"/>
    <p:sldId id="305" r:id="rId13"/>
    <p:sldId id="299" r:id="rId14"/>
    <p:sldId id="308" r:id="rId15"/>
    <p:sldId id="312" r:id="rId16"/>
    <p:sldId id="296" r:id="rId17"/>
    <p:sldId id="272" r:id="rId18"/>
    <p:sldId id="273" r:id="rId19"/>
    <p:sldId id="322" r:id="rId20"/>
    <p:sldId id="318" r:id="rId21"/>
    <p:sldId id="324" r:id="rId22"/>
    <p:sldId id="325" r:id="rId23"/>
    <p:sldId id="274" r:id="rId24"/>
    <p:sldId id="326" r:id="rId25"/>
    <p:sldId id="285" r:id="rId26"/>
    <p:sldId id="291" r:id="rId27"/>
    <p:sldId id="329" r:id="rId28"/>
    <p:sldId id="330" r:id="rId29"/>
    <p:sldId id="300" r:id="rId30"/>
    <p:sldId id="310" r:id="rId31"/>
    <p:sldId id="314" r:id="rId32"/>
    <p:sldId id="311" r:id="rId33"/>
    <p:sldId id="327" r:id="rId34"/>
    <p:sldId id="328" r:id="rId35"/>
    <p:sldId id="316" r:id="rId36"/>
    <p:sldId id="315" r:id="rId37"/>
    <p:sldId id="294" r:id="rId38"/>
    <p:sldId id="307" r:id="rId39"/>
    <p:sldId id="293" r:id="rId40"/>
    <p:sldId id="277" r:id="rId41"/>
  </p:sldIdLst>
  <p:sldSz cx="9144000" cy="5143500" type="screen16x9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79B"/>
    <a:srgbClr val="4BCDAE"/>
    <a:srgbClr val="67A357"/>
    <a:srgbClr val="99FF66"/>
    <a:srgbClr val="00FF00"/>
    <a:srgbClr val="8B72AA"/>
    <a:srgbClr val="85DAEB"/>
    <a:srgbClr val="48C6EE"/>
    <a:srgbClr val="FF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30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418EC-2CD8-4637-94BB-9F0F7F6CEA47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30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A8A92-4229-443C-940F-B6FA0BBA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79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30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2D28D-2B16-473F-9BF4-C306CCDAD55A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74036"/>
            <a:ext cx="5485158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30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4FE81-5289-4851-BC03-C6407943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5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00A6-EEBD-4630-9BA6-0FF95ADBD8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5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E0147-3511-4CF9-A71E-90794FD7C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88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0147-3511-4CF9-A71E-90794FD7CB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51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be working on helping providers counsel women with OUD on access</a:t>
            </a:r>
            <a:r>
              <a:rPr lang="en-US" baseline="0" dirty="0" smtClean="0"/>
              <a:t> to NARCAN as an overdose prevention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8628B-D017-4ABD-84D4-3F37B064EA7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475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336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865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811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308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sf-logo-white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4" y="4362875"/>
            <a:ext cx="1852989" cy="658840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904581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0795" y="1015376"/>
            <a:ext cx="8728872" cy="1102519"/>
          </a:xfrm>
          <a:prstGeom prst="rect">
            <a:avLst/>
          </a:prstGeom>
        </p:spPr>
        <p:txBody>
          <a:bodyPr anchor="b"/>
          <a:lstStyle>
            <a:lvl1pPr>
              <a:defRPr sz="54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35735" y="2243129"/>
            <a:ext cx="787253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rgbClr val="5926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4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1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6/23/2021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41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sf-logo-white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4" y="4362875"/>
            <a:ext cx="1852989" cy="658840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904581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0795" y="1015376"/>
            <a:ext cx="8728872" cy="1102519"/>
          </a:xfrm>
          <a:prstGeom prst="rect">
            <a:avLst/>
          </a:prstGeom>
        </p:spPr>
        <p:txBody>
          <a:bodyPr anchor="b"/>
          <a:lstStyle>
            <a:lvl1pPr>
              <a:defRPr sz="54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35735" y="2243129"/>
            <a:ext cx="787253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rgbClr val="5926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1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sf-logo-white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4" y="4362875"/>
            <a:ext cx="1852989" cy="658840"/>
          </a:xfrm>
          <a:prstGeom prst="rect">
            <a:avLst/>
          </a:prstGeom>
        </p:spPr>
      </p:pic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904581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94423" y="837113"/>
            <a:ext cx="7755154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94423" y="960327"/>
            <a:ext cx="7755154" cy="336094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94423" y="296948"/>
            <a:ext cx="7755154" cy="425966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90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sf-logo-web-brown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5" y="4326331"/>
            <a:ext cx="1869328" cy="664650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773132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9261D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0795" y="1015376"/>
            <a:ext cx="8728872" cy="1102519"/>
          </a:xfrm>
          <a:prstGeom prst="rect">
            <a:avLst/>
          </a:prstGeom>
        </p:spPr>
        <p:txBody>
          <a:bodyPr anchor="b"/>
          <a:lstStyle>
            <a:lvl1pPr>
              <a:defRPr sz="54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35735" y="2243129"/>
            <a:ext cx="787253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rgbClr val="5926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63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f-logo-web-brown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5" y="4326331"/>
            <a:ext cx="1869328" cy="664650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773132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9261D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94423" y="837113"/>
            <a:ext cx="7755154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694423" y="960327"/>
            <a:ext cx="7755154" cy="336094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94423" y="296948"/>
            <a:ext cx="7755154" cy="425966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49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694423" y="837113"/>
            <a:ext cx="7755154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94423" y="961749"/>
            <a:ext cx="3791915" cy="322248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4659945" y="961749"/>
            <a:ext cx="3789632" cy="322248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osf-logo-web-brown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5" y="4326331"/>
            <a:ext cx="1869328" cy="66465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773132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9261D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94423" y="296948"/>
            <a:ext cx="7755154" cy="425966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84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429" y="957526"/>
            <a:ext cx="3802965" cy="3287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32A4D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57526"/>
            <a:ext cx="3804552" cy="3287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32A4D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94423" y="837113"/>
            <a:ext cx="7755154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94423" y="1280441"/>
            <a:ext cx="3791915" cy="29220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4659945" y="1280441"/>
            <a:ext cx="3789632" cy="29220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osf-logo-web-brown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5" y="4326331"/>
            <a:ext cx="1869328" cy="664650"/>
          </a:xfrm>
          <a:prstGeom prst="rect">
            <a:avLst/>
          </a:prstGeom>
        </p:spPr>
      </p:pic>
      <p:sp>
        <p:nvSpPr>
          <p:cNvPr id="1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773132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9261D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94423" y="296948"/>
            <a:ext cx="7755154" cy="425966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84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94423" y="837113"/>
            <a:ext cx="7755154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94423" y="2620161"/>
            <a:ext cx="7755154" cy="3685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32A4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694423" y="917705"/>
            <a:ext cx="7755154" cy="163120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694423" y="3119452"/>
            <a:ext cx="7755154" cy="12018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osf-logo-web-brown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5" y="4326331"/>
            <a:ext cx="1869328" cy="664650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773132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9261D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94423" y="296948"/>
            <a:ext cx="7755154" cy="425966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05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23" y="204787"/>
            <a:ext cx="2771090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423" y="1076328"/>
            <a:ext cx="2771090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26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3600035" y="204787"/>
            <a:ext cx="4468065" cy="438983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osf-logo-web-brown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5" y="4326331"/>
            <a:ext cx="1869328" cy="66465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773132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9261D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7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sf-logo-white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4" y="4362875"/>
            <a:ext cx="1852989" cy="658840"/>
          </a:xfrm>
          <a:prstGeom prst="rect">
            <a:avLst/>
          </a:prstGeom>
        </p:spPr>
      </p:pic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904581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94423" y="837113"/>
            <a:ext cx="7755154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94423" y="960327"/>
            <a:ext cx="7755154" cy="336094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94423" y="296948"/>
            <a:ext cx="7755154" cy="425966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94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978" y="3600451"/>
            <a:ext cx="4653020" cy="425054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8978" y="4025506"/>
            <a:ext cx="465302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5926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osf-logo-web-brown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5" y="4326331"/>
            <a:ext cx="1869328" cy="664650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773132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9261D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77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sf-logo-web-brown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5" y="4326331"/>
            <a:ext cx="1869328" cy="664650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773132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9261D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0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13511" y="4779012"/>
            <a:ext cx="63195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90795" y="1015376"/>
            <a:ext cx="8728872" cy="1102519"/>
          </a:xfrm>
          <a:prstGeom prst="rect">
            <a:avLst/>
          </a:prstGeom>
        </p:spPr>
        <p:txBody>
          <a:bodyPr anchor="b"/>
          <a:lstStyle>
            <a:lvl1pPr>
              <a:defRPr sz="54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35735" y="2243129"/>
            <a:ext cx="787253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rgbClr val="5926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61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472668" y="837113"/>
            <a:ext cx="7255129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13511" y="4779012"/>
            <a:ext cx="63195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668" y="960327"/>
            <a:ext cx="7755154" cy="336094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2667" y="296948"/>
            <a:ext cx="7255130" cy="425966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21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472668" y="837113"/>
            <a:ext cx="7255129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72669" y="973265"/>
            <a:ext cx="3510214" cy="339447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8"/>
          </p:nvPr>
        </p:nvSpPr>
        <p:spPr>
          <a:xfrm>
            <a:off x="4217583" y="973265"/>
            <a:ext cx="3510214" cy="339447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13511" y="4779012"/>
            <a:ext cx="63195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2667" y="296948"/>
            <a:ext cx="7255130" cy="425966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04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668" y="957526"/>
            <a:ext cx="3532347" cy="3287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32A4D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3489" y="957526"/>
            <a:ext cx="3494308" cy="3287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32A4D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72668" y="837113"/>
            <a:ext cx="7255129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472668" y="1292391"/>
            <a:ext cx="3532347" cy="336408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/>
          </p:nvPr>
        </p:nvSpPr>
        <p:spPr>
          <a:xfrm>
            <a:off x="4233490" y="1292391"/>
            <a:ext cx="3494308" cy="336408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13511" y="4779012"/>
            <a:ext cx="63195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2667" y="296948"/>
            <a:ext cx="7255130" cy="425966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56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72668" y="2620161"/>
            <a:ext cx="7255129" cy="3685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32A4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72668" y="837113"/>
            <a:ext cx="7255129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472669" y="984857"/>
            <a:ext cx="7255128" cy="15636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8"/>
          </p:nvPr>
        </p:nvSpPr>
        <p:spPr>
          <a:xfrm>
            <a:off x="472669" y="3161908"/>
            <a:ext cx="7255128" cy="174509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13511" y="4779012"/>
            <a:ext cx="63195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2667" y="296948"/>
            <a:ext cx="7255130" cy="425966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68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72" y="204787"/>
            <a:ext cx="2771090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5926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472" y="1076328"/>
            <a:ext cx="2771090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26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3401323" y="204787"/>
            <a:ext cx="4468065" cy="438983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13511" y="4779012"/>
            <a:ext cx="63195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59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185" y="3600451"/>
            <a:ext cx="4653020" cy="425054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5926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95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185" y="4025506"/>
            <a:ext cx="465302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5926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13511" y="4779012"/>
            <a:ext cx="63195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55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13511" y="4779012"/>
            <a:ext cx="63195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694423" y="837113"/>
            <a:ext cx="7755154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94423" y="961749"/>
            <a:ext cx="3791915" cy="322248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4659945" y="961749"/>
            <a:ext cx="3789632" cy="322248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4" descr="osf-logo-white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4" y="4362875"/>
            <a:ext cx="1852989" cy="658840"/>
          </a:xfrm>
          <a:prstGeom prst="rect">
            <a:avLst/>
          </a:prstGeom>
        </p:spPr>
      </p:pic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904581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94423" y="296948"/>
            <a:ext cx="7755154" cy="425966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75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4779012"/>
            <a:ext cx="63195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0795" y="1015376"/>
            <a:ext cx="8728872" cy="1102519"/>
          </a:xfrm>
          <a:prstGeom prst="rect">
            <a:avLst/>
          </a:prstGeom>
        </p:spPr>
        <p:txBody>
          <a:bodyPr anchor="b"/>
          <a:lstStyle>
            <a:lvl1pPr>
              <a:defRPr sz="54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35735" y="2243129"/>
            <a:ext cx="787253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rgbClr val="5926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56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1440324" y="837113"/>
            <a:ext cx="7255129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4779012"/>
            <a:ext cx="63195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440324" y="960327"/>
            <a:ext cx="7255129" cy="336094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0324" y="328956"/>
            <a:ext cx="7255130" cy="425966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26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1433603" y="837113"/>
            <a:ext cx="7255129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1433603" y="973263"/>
            <a:ext cx="3532347" cy="384413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8"/>
          </p:nvPr>
        </p:nvSpPr>
        <p:spPr>
          <a:xfrm>
            <a:off x="5156385" y="973263"/>
            <a:ext cx="3532347" cy="384413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4779012"/>
            <a:ext cx="63195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40324" y="328956"/>
            <a:ext cx="7255130" cy="425966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31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3603" y="957526"/>
            <a:ext cx="3532347" cy="3287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32A4D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4424" y="957526"/>
            <a:ext cx="3494308" cy="3287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32A4D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433603" y="837113"/>
            <a:ext cx="7255129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1433603" y="1286303"/>
            <a:ext cx="3532347" cy="353109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5194424" y="1286303"/>
            <a:ext cx="3494308" cy="353109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4779012"/>
            <a:ext cx="63195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40324" y="328956"/>
            <a:ext cx="7255130" cy="425966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68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1433603" y="2620161"/>
            <a:ext cx="7255129" cy="3685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32A4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433603" y="837113"/>
            <a:ext cx="7255129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1433603" y="973263"/>
            <a:ext cx="7255129" cy="154071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1433603" y="3187825"/>
            <a:ext cx="7255129" cy="162957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4779012"/>
            <a:ext cx="63195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0324" y="328956"/>
            <a:ext cx="7255130" cy="425966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04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006" y="204787"/>
            <a:ext cx="2771090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5926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006" y="1076328"/>
            <a:ext cx="2771090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26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8"/>
          </p:nvPr>
        </p:nvSpPr>
        <p:spPr>
          <a:xfrm>
            <a:off x="4465212" y="204787"/>
            <a:ext cx="3949817" cy="438983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4779012"/>
            <a:ext cx="63195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97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633" y="3600451"/>
            <a:ext cx="4653020" cy="425054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5926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59943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6633" y="4025506"/>
            <a:ext cx="465302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5926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4779012"/>
            <a:ext cx="63195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503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4779012"/>
            <a:ext cx="63195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961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5738222" y="4302999"/>
            <a:ext cx="2594856" cy="7260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PARTNER LOGO (if needed)</a:t>
            </a:r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2701758" y="4302999"/>
            <a:ext cx="2594856" cy="7260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PARTNER LOGO (if needed)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773132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9261D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osf-logo-web-brown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5" y="4326331"/>
            <a:ext cx="1869328" cy="6646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0795" y="1015376"/>
            <a:ext cx="8728872" cy="1102519"/>
          </a:xfrm>
          <a:prstGeom prst="rect">
            <a:avLst/>
          </a:prstGeom>
        </p:spPr>
        <p:txBody>
          <a:bodyPr anchor="b"/>
          <a:lstStyle>
            <a:lvl1pPr>
              <a:defRPr sz="54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35735" y="2243129"/>
            <a:ext cx="787253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rgbClr val="5926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685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694423" y="837113"/>
            <a:ext cx="7755154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5738222" y="4302999"/>
            <a:ext cx="2594856" cy="7260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PARTNER LOGO (if needed)</a:t>
            </a:r>
            <a:endParaRPr lang="en-US" dirty="0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2701758" y="4302999"/>
            <a:ext cx="2594856" cy="7260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PARTNER LOGO (if needed)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773132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9261D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osf-logo-web-brown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5" y="4326331"/>
            <a:ext cx="1869328" cy="66465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94423" y="960327"/>
            <a:ext cx="7255129" cy="336094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94422" y="328956"/>
            <a:ext cx="7255130" cy="425966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429" y="957526"/>
            <a:ext cx="3802965" cy="3287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32A4D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57526"/>
            <a:ext cx="3804552" cy="3287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32A4D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94423" y="837113"/>
            <a:ext cx="7755154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94423" y="1280441"/>
            <a:ext cx="3791915" cy="29220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4659945" y="1280441"/>
            <a:ext cx="3789632" cy="29220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osf-logo-white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4" y="4362875"/>
            <a:ext cx="1852989" cy="658840"/>
          </a:xfrm>
          <a:prstGeom prst="rect">
            <a:avLst/>
          </a:prstGeom>
        </p:spPr>
      </p:pic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904581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94423" y="296948"/>
            <a:ext cx="7755154" cy="425966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166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694423" y="837113"/>
            <a:ext cx="7755154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5738222" y="4302999"/>
            <a:ext cx="2594856" cy="7260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PARTNER LOGO (if needed)</a:t>
            </a:r>
            <a:endParaRPr lang="en-US" dirty="0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2701758" y="4302999"/>
            <a:ext cx="2594856" cy="7260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PARTNER LOGO (if needed)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694423" y="973264"/>
            <a:ext cx="3772281" cy="290569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4674056" y="973264"/>
            <a:ext cx="3775521" cy="290569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773132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9261D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osf-logo-web-brown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5" y="4326331"/>
            <a:ext cx="1869328" cy="66465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94423" y="328956"/>
            <a:ext cx="7255130" cy="425966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85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94429" y="957526"/>
            <a:ext cx="3772275" cy="3287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32A4D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4056" y="957526"/>
            <a:ext cx="3775522" cy="3287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32A4D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5738222" y="4302999"/>
            <a:ext cx="2594856" cy="7260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PARTNER LOGO (if needed)</a:t>
            </a:r>
            <a:endParaRPr lang="en-US" dirty="0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2701758" y="4302999"/>
            <a:ext cx="2594856" cy="7260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PARTNER LOGO (if needed)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94423" y="1286302"/>
            <a:ext cx="3772281" cy="25926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9"/>
          </p:nvPr>
        </p:nvSpPr>
        <p:spPr>
          <a:xfrm>
            <a:off x="4674056" y="1286302"/>
            <a:ext cx="3775521" cy="25926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773132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9261D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osf-logo-web-brown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5" y="4326331"/>
            <a:ext cx="1869328" cy="66465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94423" y="328956"/>
            <a:ext cx="7255130" cy="425966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94423" y="837113"/>
            <a:ext cx="7755154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866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94423" y="837113"/>
            <a:ext cx="7755154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94423" y="2270773"/>
            <a:ext cx="7755154" cy="3685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32A4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5738222" y="4302999"/>
            <a:ext cx="2594856" cy="7260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PARTNER LOGO (if needed)</a:t>
            </a:r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2701758" y="4302999"/>
            <a:ext cx="2594856" cy="7260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PARTNER LOGO (if needed)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694423" y="973264"/>
            <a:ext cx="7755154" cy="129750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694423" y="2752917"/>
            <a:ext cx="7755154" cy="129750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773132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9261D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osf-logo-web-brown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5" y="4326331"/>
            <a:ext cx="1869328" cy="66465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94423" y="328956"/>
            <a:ext cx="7255130" cy="425966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846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23" y="204787"/>
            <a:ext cx="2771090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423" y="1076329"/>
            <a:ext cx="2771090" cy="2889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26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5738222" y="4302999"/>
            <a:ext cx="2594856" cy="7260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PARTNER LOGO (if needed)</a:t>
            </a:r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2701758" y="4302999"/>
            <a:ext cx="2594856" cy="7260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PARTNER LOGO (if needed)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9"/>
          </p:nvPr>
        </p:nvSpPr>
        <p:spPr>
          <a:xfrm>
            <a:off x="3620018" y="204787"/>
            <a:ext cx="4449424" cy="36741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773132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9261D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osf-logo-web-brown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5" y="4326331"/>
            <a:ext cx="1869328" cy="66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67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841" y="2919636"/>
            <a:ext cx="4671294" cy="425054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58590"/>
            <a:ext cx="5486400" cy="26610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9841" y="3344690"/>
            <a:ext cx="4671294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5926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5738222" y="4302999"/>
            <a:ext cx="2594856" cy="7260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PARTNER LOGO (if needed)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2701758" y="4302999"/>
            <a:ext cx="2594856" cy="7260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PARTNER LOGO (if needed)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773132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9261D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osf-logo-web-brown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5" y="4326331"/>
            <a:ext cx="1869328" cy="66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14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5738222" y="4302999"/>
            <a:ext cx="2594856" cy="7260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PARTNER LOGO (if needed)</a:t>
            </a:r>
            <a:endParaRPr lang="en-US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2701758" y="4302999"/>
            <a:ext cx="2594856" cy="7260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PARTNER LOGO (if needed)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773132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9261D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osf-logo-web-brown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5" y="4326331"/>
            <a:ext cx="1869328" cy="66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631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002" y="1015376"/>
            <a:ext cx="7777996" cy="1102519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43129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4586" y="4817397"/>
            <a:ext cx="613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B2C1BE1D-F557-C442-9DA9-8F06AF7B7A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sf-logo-white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4" y="4326331"/>
            <a:ext cx="1852989" cy="6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50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4586" y="4817397"/>
            <a:ext cx="613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B2C1BE1D-F557-C442-9DA9-8F06AF7B7A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osf-logo-white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4" y="4326331"/>
            <a:ext cx="1852989" cy="6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186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391005" y="3145607"/>
            <a:ext cx="4273805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91005" y="3367338"/>
            <a:ext cx="6333604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5926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osf-logo-web-brown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61" y="1397581"/>
            <a:ext cx="4195266" cy="1491650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773132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9261D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897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773132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9261D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8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94423" y="837113"/>
            <a:ext cx="7755154" cy="0"/>
          </a:xfrm>
          <a:prstGeom prst="line">
            <a:avLst/>
          </a:prstGeom>
          <a:ln w="19050" cmpd="sng">
            <a:solidFill>
              <a:srgbClr val="59261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94423" y="2620161"/>
            <a:ext cx="7755154" cy="3685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32A4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694423" y="917705"/>
            <a:ext cx="7755154" cy="163120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694423" y="3119452"/>
            <a:ext cx="7755154" cy="12018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osf-logo-white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4" y="4362875"/>
            <a:ext cx="1852989" cy="658840"/>
          </a:xfrm>
          <a:prstGeom prst="rect">
            <a:avLst/>
          </a:prstGeom>
        </p:spPr>
      </p:pic>
      <p:sp>
        <p:nvSpPr>
          <p:cNvPr id="1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904581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94423" y="296948"/>
            <a:ext cx="7755154" cy="425966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0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23" y="204787"/>
            <a:ext cx="2771090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423" y="1076328"/>
            <a:ext cx="2771090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26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3600035" y="204787"/>
            <a:ext cx="4468065" cy="438983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9261D"/>
                </a:solidFill>
              </a:defRPr>
            </a:lvl1pPr>
            <a:lvl2pPr>
              <a:defRPr sz="2000">
                <a:solidFill>
                  <a:srgbClr val="59261D"/>
                </a:solidFill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261D"/>
                </a:solidFill>
              </a:defRPr>
            </a:lvl3pPr>
            <a:lvl4pPr>
              <a:defRPr sz="1600">
                <a:solidFill>
                  <a:srgbClr val="59261D"/>
                </a:solidFill>
              </a:defRPr>
            </a:lvl4pPr>
            <a:lvl5pPr>
              <a:defRPr sz="1600">
                <a:solidFill>
                  <a:srgbClr val="59261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osf-logo-white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4" y="4362875"/>
            <a:ext cx="1852989" cy="658840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904581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6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978" y="3600451"/>
            <a:ext cx="4653020" cy="425054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5926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8978" y="4025506"/>
            <a:ext cx="465302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5926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osf-logo-white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4" y="4362875"/>
            <a:ext cx="1852989" cy="65884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904581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7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f-logo-white-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4" y="4362875"/>
            <a:ext cx="1852989" cy="658840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904581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3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-purple-frame-bottom-2x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994" y="2979324"/>
            <a:ext cx="9182434" cy="23012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904581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1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922" r:id="rId9"/>
    <p:sldLayoutId id="2147483923" r:id="rId10"/>
    <p:sldLayoutId id="2147483924" r:id="rId11"/>
    <p:sldLayoutId id="2147483920" r:id="rId12"/>
    <p:sldLayoutId id="214748392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773132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9261D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0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-purple-frame-side-2x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56" y="-13438"/>
            <a:ext cx="1741916" cy="5175210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13511" y="4779012"/>
            <a:ext cx="63195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2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-purple-frame-side-2x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0629" y="0"/>
            <a:ext cx="1741916" cy="5175210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4779012"/>
            <a:ext cx="63195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9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-purple-frame-middle-2x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74" y="2711052"/>
            <a:ext cx="9180548" cy="1592132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773132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9261D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4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-purple-frame-16x9-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03" y="-57113"/>
            <a:ext cx="9344298" cy="525772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4586" y="4817397"/>
            <a:ext cx="613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B2C1BE1D-F557-C442-9DA9-8F06AF7B7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5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-purple-frame-top-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5" y="-476552"/>
            <a:ext cx="9219600" cy="1575615"/>
          </a:xfrm>
          <a:prstGeom prst="rect">
            <a:avLst/>
          </a:prstGeom>
        </p:spPr>
      </p:pic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4679" y="4773132"/>
            <a:ext cx="7965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9261D"/>
                </a:solidFill>
              </a:defRPr>
            </a:lvl1pPr>
          </a:lstStyle>
          <a:p>
            <a:fld id="{9674FE9E-24BF-0D4F-A9A9-573F56BA9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4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51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30qkon2g8eif8wrj03zeh041-wpengine.netdna-ssl.com/wp-content/uploads/2013/10/ASAM-WAGBrochure-Opioid-Labor_Final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hyperlink" Target="http://www.sbirtoregon.org/screening-app/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helplineil.org/app/home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www.samhsa.gov/find-help/national-helplin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findtreatment.samhsa.gov/" TargetMode="External"/><Relationship Id="rId5" Type="http://schemas.openxmlformats.org/officeDocument/2006/relationships/hyperlink" Target="http://findtreatment.samhsa.gov/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ilpqc.org/wp-content/uploads/2020/03/Narcan_SAVE_A_LIFE_March_3.26.2020.pdf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idph.illinois.gov/OpioidDataDashboard/" TargetMode="External"/><Relationship Id="rId5" Type="http://schemas.openxmlformats.org/officeDocument/2006/relationships/hyperlink" Target="https://helplineil.org/app/home" TargetMode="External"/><Relationship Id="rId4" Type="http://schemas.openxmlformats.org/officeDocument/2006/relationships/hyperlink" Target="https://www.narcan.com/pdf/NARCAN-Quick-Start-Guide.pdf" TargetMode="External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drugs/drug-safety-and-availability/fda-recommends-health-care-professionals-discuss-naloxone-all-patients-when-prescribing-opioid-pai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81" y="1626663"/>
            <a:ext cx="3660328" cy="2745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203" y="52453"/>
            <a:ext cx="8308963" cy="14647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Mothers &amp; Newborns Affected </a:t>
            </a:r>
            <a:r>
              <a:rPr lang="en-US" sz="4800" dirty="0" smtClean="0">
                <a:solidFill>
                  <a:srgbClr val="0070C0"/>
                </a:solidFill>
              </a:rPr>
              <a:t>By </a:t>
            </a:r>
            <a:r>
              <a:rPr lang="en-US" sz="4800" dirty="0">
                <a:solidFill>
                  <a:srgbClr val="0070C0"/>
                </a:solidFill>
              </a:rPr>
              <a:t>Opioids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0233" y="4481367"/>
            <a:ext cx="4896553" cy="54879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" r="62370"/>
          <a:stretch/>
        </p:blipFill>
        <p:spPr>
          <a:xfrm>
            <a:off x="7827522" y="3998277"/>
            <a:ext cx="1234361" cy="6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Suggestions for Screening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Positive Perinatal Substance Use Screen (once, twice, thrice monthly)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Moderate use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Motivational Interviewing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Contract for Safety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Referral for Peer Support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Online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In Person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1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Suggestions for Screening (continued)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Positive Perinatal Substance Use Screen (weekly or more)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Provide </a:t>
            </a:r>
            <a:r>
              <a:rPr lang="en-US" b="1" dirty="0" smtClean="0">
                <a:solidFill>
                  <a:srgbClr val="0070C0"/>
                </a:solidFill>
              </a:rPr>
              <a:t>motivational interviewing </a:t>
            </a:r>
            <a:r>
              <a:rPr lang="en-US" dirty="0" smtClean="0">
                <a:solidFill>
                  <a:srgbClr val="0070C0"/>
                </a:solidFill>
              </a:rPr>
              <a:t> to gain the patient’s consent for treatment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Have the patient return for frequent follow up visits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If the patient agrees, then collaborate with her to create treatment goals and make necessary referral (</a:t>
            </a:r>
            <a:r>
              <a:rPr lang="en-US" b="1" dirty="0" smtClean="0">
                <a:solidFill>
                  <a:srgbClr val="0070C0"/>
                </a:solidFill>
              </a:rPr>
              <a:t>Contract for Safety)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Referral </a:t>
            </a:r>
            <a:r>
              <a:rPr lang="en-US" dirty="0" smtClean="0">
                <a:solidFill>
                  <a:srgbClr val="0070C0"/>
                </a:solidFill>
              </a:rPr>
              <a:t>for professional treatment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200" y="711168"/>
            <a:ext cx="1910443" cy="105494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In the past year, how many times have you used: Tobacco? Alcohol? Marijuana?</a:t>
            </a:r>
          </a:p>
          <a:p>
            <a:pPr algn="ctr"/>
            <a:r>
              <a:rPr lang="en-US" sz="900" dirty="0"/>
              <a:t>Never</a:t>
            </a:r>
          </a:p>
          <a:p>
            <a:pPr algn="ctr"/>
            <a:r>
              <a:rPr lang="en-US" sz="900" dirty="0"/>
              <a:t>Once</a:t>
            </a:r>
          </a:p>
          <a:p>
            <a:pPr algn="ctr"/>
            <a:r>
              <a:rPr lang="en-US" sz="900" dirty="0"/>
              <a:t>Monthly</a:t>
            </a:r>
          </a:p>
          <a:p>
            <a:pPr algn="ctr"/>
            <a:r>
              <a:rPr lang="en-US" sz="900" dirty="0"/>
              <a:t>Weekly or more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95873" y="2246344"/>
            <a:ext cx="3978084" cy="825337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In the past year, how many times have you used: Illegal drugs? Inhalants? Herbs/Synthetic Drugs? Prescription Drugs not prescribed for you?</a:t>
            </a:r>
          </a:p>
          <a:p>
            <a:pPr algn="ctr"/>
            <a:r>
              <a:rPr lang="en-US" sz="900" dirty="0"/>
              <a:t>Never</a:t>
            </a:r>
          </a:p>
          <a:p>
            <a:pPr algn="ctr"/>
            <a:r>
              <a:rPr lang="en-US" sz="900" dirty="0"/>
              <a:t>Once or Twice </a:t>
            </a:r>
          </a:p>
          <a:p>
            <a:pPr algn="ctr"/>
            <a:r>
              <a:rPr lang="en-US" sz="900" dirty="0"/>
              <a:t>Monthly </a:t>
            </a:r>
          </a:p>
          <a:p>
            <a:pPr algn="ctr"/>
            <a:r>
              <a:rPr lang="en-US" sz="900" dirty="0"/>
              <a:t>Weekly or more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75161" y="2185987"/>
            <a:ext cx="792519" cy="230933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Never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3313" y="2920773"/>
            <a:ext cx="976216" cy="561586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Reinforce Choice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108386" y="1094305"/>
            <a:ext cx="1333111" cy="283418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Positive Response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08386" y="1830391"/>
            <a:ext cx="976216" cy="300501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Once or Twice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57371" y="3319658"/>
            <a:ext cx="976216" cy="314906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Once or Twice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51994" y="3319657"/>
            <a:ext cx="976216" cy="162703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Monthly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63832" y="3319657"/>
            <a:ext cx="976216" cy="1732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/>
              <a:t>Weekly or More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40158" y="3797266"/>
            <a:ext cx="1206293" cy="557763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Advise to Quit</a:t>
            </a:r>
          </a:p>
          <a:p>
            <a:pPr algn="ctr"/>
            <a:r>
              <a:rPr lang="en-US" sz="1013" dirty="0"/>
              <a:t>Explain negative impact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04758" y="1901680"/>
            <a:ext cx="976216" cy="162703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Monthly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74887" y="1844823"/>
            <a:ext cx="986712" cy="300501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Weekly or More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51994" y="3797268"/>
            <a:ext cx="976216" cy="66043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Motivational Interviewing</a:t>
            </a:r>
          </a:p>
          <a:p>
            <a:pPr algn="ctr"/>
            <a:r>
              <a:rPr lang="en-US" sz="1013" dirty="0"/>
              <a:t>Plan of Safety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23195" y="3730336"/>
            <a:ext cx="1057697" cy="841664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Motivational Interviewing</a:t>
            </a:r>
          </a:p>
          <a:p>
            <a:pPr algn="ctr"/>
            <a:r>
              <a:rPr lang="en-US" sz="1013" dirty="0"/>
              <a:t>Referral </a:t>
            </a:r>
          </a:p>
          <a:p>
            <a:pPr algn="ctr"/>
            <a:r>
              <a:rPr lang="en-US" sz="1013" dirty="0"/>
              <a:t>Plan of Safety </a:t>
            </a:r>
          </a:p>
        </p:txBody>
      </p:sp>
      <p:cxnSp>
        <p:nvCxnSpPr>
          <p:cNvPr id="23" name="Straight Connector 22"/>
          <p:cNvCxnSpPr>
            <a:stCxn id="2" idx="3"/>
            <a:endCxn id="6" idx="1"/>
          </p:cNvCxnSpPr>
          <p:nvPr/>
        </p:nvCxnSpPr>
        <p:spPr>
          <a:xfrm flipV="1">
            <a:off x="3226643" y="1236014"/>
            <a:ext cx="881743" cy="262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>
            <a:off x="5441497" y="1236014"/>
            <a:ext cx="45136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7" idx="0"/>
          </p:cNvCxnSpPr>
          <p:nvPr/>
        </p:nvCxnSpPr>
        <p:spPr>
          <a:xfrm flipH="1" flipV="1">
            <a:off x="5884992" y="1236015"/>
            <a:ext cx="7873" cy="66566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" idx="2"/>
            <a:endCxn id="4" idx="0"/>
          </p:cNvCxnSpPr>
          <p:nvPr/>
        </p:nvCxnSpPr>
        <p:spPr>
          <a:xfrm flipH="1">
            <a:off x="2271421" y="1766110"/>
            <a:ext cx="1" cy="41987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2"/>
            <a:endCxn id="5" idx="0"/>
          </p:cNvCxnSpPr>
          <p:nvPr/>
        </p:nvCxnSpPr>
        <p:spPr>
          <a:xfrm flipH="1">
            <a:off x="2271420" y="2416920"/>
            <a:ext cx="1" cy="5038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9" idx="0"/>
          </p:cNvCxnSpPr>
          <p:nvPr/>
        </p:nvCxnSpPr>
        <p:spPr>
          <a:xfrm flipV="1">
            <a:off x="7168243" y="1729372"/>
            <a:ext cx="1" cy="11545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7" idx="0"/>
          </p:cNvCxnSpPr>
          <p:nvPr/>
        </p:nvCxnSpPr>
        <p:spPr>
          <a:xfrm>
            <a:off x="4591245" y="1729371"/>
            <a:ext cx="5249" cy="1010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91244" y="1729371"/>
            <a:ext cx="257699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902050" y="2070077"/>
            <a:ext cx="7873" cy="16359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" idx="2"/>
            <a:endCxn id="11" idx="0"/>
          </p:cNvCxnSpPr>
          <p:nvPr/>
        </p:nvCxnSpPr>
        <p:spPr>
          <a:xfrm>
            <a:off x="5940101" y="3054609"/>
            <a:ext cx="0" cy="26504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0" idx="0"/>
          </p:cNvCxnSpPr>
          <p:nvPr/>
        </p:nvCxnSpPr>
        <p:spPr>
          <a:xfrm flipH="1" flipV="1">
            <a:off x="4643730" y="3172700"/>
            <a:ext cx="1750" cy="14695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7367686" y="3172700"/>
            <a:ext cx="1" cy="1364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643729" y="3187133"/>
            <a:ext cx="272395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0" idx="2"/>
            <a:endCxn id="13" idx="0"/>
          </p:cNvCxnSpPr>
          <p:nvPr/>
        </p:nvCxnSpPr>
        <p:spPr>
          <a:xfrm flipH="1">
            <a:off x="4643305" y="3634564"/>
            <a:ext cx="2174" cy="16270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1" idx="2"/>
            <a:endCxn id="20" idx="0"/>
          </p:cNvCxnSpPr>
          <p:nvPr/>
        </p:nvCxnSpPr>
        <p:spPr>
          <a:xfrm>
            <a:off x="5940102" y="3482359"/>
            <a:ext cx="0" cy="3149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2" idx="2"/>
            <a:endCxn id="21" idx="0"/>
          </p:cNvCxnSpPr>
          <p:nvPr/>
        </p:nvCxnSpPr>
        <p:spPr>
          <a:xfrm>
            <a:off x="7351939" y="3482360"/>
            <a:ext cx="104" cy="24797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82712" y="316664"/>
            <a:ext cx="429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Screening, Brief Intervention and Referral to Treatment </a:t>
            </a:r>
          </a:p>
        </p:txBody>
      </p:sp>
    </p:spTree>
    <p:extLst>
      <p:ext uri="{BB962C8B-B14F-4D97-AF65-F5344CB8AC3E}">
        <p14:creationId xmlns:p14="http://schemas.microsoft.com/office/powerpoint/2010/main" val="35697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5435" y="1277070"/>
            <a:ext cx="1614056" cy="608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150" y="114300"/>
            <a:ext cx="937341" cy="9327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1850" y="1296875"/>
            <a:ext cx="451485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hlinkClick r:id="rId5"/>
              </a:rPr>
              <a:t>SBIRT screening app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:  A tool to quickly screen patients for substance misuse and depression.  The app is free of charge to providers through SBIRT Oregon, www.sbirtoregon.org.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43025" y="1989576"/>
            <a:ext cx="600075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The Five Ps Screening Tool  </a:t>
            </a:r>
          </a:p>
          <a:p>
            <a:pPr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https://d3vz</a:t>
            </a: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56oilt3wha.cloudfront.net/resources/5p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_forms/5Ps%20screening%20tool%20-%20English.pdf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2A420-9B94-4EC3-9CBB-D7B89553AB37}"/>
              </a:ext>
            </a:extLst>
          </p:cNvPr>
          <p:cNvSpPr txBox="1"/>
          <p:nvPr/>
        </p:nvSpPr>
        <p:spPr>
          <a:xfrm>
            <a:off x="1326952" y="3241237"/>
            <a:ext cx="657225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Safe Care Plan from the Institute for Health Recovery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http://www.healthrecovery.org/safecare/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982750-EDA2-4617-972D-F42E80536716}"/>
              </a:ext>
            </a:extLst>
          </p:cNvPr>
          <p:cNvSpPr txBox="1"/>
          <p:nvPr/>
        </p:nvSpPr>
        <p:spPr>
          <a:xfrm>
            <a:off x="1343025" y="2709755"/>
            <a:ext cx="345572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TAPS Screening Tool 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https://www.drugabuse.gov/taps/#/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775479-104A-4D0C-8E73-D3F261A9F9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102" y="3874101"/>
            <a:ext cx="1396604" cy="5722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07DD80-1C8F-46C4-890E-8D4D5117D45B}"/>
              </a:ext>
            </a:extLst>
          </p:cNvPr>
          <p:cNvSpPr txBox="1"/>
          <p:nvPr/>
        </p:nvSpPr>
        <p:spPr>
          <a:xfrm>
            <a:off x="2827070" y="3772717"/>
            <a:ext cx="394335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hlinkClick r:id="rId7"/>
              </a:rPr>
              <a:t>https://30qkon2g8eif8wrj03zeh041-wpengine.netdna-ssl.com/wp-content/uploads/2013/10/ASAM-WAGBrochure-Opioid-Labor_Final.pdf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4102" y="147664"/>
            <a:ext cx="5427395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2A4D7"/>
                </a:solidFill>
              </a:rPr>
              <a:t>SCREENING TOOLS &amp; RESOURCES</a:t>
            </a:r>
          </a:p>
        </p:txBody>
      </p:sp>
    </p:spTree>
    <p:extLst>
      <p:ext uri="{BB962C8B-B14F-4D97-AF65-F5344CB8AC3E}">
        <p14:creationId xmlns:p14="http://schemas.microsoft.com/office/powerpoint/2010/main" val="35254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ontent Placeholder 64"/>
          <p:cNvSpPr>
            <a:spLocks noGrp="1"/>
          </p:cNvSpPr>
          <p:nvPr>
            <p:ph idx="13"/>
          </p:nvPr>
        </p:nvSpPr>
        <p:spPr>
          <a:xfrm>
            <a:off x="239524" y="965922"/>
            <a:ext cx="7755154" cy="3360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4" name="Title 6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Referral To Appropriate Specialties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202619"/>
              </p:ext>
            </p:extLst>
          </p:nvPr>
        </p:nvGraphicFramePr>
        <p:xfrm>
          <a:off x="4771822" y="-1"/>
          <a:ext cx="3723667" cy="516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Document" r:id="rId3" imgW="6845658" imgH="9484746" progId="Word.Document.12">
                  <p:embed/>
                </p:oleObj>
              </mc:Choice>
              <mc:Fallback>
                <p:oleObj name="Document" r:id="rId3" imgW="6845658" imgH="94847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71822" y="-1"/>
                        <a:ext cx="3723667" cy="5161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2323" y="876679"/>
            <a:ext cx="4134824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0070C0"/>
                </a:solidFill>
              </a:rPr>
              <a:t>Statewide Resources</a:t>
            </a:r>
            <a:r>
              <a:rPr lang="en-US" sz="24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sz="2000" b="0" dirty="0" smtClean="0">
                <a:solidFill>
                  <a:srgbClr val="0070C0"/>
                </a:solidFill>
              </a:rPr>
              <a:t>Illinois OUD Hotline –  To find MAT/recovery treatment locations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b="0" dirty="0" smtClean="0">
                <a:solidFill>
                  <a:srgbClr val="0070C0"/>
                </a:solidFill>
              </a:rPr>
              <a:t>IL </a:t>
            </a:r>
            <a:r>
              <a:rPr lang="en-US" sz="2000" b="0" dirty="0" err="1" smtClean="0">
                <a:solidFill>
                  <a:srgbClr val="0070C0"/>
                </a:solidFill>
              </a:rPr>
              <a:t>DocAssist</a:t>
            </a:r>
            <a:r>
              <a:rPr lang="en-US" sz="2000" b="0" dirty="0" smtClean="0">
                <a:solidFill>
                  <a:srgbClr val="0070C0"/>
                </a:solidFill>
              </a:rPr>
              <a:t> – Free perinatal OUD Addiction Med Consult for provider OUD/MAT questions</a:t>
            </a: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ILPQC Toolkit/Resources: www.ilpqc.org</a:t>
            </a:r>
            <a:endParaRPr lang="en-US" sz="2000" dirty="0">
              <a:solidFill>
                <a:srgbClr val="0070C0"/>
              </a:solidFill>
            </a:endParaRPr>
          </a:p>
          <a:p>
            <a:endParaRPr lang="en-US" sz="2000" b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															Treatment </a:t>
            </a:r>
            <a:r>
              <a:rPr lang="en-US" dirty="0"/>
              <a:t>Resources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5900" y="1371600"/>
            <a:ext cx="1426588" cy="493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45" y="3771900"/>
            <a:ext cx="1540898" cy="4252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6100" y="1268017"/>
            <a:ext cx="4572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5"/>
              </a:rPr>
              <a:t>SAMHSA treatment providers: </a:t>
            </a:r>
            <a:r>
              <a:rPr lang="en-US" sz="1350" dirty="0"/>
              <a:t>  The Substance Abuse and Mental Health Services Administration maintains a confidential and anonymous source of information for persons seeking substance abuse treatment and other mental health services. </a:t>
            </a:r>
            <a:r>
              <a:rPr lang="en-US" sz="1350" dirty="0">
                <a:hlinkClick r:id="rId6"/>
              </a:rPr>
              <a:t>www.findtreatment.samhsa.gov</a:t>
            </a:r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1492690" y="2429006"/>
            <a:ext cx="633279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7"/>
              </a:rPr>
              <a:t>SAMHSA National helpline</a:t>
            </a:r>
            <a:r>
              <a:rPr lang="en-US" sz="1350" dirty="0"/>
              <a:t>: A confidential, free 24-hour, 365 day a year information source for individuals and family members facing mental and/or substance use disorders. </a:t>
            </a:r>
          </a:p>
          <a:p>
            <a:r>
              <a:rPr lang="en-US" sz="1350" dirty="0"/>
              <a:t>www.samhsa.gov/find-help/national-helpline</a:t>
            </a:r>
          </a:p>
          <a:p>
            <a:pPr lvl="1"/>
            <a:r>
              <a:rPr lang="en-US" sz="1350" dirty="0"/>
              <a:t>Call SAMSHA at 1-800-487-4889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0400" y="3747009"/>
            <a:ext cx="432911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8"/>
              </a:rPr>
              <a:t>Illinois Helpline for opioids and other substances</a:t>
            </a:r>
            <a:endParaRPr lang="en-US" sz="1350" dirty="0"/>
          </a:p>
          <a:p>
            <a:pPr lvl="1"/>
            <a:r>
              <a:rPr lang="en-US" sz="1350" dirty="0"/>
              <a:t>Helplineil.org </a:t>
            </a:r>
          </a:p>
          <a:p>
            <a:pPr lvl="1"/>
            <a:r>
              <a:rPr lang="en-US" sz="1350" dirty="0"/>
              <a:t>Call 833-2FINDHELP</a:t>
            </a:r>
          </a:p>
        </p:txBody>
      </p:sp>
    </p:spTree>
    <p:extLst>
      <p:ext uri="{BB962C8B-B14F-4D97-AF65-F5344CB8AC3E}">
        <p14:creationId xmlns:p14="http://schemas.microsoft.com/office/powerpoint/2010/main" val="17564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"/>
            <a:ext cx="4686300" cy="85725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F58466"/>
                </a:solidFill>
                <a:latin typeface="Goudy Old Style" pitchFamily="18" charset="0"/>
              </a:rPr>
              <a:t> </a:t>
            </a:r>
            <a:endParaRPr lang="en-US" sz="3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60538"/>
            <a:ext cx="3805238" cy="1646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3417964" y="2238703"/>
            <a:ext cx="2907162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621829"/>
              </p:ext>
            </p:extLst>
          </p:nvPr>
        </p:nvGraphicFramePr>
        <p:xfrm>
          <a:off x="2190877" y="45528"/>
          <a:ext cx="6453770" cy="4986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Acrobat Document" r:id="rId4" imgW="7543800" imgH="5829065" progId="AcroExch.Document.11">
                  <p:embed/>
                </p:oleObj>
              </mc:Choice>
              <mc:Fallback>
                <p:oleObj name="Acrobat Document" r:id="rId4" imgW="7543800" imgH="582906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0877" y="45528"/>
                        <a:ext cx="6453770" cy="4986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06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</a:rPr>
              <a:t>                                      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                                          Clinical Care Checklist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130" y="1184001"/>
            <a:ext cx="5353970" cy="33147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00B0F0"/>
                </a:solidFill>
              </a:rPr>
              <a:t>Key Measures  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OUD Folder (patient/provider information)</a:t>
            </a:r>
          </a:p>
          <a:p>
            <a:r>
              <a:rPr lang="en-US" sz="2000" dirty="0" err="1" smtClean="0">
                <a:solidFill>
                  <a:srgbClr val="00B0F0"/>
                </a:solidFill>
              </a:rPr>
              <a:t>Narcan</a:t>
            </a:r>
            <a:r>
              <a:rPr lang="en-US" sz="2000" dirty="0" smtClean="0">
                <a:solidFill>
                  <a:srgbClr val="00B0F0"/>
                </a:solidFill>
              </a:rPr>
              <a:t> counseling &amp; prescription documented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Future birth planning discussed &amp; documented</a:t>
            </a:r>
          </a:p>
          <a:p>
            <a:r>
              <a:rPr lang="en-US" sz="2000" dirty="0" err="1" smtClean="0">
                <a:solidFill>
                  <a:srgbClr val="00B0F0"/>
                </a:solidFill>
              </a:rPr>
              <a:t>Hep</a:t>
            </a:r>
            <a:r>
              <a:rPr lang="en-US" sz="2000" dirty="0" smtClean="0">
                <a:solidFill>
                  <a:srgbClr val="00B0F0"/>
                </a:solidFill>
              </a:rPr>
              <a:t> C Screening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Pediatric/Neo Consult completed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Social Work Consult completed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Standardized education on NAS &amp; the mom’s important role in the non pharmacologic care of the newborn</a:t>
            </a:r>
          </a:p>
          <a:p>
            <a:endParaRPr lang="en-US" sz="2000" dirty="0">
              <a:solidFill>
                <a:srgbClr val="00B0F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1356163"/>
              </p:ext>
            </p:extLst>
          </p:nvPr>
        </p:nvGraphicFramePr>
        <p:xfrm>
          <a:off x="5202237" y="174099"/>
          <a:ext cx="3710299" cy="4969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3" imgW="6864757" imgH="9192138" progId="Word.Document.12">
                  <p:embed/>
                </p:oleObj>
              </mc:Choice>
              <mc:Fallback>
                <p:oleObj name="Document" r:id="rId3" imgW="6864757" imgH="91921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2237" y="174099"/>
                        <a:ext cx="3710299" cy="4969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5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5A5ED-4066-E144-89F8-5C4DADD4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97275"/>
            <a:ext cx="6601838" cy="525295"/>
          </a:xfrm>
          <a:noFill/>
        </p:spPr>
        <p:txBody>
          <a:bodyPr/>
          <a:lstStyle/>
          <a:p>
            <a:pPr algn="l" eaLnBrk="1" hangingPunct="1"/>
            <a:r>
              <a:rPr lang="en-US" sz="3000" b="1" dirty="0" smtClean="0">
                <a:solidFill>
                  <a:srgbClr val="F58466"/>
                </a:solidFill>
                <a:latin typeface="Goudy Old Style" pitchFamily="18" charset="0"/>
              </a:rPr>
              <a:t>NARCAN Tools &amp; Resources for Teams</a:t>
            </a:r>
            <a:endParaRPr lang="en-US" sz="3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121084-7266-034E-8D2B-4415B9D1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265C79B-1F0D-7542-9FF5-AA3A4DBC18E5}"/>
              </a:ext>
            </a:extLst>
          </p:cNvPr>
          <p:cNvSpPr txBox="1">
            <a:spLocks/>
          </p:cNvSpPr>
          <p:nvPr/>
        </p:nvSpPr>
        <p:spPr bwMode="auto">
          <a:xfrm>
            <a:off x="951462" y="622570"/>
            <a:ext cx="4096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58466"/>
              </a:buClr>
            </a:pPr>
            <a:r>
              <a:rPr lang="en-US" sz="1500" dirty="0">
                <a:hlinkClick r:id="rId3"/>
              </a:rPr>
              <a:t>Narcan- Save a Life Flyer </a:t>
            </a:r>
            <a:r>
              <a:rPr lang="en-US" sz="1500" dirty="0"/>
              <a:t>– provider education on how to prescribe Narcan</a:t>
            </a:r>
          </a:p>
          <a:p>
            <a:pPr>
              <a:buClr>
                <a:srgbClr val="F58466"/>
              </a:buClr>
            </a:pPr>
            <a:r>
              <a:rPr lang="en-US" sz="1500" dirty="0">
                <a:hlinkClick r:id="rId4"/>
              </a:rPr>
              <a:t>Narcan Quick Start Guide </a:t>
            </a:r>
            <a:r>
              <a:rPr lang="en-US" sz="1500" dirty="0"/>
              <a:t>– handout for patients on how to use Narcan</a:t>
            </a:r>
          </a:p>
          <a:p>
            <a:pPr>
              <a:buClr>
                <a:srgbClr val="F58466"/>
              </a:buClr>
            </a:pPr>
            <a:r>
              <a:rPr lang="en-US" sz="1500" dirty="0"/>
              <a:t>IL DHS Helpline for Opioids &amp; Other Substances Magnet: </a:t>
            </a:r>
            <a:r>
              <a:rPr lang="en-US" sz="1500" dirty="0">
                <a:hlinkClick r:id="rId5"/>
              </a:rPr>
              <a:t>https://helplineil.org/app/home</a:t>
            </a:r>
            <a:r>
              <a:rPr lang="en-US" sz="1500" dirty="0"/>
              <a:t> you can search for community-based Naloxone/</a:t>
            </a:r>
            <a:r>
              <a:rPr lang="en-US" sz="1500" dirty="0" err="1"/>
              <a:t>Narcan</a:t>
            </a:r>
            <a:r>
              <a:rPr lang="en-US" sz="1500" dirty="0"/>
              <a:t> distribution locations and view by insurance status</a:t>
            </a:r>
          </a:p>
          <a:p>
            <a:pPr>
              <a:buClr>
                <a:srgbClr val="F58466"/>
              </a:buClr>
            </a:pPr>
            <a:r>
              <a:rPr lang="en-US" sz="1500" dirty="0"/>
              <a:t>IDPH Opioid Data Dashboard- Naloxone Distribution Locations &amp; contact information: </a:t>
            </a:r>
            <a:r>
              <a:rPr lang="en-US" sz="1500" dirty="0">
                <a:hlinkClick r:id="rId6"/>
              </a:rPr>
              <a:t>https://idph.illinois.gov/OpioidDataDashboard/</a:t>
            </a:r>
            <a:r>
              <a:rPr lang="en-US" sz="1500" dirty="0"/>
              <a:t> </a:t>
            </a:r>
          </a:p>
          <a:p>
            <a:pPr>
              <a:buClr>
                <a:srgbClr val="F58466"/>
              </a:buClr>
            </a:pPr>
            <a:r>
              <a:rPr lang="en-US" sz="1500" dirty="0"/>
              <a:t>IL </a:t>
            </a:r>
            <a:r>
              <a:rPr lang="en-US" sz="1500" dirty="0" err="1"/>
              <a:t>DocAssist</a:t>
            </a:r>
            <a:r>
              <a:rPr lang="en-US" sz="1500" dirty="0"/>
              <a:t> 866-986-ASST (2778)</a:t>
            </a:r>
            <a:r>
              <a:rPr lang="en-US" sz="1500" dirty="0">
                <a:sym typeface="Wingdings" panose="05000000000000000000" pitchFamily="2" charset="2"/>
              </a:rPr>
              <a:t> Free Addiction Medicine Consult for caring for pregnant &amp; postpartum with OUD… Ask them about Narcan Counseling!!!</a:t>
            </a:r>
            <a:endParaRPr lang="en-US" sz="1500" dirty="0"/>
          </a:p>
          <a:p>
            <a:pPr>
              <a:buClr>
                <a:srgbClr val="F58466"/>
              </a:buClr>
            </a:pPr>
            <a:endParaRPr 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400" y="2324804"/>
            <a:ext cx="2304775" cy="1650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57" y="922850"/>
            <a:ext cx="1042544" cy="13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927246"/>
            <a:ext cx="975334" cy="13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67356"/>
            <a:ext cx="6172200" cy="857250"/>
          </a:xfrm>
        </p:spPr>
        <p:txBody>
          <a:bodyPr/>
          <a:lstStyle/>
          <a:p>
            <a:pPr algn="l"/>
            <a:r>
              <a:rPr lang="en-US" sz="3000" b="1" dirty="0">
                <a:solidFill>
                  <a:srgbClr val="F58466"/>
                </a:solidFill>
                <a:latin typeface="Goudy Old Style" pitchFamily="18" charset="0"/>
              </a:rPr>
              <a:t>New FDA Recommendation for </a:t>
            </a:r>
            <a:r>
              <a:rPr lang="en-US" sz="3000" b="1" dirty="0" err="1">
                <a:solidFill>
                  <a:srgbClr val="F58466"/>
                </a:solidFill>
                <a:latin typeface="Goudy Old Style" pitchFamily="18" charset="0"/>
              </a:rPr>
              <a:t>Narcan</a:t>
            </a:r>
            <a:r>
              <a:rPr lang="en-US" sz="3000" b="1" dirty="0">
                <a:solidFill>
                  <a:srgbClr val="F58466"/>
                </a:solidFill>
                <a:latin typeface="Goudy Old Style" pitchFamily="18" charset="0"/>
              </a:rPr>
              <a:t>/Naloxone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615" y="1034587"/>
            <a:ext cx="6172200" cy="3394472"/>
          </a:xfrm>
        </p:spPr>
        <p:txBody>
          <a:bodyPr/>
          <a:lstStyle/>
          <a:p>
            <a:r>
              <a:rPr lang="en-US" sz="1800" dirty="0"/>
              <a:t>Added a labeling change to require that patient handouts for opioids and opioid use disorder (OUD) treatment drugs include information about naloxone </a:t>
            </a:r>
          </a:p>
          <a:p>
            <a:r>
              <a:rPr lang="en-US" sz="1800" b="1" dirty="0"/>
              <a:t>Recommends that all healthcare professionals discuss </a:t>
            </a:r>
            <a:r>
              <a:rPr lang="en-US" sz="1800" b="1" dirty="0" err="1"/>
              <a:t>Narcan</a:t>
            </a:r>
            <a:r>
              <a:rPr lang="en-US" sz="1800" b="1" dirty="0"/>
              <a:t>/naloxone prescription with all patients with OUD and all patients on opioids</a:t>
            </a:r>
          </a:p>
          <a:p>
            <a:r>
              <a:rPr lang="en-US" sz="1800" dirty="0"/>
              <a:t>All patients are at risk of experiencing an overdose, especially those also on benzodiazepines or other central nervous system depressants, those who have experienced a prior overdose, those with OUD, and anyone who lives with someone at risk of opioid overdose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884475" y="4427919"/>
            <a:ext cx="630621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3"/>
              </a:rPr>
              <a:t>https://www.fda.gov/drugs/drug-safety-and-availability/fda-recommends-health-care-professionals-discuss-naloxone-all-patients-when-prescribing-opioid-pain</a:t>
            </a:r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32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927885" y="845302"/>
            <a:ext cx="7989225" cy="377951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Involves all perinatal stakeholders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Utilizes data-driven, evidence-based practices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Improves perinatal quality resulting in improved birth outcomes, improved health for women &amp; infants, &amp; decreased costs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Builds on Illinois’ existing state-mandated Regionalized Perinatal System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Operates with long-term sustainable funding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5232" y="93307"/>
            <a:ext cx="8453535" cy="6718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Illinois Perinatal Quality Collaborative (ILPQC)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																								</a:t>
            </a:r>
            <a:r>
              <a:rPr lang="en-US" sz="4000" b="1" dirty="0" smtClean="0">
                <a:solidFill>
                  <a:srgbClr val="BF179B"/>
                </a:solidFill>
              </a:rPr>
              <a:t>MOM HAS A VITAL ROLE </a:t>
            </a:r>
            <a:r>
              <a:rPr lang="en-US" sz="2800" dirty="0" smtClean="0">
                <a:solidFill>
                  <a:srgbClr val="00B0F0"/>
                </a:solidFill>
              </a:rPr>
              <a:t>						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00B0F0"/>
                </a:solidFill>
              </a:rPr>
              <a:t>	</a:t>
            </a:r>
            <a:r>
              <a:rPr lang="en-US" sz="2400" dirty="0" smtClean="0">
                <a:solidFill>
                  <a:srgbClr val="00B0F0"/>
                </a:solidFill>
              </a:rPr>
              <a:t>- </a:t>
            </a:r>
            <a:r>
              <a:rPr lang="en-US" dirty="0" smtClean="0">
                <a:solidFill>
                  <a:srgbClr val="00B0F0"/>
                </a:solidFill>
              </a:rPr>
              <a:t>Encourage breastfeeding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	- Establish importance of mom as a key caregiver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B0F0"/>
                </a:solidFill>
              </a:rPr>
              <a:t>	</a:t>
            </a:r>
            <a:r>
              <a:rPr lang="en-US" sz="2800" dirty="0" smtClean="0">
                <a:solidFill>
                  <a:srgbClr val="00B0F0"/>
                </a:solidFill>
              </a:rPr>
              <a:t>		after delivery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B0F0"/>
                </a:solidFill>
              </a:rPr>
              <a:t>	</a:t>
            </a:r>
            <a:r>
              <a:rPr lang="en-US" sz="2800" dirty="0" smtClean="0">
                <a:solidFill>
                  <a:srgbClr val="00B0F0"/>
                </a:solidFill>
              </a:rPr>
              <a:t>	- Rooming in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	- Frequent feeding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	- Soothing/comfort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	- Bonding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 descr="Mother PNG Transparent Images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21" y="2838933"/>
            <a:ext cx="1163419" cy="173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694423" y="1485620"/>
            <a:ext cx="7755154" cy="2742669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Standardize identification &amp; assessment of opioid-exposed newborns (Eat-Sleep-Console)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Increase maternal involvement in care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Optimize non-pharmacologic newborn care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Standardize pharmacologic treatment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Develop standard safe discharge plans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4423" y="0"/>
            <a:ext cx="7755154" cy="96764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Improve Outcomes For Opioid Exposed Newborns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E2D1100-950A-48B3-866A-81D8172B1AEA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19542" y="107881"/>
            <a:ext cx="4919130" cy="65246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000" b="1" dirty="0">
                <a:solidFill>
                  <a:srgbClr val="F58466"/>
                </a:solidFill>
                <a:latin typeface="Goudy Old Style" pitchFamily="18" charset="0"/>
              </a:rPr>
              <a:t>Optimal OUD Obstetric Care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0690" y="1015091"/>
            <a:ext cx="68243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58466"/>
              </a:buClr>
            </a:pPr>
            <a:r>
              <a:rPr lang="en-US" sz="1500" b="1" dirty="0">
                <a:solidFill>
                  <a:srgbClr val="FF198C"/>
                </a:solidFill>
              </a:rPr>
              <a:t>Given the high risk of maternal death from OUD, need systems to make sure optimal OUD OB care is provided for every patient, every time. </a:t>
            </a:r>
          </a:p>
          <a:p>
            <a:pPr marL="342900" indent="-342900">
              <a:buClr>
                <a:srgbClr val="F58466"/>
              </a:buClr>
              <a:buAutoNum type="arabicParenR"/>
            </a:pPr>
            <a:r>
              <a:rPr lang="en-US" sz="1500" b="1" dirty="0">
                <a:solidFill>
                  <a:srgbClr val="004990"/>
                </a:solidFill>
              </a:rPr>
              <a:t>MNO Folders</a:t>
            </a:r>
          </a:p>
          <a:p>
            <a:pPr marL="685800" lvl="1" indent="-342900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Stored in prenatal care sites and L&amp;D, contains all provider, nurse and patient resources needed for optimal care.  Obtain MNO folder for every OUD pt.</a:t>
            </a:r>
          </a:p>
          <a:p>
            <a:pPr marL="342900" indent="-342900">
              <a:buClr>
                <a:srgbClr val="F58466"/>
              </a:buClr>
              <a:buFontTx/>
              <a:buAutoNum type="arabicParenR"/>
            </a:pPr>
            <a:r>
              <a:rPr lang="en-US" sz="1500" b="1" dirty="0">
                <a:solidFill>
                  <a:srgbClr val="004990"/>
                </a:solidFill>
              </a:rPr>
              <a:t>L&amp;D Care Team Huddles</a:t>
            </a:r>
          </a:p>
          <a:p>
            <a:pPr marL="600075" lvl="1" indent="-257175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Called by charge nurse, care team huddle for every OUD </a:t>
            </a:r>
            <a:r>
              <a:rPr lang="en-US" sz="1500" dirty="0" err="1">
                <a:solidFill>
                  <a:srgbClr val="000000"/>
                </a:solidFill>
              </a:rPr>
              <a:t>pt</a:t>
            </a:r>
            <a:r>
              <a:rPr lang="en-US" sz="1500" dirty="0">
                <a:solidFill>
                  <a:srgbClr val="000000"/>
                </a:solidFill>
              </a:rPr>
              <a:t> with OB/MFM, nursing, </a:t>
            </a:r>
            <a:r>
              <a:rPr lang="en-US" sz="1500" dirty="0" err="1">
                <a:solidFill>
                  <a:srgbClr val="000000"/>
                </a:solidFill>
              </a:rPr>
              <a:t>neonatalogy</a:t>
            </a:r>
            <a:r>
              <a:rPr lang="en-US" sz="1500" dirty="0">
                <a:solidFill>
                  <a:srgbClr val="000000"/>
                </a:solidFill>
              </a:rPr>
              <a:t>/</a:t>
            </a:r>
            <a:r>
              <a:rPr lang="en-US" sz="1500" dirty="0" err="1">
                <a:solidFill>
                  <a:srgbClr val="000000"/>
                </a:solidFill>
              </a:rPr>
              <a:t>peds</a:t>
            </a:r>
            <a:r>
              <a:rPr lang="en-US" sz="1500" dirty="0">
                <a:solidFill>
                  <a:srgbClr val="000000"/>
                </a:solidFill>
              </a:rPr>
              <a:t>, SW, anesthesia, addiction med/psych </a:t>
            </a:r>
            <a:r>
              <a:rPr lang="en-US" sz="1500" dirty="0" err="1">
                <a:solidFill>
                  <a:srgbClr val="000000"/>
                </a:solidFill>
              </a:rPr>
              <a:t>etc</a:t>
            </a:r>
            <a:r>
              <a:rPr lang="en-US" sz="1500" dirty="0">
                <a:solidFill>
                  <a:srgbClr val="000000"/>
                </a:solidFill>
              </a:rPr>
              <a:t>, review MNO Folders, checklist and care plan confirm optimal care provided. </a:t>
            </a:r>
            <a:endParaRPr lang="en-US" sz="1500" b="1" dirty="0">
              <a:solidFill>
                <a:srgbClr val="004990"/>
              </a:solidFill>
            </a:endParaRPr>
          </a:p>
          <a:p>
            <a:pPr marL="342900" indent="-342900">
              <a:buClr>
                <a:srgbClr val="F58466"/>
              </a:buClr>
              <a:buAutoNum type="arabicParenR"/>
            </a:pPr>
            <a:r>
              <a:rPr lang="en-US" sz="1500" b="1" dirty="0">
                <a:solidFill>
                  <a:srgbClr val="004990"/>
                </a:solidFill>
              </a:rPr>
              <a:t>Prenatal Care Team Conference for OUD pregnant pts</a:t>
            </a:r>
          </a:p>
          <a:p>
            <a:pPr marL="685800" lvl="1" indent="-342900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Multidisciplinary prenatal care meeting /call with OB/MFM, neonatology/</a:t>
            </a:r>
            <a:r>
              <a:rPr lang="en-US" sz="1500" dirty="0" err="1"/>
              <a:t>peds</a:t>
            </a:r>
            <a:r>
              <a:rPr lang="en-US" sz="1500" dirty="0"/>
              <a:t>, nursing, SW  to review algorithm &amp; checklist to confirm key clinical elements completed. </a:t>
            </a:r>
          </a:p>
          <a:p>
            <a:pPr marL="342900" indent="-342900">
              <a:buClr>
                <a:srgbClr val="F58466"/>
              </a:buClr>
              <a:buAutoNum type="arabicParenR"/>
            </a:pPr>
            <a:r>
              <a:rPr lang="en-US" sz="1500" b="1" dirty="0">
                <a:solidFill>
                  <a:srgbClr val="004990"/>
                </a:solidFill>
              </a:rPr>
              <a:t>OUD Order set</a:t>
            </a:r>
          </a:p>
          <a:p>
            <a:pPr marL="685800" lvl="1" indent="-342900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Establish OUD order set with </a:t>
            </a:r>
            <a:r>
              <a:rPr lang="en-US" sz="1500" dirty="0" err="1">
                <a:solidFill>
                  <a:srgbClr val="000000"/>
                </a:solidFill>
              </a:rPr>
              <a:t>Narcan</a:t>
            </a:r>
            <a:r>
              <a:rPr lang="en-US" sz="1500" dirty="0">
                <a:solidFill>
                  <a:srgbClr val="000000"/>
                </a:solidFill>
              </a:rPr>
              <a:t> order, </a:t>
            </a:r>
            <a:r>
              <a:rPr lang="en-US" sz="1500" dirty="0" err="1">
                <a:solidFill>
                  <a:srgbClr val="000000"/>
                </a:solidFill>
              </a:rPr>
              <a:t>Hep</a:t>
            </a:r>
            <a:r>
              <a:rPr lang="en-US" sz="1500" dirty="0">
                <a:solidFill>
                  <a:srgbClr val="000000"/>
                </a:solidFill>
              </a:rPr>
              <a:t> C screen, consults,  and key elements from checklist.</a:t>
            </a:r>
          </a:p>
        </p:txBody>
      </p:sp>
    </p:spTree>
    <p:extLst>
      <p:ext uri="{BB962C8B-B14F-4D97-AF65-F5344CB8AC3E}">
        <p14:creationId xmlns:p14="http://schemas.microsoft.com/office/powerpoint/2010/main" val="30703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Weeks Office Max/Depot and Staples Back to Schoo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457" y="3664635"/>
            <a:ext cx="1478865" cy="147886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0" y="18179"/>
            <a:ext cx="9034272" cy="573087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Development/Distribution Education Folders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6934" y="555801"/>
            <a:ext cx="1638605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MNO-OB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5744" y="570287"/>
            <a:ext cx="224086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Pain Control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45" y="1057541"/>
            <a:ext cx="226322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Provider Info</a:t>
            </a:r>
            <a:endParaRPr lang="en-US" sz="2800" b="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711635" y="1057541"/>
            <a:ext cx="223052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/>
              <a:t>Patient Info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7698" y="1480926"/>
            <a:ext cx="366556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/>
              <a:t>All pregnant &amp; postpartum patients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8276" y="1758902"/>
            <a:ext cx="5422239" cy="2862322"/>
          </a:xfrm>
          <a:prstGeom prst="rect">
            <a:avLst/>
          </a:prstGeom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OUD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OUD SBIRT  Algorithm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OUD Checklist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ILPMP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Naloxone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Narcan</a:t>
            </a:r>
            <a:r>
              <a:rPr lang="en-US" dirty="0" smtClean="0"/>
              <a:t> Script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Save A Life Handout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Narcan</a:t>
            </a:r>
            <a:r>
              <a:rPr lang="en-US" dirty="0" smtClean="0"/>
              <a:t> quick start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Pregnancy &amp; MAT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 err="1" smtClean="0"/>
              <a:t>Narcan</a:t>
            </a:r>
            <a:r>
              <a:rPr lang="en-US" b="0" dirty="0" smtClean="0"/>
              <a:t> Prescription Aid</a:t>
            </a:r>
          </a:p>
          <a:p>
            <a:endParaRPr lang="en-US" b="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444836" y="2715491"/>
            <a:ext cx="3283239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/>
              <a:t>Prescription Pain Medicine &amp; Pregnancy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Shared Decision Making – Opioid Prescribing</a:t>
            </a: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20719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14450" y="-42863"/>
            <a:ext cx="61722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000" b="1" dirty="0">
                <a:solidFill>
                  <a:srgbClr val="F58466"/>
                </a:solidFill>
                <a:latin typeface="Goudy Old Style" pitchFamily="18" charset="0"/>
              </a:rPr>
              <a:t>Implementation of an </a:t>
            </a:r>
          </a:p>
          <a:p>
            <a:pPr algn="l"/>
            <a:r>
              <a:rPr lang="en-US" sz="3000" b="1" dirty="0">
                <a:solidFill>
                  <a:srgbClr val="F58466"/>
                </a:solidFill>
                <a:latin typeface="Goudy Old Style" pitchFamily="18" charset="0"/>
              </a:rPr>
              <a:t>LD Admission Huddle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14450" y="814388"/>
            <a:ext cx="6172200" cy="33944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58466"/>
              </a:buClr>
            </a:pPr>
            <a:r>
              <a:rPr lang="en-US" sz="2100" b="1" dirty="0">
                <a:solidFill>
                  <a:srgbClr val="004990"/>
                </a:solidFill>
                <a:ea typeface="MS PGothic"/>
              </a:rPr>
              <a:t>Which patients?</a:t>
            </a:r>
          </a:p>
          <a:p>
            <a:pPr lvl="1">
              <a:buClr>
                <a:srgbClr val="F58466"/>
              </a:buClr>
            </a:pPr>
            <a:r>
              <a:rPr lang="en-US" sz="1800" dirty="0">
                <a:ea typeface="MS PGothic"/>
              </a:rPr>
              <a:t>For all </a:t>
            </a:r>
            <a:r>
              <a:rPr lang="en-US" sz="1800" dirty="0"/>
              <a:t>for all OUD patients </a:t>
            </a:r>
          </a:p>
          <a:p>
            <a:pPr>
              <a:buClr>
                <a:srgbClr val="F58466"/>
              </a:buClr>
            </a:pPr>
            <a:r>
              <a:rPr lang="en-US" sz="2400" b="1" dirty="0">
                <a:solidFill>
                  <a:srgbClr val="F6007B"/>
                </a:solidFill>
                <a:ea typeface="MS PGothic"/>
              </a:rPr>
              <a:t>Who?</a:t>
            </a:r>
          </a:p>
          <a:p>
            <a:pPr lvl="1">
              <a:buClr>
                <a:srgbClr val="F58466"/>
              </a:buClr>
            </a:pPr>
            <a:r>
              <a:rPr lang="en-US" sz="1800" dirty="0"/>
              <a:t>Initiated by the LD Charge Nurse and includes all care team members</a:t>
            </a:r>
          </a:p>
          <a:p>
            <a:pPr lvl="2">
              <a:buClr>
                <a:srgbClr val="F58466"/>
              </a:buClr>
            </a:pPr>
            <a:r>
              <a:rPr lang="en-US" sz="1500" dirty="0"/>
              <a:t>LD RN, MD/CNM, Residents, Social Work and/or Neo/</a:t>
            </a:r>
            <a:r>
              <a:rPr lang="en-US" sz="1500" dirty="0" err="1"/>
              <a:t>Peds</a:t>
            </a:r>
            <a:endParaRPr lang="en-US" sz="1500" dirty="0"/>
          </a:p>
          <a:p>
            <a:pPr>
              <a:buClr>
                <a:srgbClr val="F58466"/>
              </a:buClr>
            </a:pPr>
            <a:r>
              <a:rPr lang="en-US" sz="2100" b="1" dirty="0">
                <a:solidFill>
                  <a:srgbClr val="004990"/>
                </a:solidFill>
                <a:ea typeface="MS PGothic"/>
              </a:rPr>
              <a:t>What?</a:t>
            </a:r>
          </a:p>
          <a:p>
            <a:pPr lvl="1">
              <a:buClr>
                <a:srgbClr val="F58466"/>
              </a:buClr>
            </a:pPr>
            <a:r>
              <a:rPr lang="en-US" sz="1800" dirty="0"/>
              <a:t>to review MNO folder, and OUD checklist, confirm all key elements of care completed before delivery discharge. Some teams use the missed opportunity review as a one pager to complete during the huddle</a:t>
            </a:r>
          </a:p>
          <a:p>
            <a:pPr>
              <a:buClr>
                <a:srgbClr val="F58466"/>
              </a:buClr>
            </a:pPr>
            <a:r>
              <a:rPr lang="en-US" sz="1800" dirty="0"/>
              <a:t>When?</a:t>
            </a:r>
          </a:p>
          <a:p>
            <a:pPr lvl="1">
              <a:buClr>
                <a:srgbClr val="F58466"/>
              </a:buClr>
            </a:pPr>
            <a:r>
              <a:rPr lang="en-US" sz="1800" dirty="0"/>
              <a:t>Following LD admission </a:t>
            </a:r>
          </a:p>
        </p:txBody>
      </p:sp>
    </p:spTree>
    <p:extLst>
      <p:ext uri="{BB962C8B-B14F-4D97-AF65-F5344CB8AC3E}">
        <p14:creationId xmlns:p14="http://schemas.microsoft.com/office/powerpoint/2010/main" val="42690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057900" y="4672980"/>
            <a:ext cx="1600200" cy="273844"/>
          </a:xfrm>
        </p:spPr>
        <p:txBody>
          <a:bodyPr/>
          <a:lstStyle/>
          <a:p>
            <a:pPr>
              <a:defRPr/>
            </a:pPr>
            <a:fld id="{F6C9FB53-311B-43CA-B7CE-1F80A678A235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14450" y="85127"/>
            <a:ext cx="6172200" cy="85725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000" b="1" dirty="0">
                <a:solidFill>
                  <a:srgbClr val="F58466"/>
                </a:solidFill>
                <a:latin typeface="Goudy Old Style" pitchFamily="18" charset="0"/>
              </a:rPr>
              <a:t>LD MNO Admission Huddles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257299" y="551234"/>
            <a:ext cx="4877611" cy="938581"/>
          </a:xfrm>
          <a:prstGeom prst="wedgeRoundRectCallout">
            <a:avLst>
              <a:gd name="adj1" fmla="val -42828"/>
              <a:gd name="adj2" fmla="val 65451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Ok we have a patient with OUD to discuss, do we have the key clinical team together.  I have an MNO-OB Folder here.  Let’s start the conversation and review the contents in the folder to make sure optimal OUD care has been completed.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572000" y="1637201"/>
            <a:ext cx="2971800" cy="685800"/>
          </a:xfrm>
          <a:prstGeom prst="wedgeRoundRectCallout">
            <a:avLst>
              <a:gd name="adj1" fmla="val 54531"/>
              <a:gd name="adj2" fmla="val 78026"/>
              <a:gd name="adj3" fmla="val 16667"/>
            </a:avLst>
          </a:prstGeom>
          <a:solidFill>
            <a:srgbClr val="F6007B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Great, I have her chart opened right here so we can review it against what you have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428750" y="1775565"/>
            <a:ext cx="2800350" cy="812609"/>
          </a:xfrm>
          <a:prstGeom prst="wedgeRoundRectCallout">
            <a:avLst>
              <a:gd name="adj1" fmla="val -45235"/>
              <a:gd name="adj2" fmla="val 89342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Let’s start with reviewing the OUD Algorithm and checklist together, do you have the nursing workflow?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886201" y="2589227"/>
            <a:ext cx="4000499" cy="795588"/>
          </a:xfrm>
          <a:prstGeom prst="wedgeRoundRectCallout">
            <a:avLst>
              <a:gd name="adj1" fmla="val 37758"/>
              <a:gd name="adj2" fmla="val 68681"/>
              <a:gd name="adj3" fmla="val 16667"/>
            </a:avLst>
          </a:prstGeom>
          <a:solidFill>
            <a:srgbClr val="F58466"/>
          </a:solidFill>
          <a:ln>
            <a:solidFill>
              <a:srgbClr val="F79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Ok it looks like our patient needs </a:t>
            </a:r>
            <a:r>
              <a:rPr lang="en-US" sz="1350" dirty="0" err="1"/>
              <a:t>narcan</a:t>
            </a:r>
            <a:r>
              <a:rPr lang="en-US" sz="1350" dirty="0"/>
              <a:t> counseling, linkage to recovery treatment service before discharge, </a:t>
            </a:r>
            <a:r>
              <a:rPr lang="en-US" sz="1350" dirty="0" err="1"/>
              <a:t>Hep</a:t>
            </a:r>
            <a:r>
              <a:rPr lang="en-US" sz="1350" dirty="0"/>
              <a:t> C screen and neonatology consult / NAS education….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314450" y="3385867"/>
            <a:ext cx="3429000" cy="1439051"/>
          </a:xfrm>
          <a:prstGeom prst="wedgeRoundRectCallout">
            <a:avLst>
              <a:gd name="adj1" fmla="val -44235"/>
              <a:gd name="adj2" fmla="val 69016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Ok let’s determine who can make sure she gets </a:t>
            </a:r>
            <a:r>
              <a:rPr lang="en-US" sz="1350" dirty="0" err="1"/>
              <a:t>Narcan</a:t>
            </a:r>
            <a:r>
              <a:rPr lang="en-US" sz="1350" dirty="0"/>
              <a:t> counseling documented, has she been linked to recovery treatment service appointment who can make that </a:t>
            </a:r>
            <a:r>
              <a:rPr lang="en-US" sz="1350" dirty="0" err="1"/>
              <a:t>appt</a:t>
            </a:r>
            <a:r>
              <a:rPr lang="en-US" sz="1350" dirty="0"/>
              <a:t>, is there a </a:t>
            </a:r>
            <a:r>
              <a:rPr lang="en-US" sz="1350" dirty="0" err="1"/>
              <a:t>Hep</a:t>
            </a:r>
            <a:r>
              <a:rPr lang="en-US" sz="1350" dirty="0"/>
              <a:t> C screen documented?  Has neonatology met with her yet?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572000" y="3586263"/>
            <a:ext cx="3293644" cy="1459149"/>
          </a:xfrm>
          <a:prstGeom prst="wedgeRoundRectCallout">
            <a:avLst>
              <a:gd name="adj1" fmla="val 50437"/>
              <a:gd name="adj2" fmla="val 81663"/>
              <a:gd name="adj3" fmla="val 16667"/>
            </a:avLst>
          </a:prstGeom>
          <a:solidFill>
            <a:srgbClr val="F6007B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So let’s repeat back who will do what and when so we can update the checklist.  Dr. X here is the OUD Algorithm so you an document, Nurse X here is the OUD nurse workflow, neonatology can you make sure to review this patient education with her</a:t>
            </a:r>
          </a:p>
        </p:txBody>
      </p:sp>
    </p:spTree>
    <p:extLst>
      <p:ext uri="{BB962C8B-B14F-4D97-AF65-F5344CB8AC3E}">
        <p14:creationId xmlns:p14="http://schemas.microsoft.com/office/powerpoint/2010/main" val="33170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Prenatal Care Team Conference	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Monthly email huddle/newsletter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Highlights monthly successes in OUD care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Discuss missed opportunities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Include tracking log with upcoming OUD patients </a:t>
            </a: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647837"/>
              </p:ext>
            </p:extLst>
          </p:nvPr>
        </p:nvGraphicFramePr>
        <p:xfrm>
          <a:off x="505838" y="2594042"/>
          <a:ext cx="7886701" cy="517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7364">
                  <a:extLst>
                    <a:ext uri="{9D8B030D-6E8A-4147-A177-3AD203B41FA5}">
                      <a16:colId xmlns:a16="http://schemas.microsoft.com/office/drawing/2014/main" val="1240545314"/>
                    </a:ext>
                  </a:extLst>
                </a:gridCol>
                <a:gridCol w="532518">
                  <a:extLst>
                    <a:ext uri="{9D8B030D-6E8A-4147-A177-3AD203B41FA5}">
                      <a16:colId xmlns:a16="http://schemas.microsoft.com/office/drawing/2014/main" val="3675559522"/>
                    </a:ext>
                  </a:extLst>
                </a:gridCol>
                <a:gridCol w="773511">
                  <a:extLst>
                    <a:ext uri="{9D8B030D-6E8A-4147-A177-3AD203B41FA5}">
                      <a16:colId xmlns:a16="http://schemas.microsoft.com/office/drawing/2014/main" val="3528838453"/>
                    </a:ext>
                  </a:extLst>
                </a:gridCol>
                <a:gridCol w="524743">
                  <a:extLst>
                    <a:ext uri="{9D8B030D-6E8A-4147-A177-3AD203B41FA5}">
                      <a16:colId xmlns:a16="http://schemas.microsoft.com/office/drawing/2014/main" val="682341589"/>
                    </a:ext>
                  </a:extLst>
                </a:gridCol>
                <a:gridCol w="1780241">
                  <a:extLst>
                    <a:ext uri="{9D8B030D-6E8A-4147-A177-3AD203B41FA5}">
                      <a16:colId xmlns:a16="http://schemas.microsoft.com/office/drawing/2014/main" val="2715820250"/>
                    </a:ext>
                  </a:extLst>
                </a:gridCol>
                <a:gridCol w="839590">
                  <a:extLst>
                    <a:ext uri="{9D8B030D-6E8A-4147-A177-3AD203B41FA5}">
                      <a16:colId xmlns:a16="http://schemas.microsoft.com/office/drawing/2014/main" val="3255357602"/>
                    </a:ext>
                  </a:extLst>
                </a:gridCol>
                <a:gridCol w="563613">
                  <a:extLst>
                    <a:ext uri="{9D8B030D-6E8A-4147-A177-3AD203B41FA5}">
                      <a16:colId xmlns:a16="http://schemas.microsoft.com/office/drawing/2014/main" val="190757657"/>
                    </a:ext>
                  </a:extLst>
                </a:gridCol>
                <a:gridCol w="629692">
                  <a:extLst>
                    <a:ext uri="{9D8B030D-6E8A-4147-A177-3AD203B41FA5}">
                      <a16:colId xmlns:a16="http://schemas.microsoft.com/office/drawing/2014/main" val="2090021471"/>
                    </a:ext>
                  </a:extLst>
                </a:gridCol>
                <a:gridCol w="1395429">
                  <a:extLst>
                    <a:ext uri="{9D8B030D-6E8A-4147-A177-3AD203B41FA5}">
                      <a16:colId xmlns:a16="http://schemas.microsoft.com/office/drawing/2014/main" val="332950765"/>
                    </a:ext>
                  </a:extLst>
                </a:gridCol>
              </a:tblGrid>
              <a:tr h="153022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OUD PATIENT TRACKING LOG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884" marR="3884" marT="388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085972"/>
                  </a:ext>
                </a:extLst>
              </a:tr>
              <a:tr h="97095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Revised:  10/22/19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884" marR="3884" marT="388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48126"/>
                  </a:ext>
                </a:extLst>
              </a:tr>
              <a:tr h="1320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884" marR="3884" marT="38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884" marR="3884" marT="38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884" marR="3884" marT="38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884" marR="3884" marT="38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884" marR="3884" marT="38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884" marR="3884" marT="38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Checklist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884" marR="3884" marT="38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Peds/NICU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884" marR="3884" marT="38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884" marR="3884" marT="3884" marB="0" anchor="b"/>
                </a:tc>
                <a:extLst>
                  <a:ext uri="{0D108BD9-81ED-4DB2-BD59-A6C34878D82A}">
                    <a16:rowId xmlns:a16="http://schemas.microsoft.com/office/drawing/2014/main" val="486084819"/>
                  </a:ext>
                </a:extLst>
              </a:tr>
              <a:tr h="132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Patient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884" marR="3884" marT="38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DOB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884" marR="3884" marT="38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Physicians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884" marR="3884" marT="38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EDC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884" marR="3884" marT="38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Diagnosis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884" marR="3884" marT="38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Provider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884" marR="3884" marT="38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Initiated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884" marR="3884" marT="38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Consult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884" marR="3884" marT="38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Delivery Plan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884" marR="3884" marT="3884" marB="0" anchor="ctr"/>
                </a:tc>
                <a:extLst>
                  <a:ext uri="{0D108BD9-81ED-4DB2-BD59-A6C34878D82A}">
                    <a16:rowId xmlns:a16="http://schemas.microsoft.com/office/drawing/2014/main" val="3740365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4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859" y="136187"/>
            <a:ext cx="6291559" cy="946825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F58466"/>
                </a:solidFill>
                <a:latin typeface="Goudy Old Style" pitchFamily="18" charset="0"/>
              </a:rPr>
              <a:t>Crossing the F</a:t>
            </a:r>
            <a: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  <a:t>inish Line with  </a:t>
            </a:r>
            <a:b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  <a:t>MNO-OB</a:t>
            </a:r>
            <a:endParaRPr lang="en-US" sz="32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132" y="1140458"/>
            <a:ext cx="6457950" cy="3394472"/>
          </a:xfrm>
        </p:spPr>
        <p:txBody>
          <a:bodyPr/>
          <a:lstStyle/>
          <a:p>
            <a:r>
              <a:rPr lang="en-US" sz="1800" dirty="0" smtClean="0"/>
              <a:t>These </a:t>
            </a:r>
            <a:r>
              <a:rPr lang="en-US" sz="1800" dirty="0"/>
              <a:t>aims are achievable and </a:t>
            </a:r>
            <a:r>
              <a:rPr lang="en-US" sz="1800" dirty="0" smtClean="0"/>
              <a:t>there are </a:t>
            </a:r>
            <a:r>
              <a:rPr lang="en-US" sz="1800" dirty="0"/>
              <a:t>clear strategies to achieve our goals to screen all pregnant woman for OUD and provide optimal OUD care in every hospital, every patient, every time</a:t>
            </a:r>
          </a:p>
          <a:p>
            <a:pPr lvl="1"/>
            <a:r>
              <a:rPr lang="en-US" sz="1800" dirty="0"/>
              <a:t>MAT by delivery discharge ≥ 70%</a:t>
            </a:r>
          </a:p>
          <a:p>
            <a:pPr lvl="1"/>
            <a:r>
              <a:rPr lang="en-US" sz="1800" dirty="0"/>
              <a:t>Linkage to Recovery Treatment Services ≥ 70%</a:t>
            </a:r>
          </a:p>
          <a:p>
            <a:pPr lvl="1"/>
            <a:r>
              <a:rPr lang="en-US" sz="1800" dirty="0" err="1"/>
              <a:t>Narcan</a:t>
            </a:r>
            <a:r>
              <a:rPr lang="en-US" sz="1800" dirty="0"/>
              <a:t> counseling by delivery discharge </a:t>
            </a:r>
            <a:r>
              <a:rPr lang="en-US" sz="1800" b="1" dirty="0"/>
              <a:t>≥ 60%</a:t>
            </a:r>
          </a:p>
          <a:p>
            <a:pPr lvl="1"/>
            <a:r>
              <a:rPr lang="en-US" sz="1800" dirty="0"/>
              <a:t>Prenatal SUD/OUD validated tool screening </a:t>
            </a:r>
            <a:r>
              <a:rPr lang="en-US" sz="1800" b="1" dirty="0"/>
              <a:t>≥ 50%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5" name="Rounded Rectangle 4"/>
          <p:cNvSpPr/>
          <p:nvPr/>
        </p:nvSpPr>
        <p:spPr>
          <a:xfrm>
            <a:off x="1659782" y="4057347"/>
            <a:ext cx="6000750" cy="748117"/>
          </a:xfrm>
          <a:prstGeom prst="roundRect">
            <a:avLst/>
          </a:prstGeom>
          <a:solidFill>
            <a:srgbClr val="00B0F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The </a:t>
            </a:r>
            <a:r>
              <a:rPr lang="en-US" sz="1350" dirty="0"/>
              <a:t>goal is to reduce maternal mortality from overdose, improve pregnancy outcomes and increase the # woman </a:t>
            </a:r>
            <a:r>
              <a:rPr lang="en-US" sz="1200" dirty="0"/>
              <a:t>who</a:t>
            </a:r>
            <a:r>
              <a:rPr lang="en-US" sz="1350" dirty="0"/>
              <a:t> can parent by providing optimal OUD care every hospital, every patient, every time</a:t>
            </a:r>
          </a:p>
        </p:txBody>
      </p:sp>
    </p:spTree>
    <p:extLst>
      <p:ext uri="{BB962C8B-B14F-4D97-AF65-F5344CB8AC3E}">
        <p14:creationId xmlns:p14="http://schemas.microsoft.com/office/powerpoint/2010/main" val="21115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																								  	Why Does Stigma Matter To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																									Individuals With SUD?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276" y="1293144"/>
            <a:ext cx="6577928" cy="346552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Stigma is a barrier to treatment and recovery</a:t>
            </a:r>
          </a:p>
          <a:p>
            <a:pPr lvl="1"/>
            <a:r>
              <a:rPr lang="en-US" sz="2250" dirty="0" smtClean="0">
                <a:solidFill>
                  <a:srgbClr val="00B0F0"/>
                </a:solidFill>
              </a:rPr>
              <a:t>Acknowledging having a problem</a:t>
            </a:r>
          </a:p>
          <a:p>
            <a:pPr lvl="1"/>
            <a:r>
              <a:rPr lang="en-US" sz="2250" dirty="0" smtClean="0">
                <a:solidFill>
                  <a:srgbClr val="00B0F0"/>
                </a:solidFill>
              </a:rPr>
              <a:t>Avoid or delay seeking care</a:t>
            </a:r>
          </a:p>
          <a:p>
            <a:pPr lvl="1"/>
            <a:r>
              <a:rPr lang="en-US" sz="2250" dirty="0" smtClean="0">
                <a:solidFill>
                  <a:srgbClr val="00B0F0"/>
                </a:solidFill>
              </a:rPr>
              <a:t>Avoid seeking help earlier</a:t>
            </a:r>
          </a:p>
          <a:p>
            <a:pPr lvl="1"/>
            <a:r>
              <a:rPr lang="en-US" sz="2250" dirty="0" smtClean="0">
                <a:solidFill>
                  <a:srgbClr val="00B0F0"/>
                </a:solidFill>
              </a:rPr>
              <a:t>Predicts sustainment in treatment</a:t>
            </a:r>
          </a:p>
          <a:p>
            <a:pPr lvl="1"/>
            <a:r>
              <a:rPr lang="en-US" sz="2250" dirty="0" smtClean="0">
                <a:solidFill>
                  <a:srgbClr val="00B0F0"/>
                </a:solidFill>
              </a:rPr>
              <a:t>Exclusion</a:t>
            </a:r>
          </a:p>
          <a:p>
            <a:pPr lvl="1"/>
            <a:r>
              <a:rPr lang="en-US" sz="2250" dirty="0" smtClean="0">
                <a:solidFill>
                  <a:srgbClr val="00B0F0"/>
                </a:solidFill>
              </a:rPr>
              <a:t>Seen as ‘less than deserving’</a:t>
            </a:r>
          </a:p>
          <a:p>
            <a:pPr lvl="1"/>
            <a:r>
              <a:rPr lang="en-US" sz="2250" dirty="0" smtClean="0">
                <a:solidFill>
                  <a:srgbClr val="00B0F0"/>
                </a:solidFill>
              </a:rPr>
              <a:t>‘Bad people doing bad things’</a:t>
            </a:r>
          </a:p>
          <a:p>
            <a:pPr lvl="1"/>
            <a:r>
              <a:rPr lang="en-US" sz="2250" dirty="0" smtClean="0">
                <a:solidFill>
                  <a:srgbClr val="00B0F0"/>
                </a:solidFill>
              </a:rPr>
              <a:t>Fear of losing job, family, friends</a:t>
            </a:r>
          </a:p>
          <a:p>
            <a:pPr lvl="1"/>
            <a:endParaRPr lang="en-US" sz="22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374651"/>
            <a:ext cx="8079581" cy="818610"/>
          </a:xfrm>
        </p:spPr>
        <p:txBody>
          <a:bodyPr/>
          <a:lstStyle/>
          <a:p>
            <a:r>
              <a:rPr lang="en-US" dirty="0" smtClean="0"/>
              <a:t>Words Matter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855663"/>
            <a:ext cx="8942388" cy="41179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124325" y="855663"/>
            <a:ext cx="5019675" cy="41179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endParaRPr lang="en-US" sz="2000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en-US" sz="2400" dirty="0">
              <a:solidFill>
                <a:srgbClr val="00B05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924182"/>
              </p:ext>
            </p:extLst>
          </p:nvPr>
        </p:nvGraphicFramePr>
        <p:xfrm>
          <a:off x="745785" y="1389299"/>
          <a:ext cx="7743218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564">
                  <a:extLst>
                    <a:ext uri="{9D8B030D-6E8A-4147-A177-3AD203B41FA5}">
                      <a16:colId xmlns:a16="http://schemas.microsoft.com/office/drawing/2014/main" val="2492337758"/>
                    </a:ext>
                  </a:extLst>
                </a:gridCol>
                <a:gridCol w="4286654">
                  <a:extLst>
                    <a:ext uri="{9D8B030D-6E8A-4147-A177-3AD203B41FA5}">
                      <a16:colId xmlns:a16="http://schemas.microsoft.com/office/drawing/2014/main" val="1587160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Stigmatizing</a:t>
                      </a:r>
                      <a:r>
                        <a:rPr lang="en-US" sz="2800" baseline="0" dirty="0" smtClean="0"/>
                        <a:t> Language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Helpful Response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3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“She just wants attention”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“She is crying out for our help”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234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“Those moms have poor coping methods”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“They have survival skills that got them to where they are now”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7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“They’ll never get over it”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“Recovery is a process, it takes time”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68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“They are weak”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“They are stronger</a:t>
                      </a:r>
                      <a:r>
                        <a:rPr lang="en-US" sz="2400" baseline="0" dirty="0" smtClean="0"/>
                        <a:t> for having experienced trauma”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217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5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48" y="0"/>
            <a:ext cx="8079581" cy="732817"/>
          </a:xfrm>
        </p:spPr>
        <p:txBody>
          <a:bodyPr/>
          <a:lstStyle/>
          <a:p>
            <a:r>
              <a:rPr lang="en-US" sz="2800" dirty="0" smtClean="0"/>
              <a:t>Key Messages to Make Change Happen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888460"/>
            <a:ext cx="8065294" cy="4255040"/>
          </a:xfrm>
        </p:spPr>
        <p:txBody>
          <a:bodyPr>
            <a:normAutofit fontScale="77500" lnSpcReduction="20000"/>
          </a:bodyPr>
          <a:lstStyle/>
          <a:p>
            <a:pPr lvl="2"/>
            <a:r>
              <a:rPr lang="en-US" sz="2600" i="0" dirty="0" smtClean="0"/>
              <a:t>Opioid Use Disorder is an urgent obstetric issue</a:t>
            </a:r>
          </a:p>
          <a:p>
            <a:pPr lvl="2"/>
            <a:endParaRPr lang="en-US" sz="2600" i="0" dirty="0"/>
          </a:p>
          <a:p>
            <a:pPr lvl="2"/>
            <a:r>
              <a:rPr lang="en-US" sz="2600" i="0" dirty="0" smtClean="0"/>
              <a:t>Opioid Use Disorder is a life-threatening chronic disease with lifesaving treatment available, reducing stigma improves outcomes</a:t>
            </a:r>
          </a:p>
          <a:p>
            <a:pPr lvl="2"/>
            <a:endParaRPr lang="en-US" sz="2600" i="0" dirty="0"/>
          </a:p>
          <a:p>
            <a:pPr lvl="2"/>
            <a:r>
              <a:rPr lang="en-US" sz="2600" i="0" dirty="0" smtClean="0"/>
              <a:t>There are key steps OB providers need to take prenatally and on L&amp;D to care for women with Opioid Use Disorder</a:t>
            </a:r>
          </a:p>
          <a:p>
            <a:pPr lvl="2"/>
            <a:endParaRPr lang="en-US" sz="2600" i="0" dirty="0"/>
          </a:p>
          <a:p>
            <a:pPr lvl="2"/>
            <a:r>
              <a:rPr lang="en-US" sz="2600" i="0" dirty="0" smtClean="0"/>
              <a:t>Linking moms to MAT/Recovery Services</a:t>
            </a:r>
          </a:p>
          <a:p>
            <a:pPr lvl="2"/>
            <a:r>
              <a:rPr lang="en-US" sz="2800" i="0" dirty="0"/>
              <a:t> </a:t>
            </a:r>
            <a:r>
              <a:rPr lang="en-US" sz="2800" i="0" dirty="0" smtClean="0"/>
              <a:t>  Reduces overdose deaths for moms</a:t>
            </a:r>
          </a:p>
          <a:p>
            <a:pPr lvl="3"/>
            <a:r>
              <a:rPr lang="en-US" sz="2650" i="0" dirty="0" smtClean="0"/>
              <a:t>Improves pregnancy outcomes</a:t>
            </a:r>
          </a:p>
          <a:p>
            <a:pPr lvl="3"/>
            <a:r>
              <a:rPr lang="en-US" sz="2650" i="0" dirty="0" smtClean="0"/>
              <a:t>Increases # women who can parent their baby</a:t>
            </a:r>
            <a:endParaRPr lang="en-US" sz="2650" i="0" dirty="0"/>
          </a:p>
        </p:txBody>
      </p:sp>
      <p:pic>
        <p:nvPicPr>
          <p:cNvPr id="5" name="Picture 4" descr="Pregnant Lady Silhouette Free Stock Photo - Public Domai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5" y="732817"/>
            <a:ext cx="648511" cy="694833"/>
          </a:xfrm>
          <a:prstGeom prst="rect">
            <a:avLst/>
          </a:prstGeom>
        </p:spPr>
      </p:pic>
      <p:pic>
        <p:nvPicPr>
          <p:cNvPr id="6" name="Picture 5" descr="Movie Segments for Warm-ups and Follow-ups: The Da Vinci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7" y="1553073"/>
            <a:ext cx="691779" cy="691779"/>
          </a:xfrm>
          <a:prstGeom prst="rect">
            <a:avLst/>
          </a:prstGeom>
        </p:spPr>
      </p:pic>
      <p:pic>
        <p:nvPicPr>
          <p:cNvPr id="4" name="Picture 3" descr="Checklist - LGAM Knowledge Bas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5" y="2540574"/>
            <a:ext cx="647647" cy="664755"/>
          </a:xfrm>
          <a:prstGeom prst="rect">
            <a:avLst/>
          </a:prstGeom>
        </p:spPr>
      </p:pic>
      <p:pic>
        <p:nvPicPr>
          <p:cNvPr id="8" name="Picture 7" descr="File:Handshake icon GREEN-BLUE.svg - Wikimedia Common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" y="3651165"/>
            <a:ext cx="714122" cy="7141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3609" y="732817"/>
            <a:ext cx="147213" cy="694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																						</a:t>
            </a:r>
            <a:r>
              <a:rPr lang="en-US" sz="3600" dirty="0" smtClean="0">
                <a:solidFill>
                  <a:srgbClr val="0070C0"/>
                </a:solidFill>
              </a:rPr>
              <a:t>		Why Words Matter   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	</a:t>
            </a:r>
            <a:r>
              <a:rPr lang="en-US" sz="3600" dirty="0" smtClean="0">
                <a:solidFill>
                  <a:srgbClr val="0070C0"/>
                </a:solidFill>
              </a:rPr>
              <a:t>																						Isn’t This Just Semantics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885680" y="1980311"/>
            <a:ext cx="3229563" cy="2743201"/>
          </a:xfrm>
        </p:spPr>
        <p:txBody>
          <a:bodyPr>
            <a:normAutofit fontScale="92500"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A “Substance Abuser”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</a:rPr>
              <a:t>Needed punishment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</a:rPr>
              <a:t>Can self regulate but chooses not to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</a:rPr>
              <a:t>Can control her drug use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</a:rPr>
              <a:t>Blamed for drug use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</a:rPr>
              <a:t>Social threat</a:t>
            </a:r>
            <a:r>
              <a:rPr lang="en-US" sz="2250" dirty="0" smtClean="0">
                <a:solidFill>
                  <a:srgbClr val="00B0F0"/>
                </a:solidFill>
              </a:rPr>
              <a:t>	</a:t>
            </a:r>
            <a:endParaRPr lang="en-US" sz="2250" dirty="0">
              <a:solidFill>
                <a:srgbClr val="00B0F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15242" y="1933928"/>
            <a:ext cx="3827283" cy="2743201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A person having a “Substance Use Disorder”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</a:rPr>
              <a:t>Needed treatment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</a:rPr>
              <a:t>Drug us is out of her control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</a:rPr>
              <a:t>Drug use is not her fault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</a:rPr>
              <a:t>A problem she needs help with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2832" y="1159565"/>
            <a:ext cx="7424821" cy="7743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 a study of 600 doctoral level clinicians, given these 2 descriptions of the SAME patient……………….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60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estion mark 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969817"/>
            <a:ext cx="5543155" cy="32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25929" y="2846895"/>
            <a:ext cx="1894788" cy="2296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457200"/>
            <a:ext cx="9144000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2891" r="6397"/>
          <a:stretch/>
        </p:blipFill>
        <p:spPr bwMode="auto">
          <a:xfrm>
            <a:off x="2224390" y="356859"/>
            <a:ext cx="6530501" cy="478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65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MNO Focus For Improvement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998376" y="2071395"/>
            <a:ext cx="2435289" cy="933061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Prevention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3433665" y="2071395"/>
            <a:ext cx="2453951" cy="933061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Screening &amp; Linkage to Care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5887616" y="2071396"/>
            <a:ext cx="2561961" cy="933061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Optimizing Care for Moms/Babies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Provider &amp; patient education on risks of OUD &amp; alternate pain management strategies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Provider compliance with state law on documentation of PMP lookup when prescribing any narcotic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Implementation of clinical guidelines for strategies to reduce opioid over-prescribing after delivery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Optimize Prevention of OUD	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 descr="Renovating Your Mind Wonders If James Gandolfini Coul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36" y="3629328"/>
            <a:ext cx="40862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Improve identification of pregnant women with opioid use disorder(OUD)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Improve linkage to addiction care for moms with OUD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Optimize clinical care of women with OUD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Increase maternal participation in the care of opioid exposed newborns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Improve outcomes for opioid exposed newborns through key interventions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Optimize prevention of OUD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MNO OPPORTUNITIES FOR IMPROVEMENT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793814" y="1025609"/>
            <a:ext cx="7755154" cy="3360944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0070C0"/>
                </a:solidFill>
              </a:rPr>
              <a:t>Follow SBIRT (Screening, Brief Intervention, Referral to Treatment) process for all pregnant women</a:t>
            </a:r>
            <a:endParaRPr lang="en-US" sz="2300" dirty="0">
              <a:solidFill>
                <a:srgbClr val="0070C0"/>
              </a:solidFill>
            </a:endParaRPr>
          </a:p>
          <a:p>
            <a:r>
              <a:rPr lang="en-US" sz="2300" dirty="0" smtClean="0">
                <a:solidFill>
                  <a:srgbClr val="0070C0"/>
                </a:solidFill>
              </a:rPr>
              <a:t>5 P’s Screening Tool given to patients at points of entry</a:t>
            </a:r>
          </a:p>
          <a:p>
            <a:pPr lvl="1"/>
            <a:r>
              <a:rPr lang="en-US" sz="2300" dirty="0">
                <a:solidFill>
                  <a:srgbClr val="0070C0"/>
                </a:solidFill>
              </a:rPr>
              <a:t>Office Visits</a:t>
            </a:r>
          </a:p>
          <a:p>
            <a:pPr lvl="1"/>
            <a:r>
              <a:rPr lang="en-US" sz="2300" dirty="0">
                <a:solidFill>
                  <a:srgbClr val="0070C0"/>
                </a:solidFill>
              </a:rPr>
              <a:t>Triage</a:t>
            </a:r>
          </a:p>
          <a:p>
            <a:pPr lvl="1"/>
            <a:r>
              <a:rPr lang="en-US" sz="2300" dirty="0">
                <a:solidFill>
                  <a:srgbClr val="0070C0"/>
                </a:solidFill>
              </a:rPr>
              <a:t>Admission to ED, L&amp;D, Women’s Care </a:t>
            </a:r>
            <a:r>
              <a:rPr lang="en-US" sz="2300" dirty="0" smtClean="0">
                <a:solidFill>
                  <a:srgbClr val="0070C0"/>
                </a:solidFill>
              </a:rPr>
              <a:t>Unit</a:t>
            </a:r>
            <a:endParaRPr lang="en-US" sz="2300" dirty="0">
              <a:solidFill>
                <a:srgbClr val="0070C0"/>
              </a:solidFill>
            </a:endParaRPr>
          </a:p>
          <a:p>
            <a:r>
              <a:rPr lang="en-US" sz="2300" dirty="0" smtClean="0">
                <a:solidFill>
                  <a:srgbClr val="0070C0"/>
                </a:solidFill>
              </a:rPr>
              <a:t>Follow process map based on screening results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Utilization of a Validated Screening Tool		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990475"/>
              </p:ext>
            </p:extLst>
          </p:nvPr>
        </p:nvGraphicFramePr>
        <p:xfrm>
          <a:off x="2800524" y="623774"/>
          <a:ext cx="4624219" cy="5661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Document" r:id="rId3" imgW="6864757" imgH="8403212" progId="Word.Document.12">
                  <p:embed/>
                </p:oleObj>
              </mc:Choice>
              <mc:Fallback>
                <p:oleObj name="Document" r:id="rId3" imgW="6864757" imgH="84032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0524" y="623774"/>
                        <a:ext cx="4624219" cy="5661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			</a:t>
            </a:r>
            <a:r>
              <a:rPr lang="en-US" sz="3600" dirty="0" smtClean="0"/>
              <a:t>																						5P SCREENING TOOL				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F-Blue-Purple-Bottom-Le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b="0" dirty="0" smtClean="0">
            <a:solidFill>
              <a:srgbClr val="32A4D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SF_Blue_Purple_16x9.pptx [Read-Only]" id="{C0BA6887-4485-469C-9C18-6FCE44D5FC98}" vid="{115004E6-20D3-4C49-97EB-183E6E2F690A}"/>
    </a:ext>
  </a:extLst>
</a:theme>
</file>

<file path=ppt/theme/theme2.xml><?xml version="1.0" encoding="utf-8"?>
<a:theme xmlns:a="http://schemas.openxmlformats.org/drawingml/2006/main" name="OSF-Plain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b="0" dirty="0" smtClean="0">
            <a:solidFill>
              <a:srgbClr val="32A4D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SF_Blue_Purple_16x9.pptx [Read-Only]" id="{C0BA6887-4485-469C-9C18-6FCE44D5FC98}" vid="{04E5FEFE-4D7C-40C3-8454-153671F92BC3}"/>
    </a:ext>
  </a:extLst>
</a:theme>
</file>

<file path=ppt/theme/theme3.xml><?xml version="1.0" encoding="utf-8"?>
<a:theme xmlns:a="http://schemas.openxmlformats.org/drawingml/2006/main" name="OSF-Blue-Purple-Side-R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b="0" dirty="0" smtClean="0">
            <a:solidFill>
              <a:srgbClr val="32A4D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SF_Blue_Purple_16x9.pptx [Read-Only]" id="{C0BA6887-4485-469C-9C18-6FCE44D5FC98}" vid="{4C269779-FD20-44BC-A7EF-FAE8093BFA69}"/>
    </a:ext>
  </a:extLst>
</a:theme>
</file>

<file path=ppt/theme/theme4.xml><?xml version="1.0" encoding="utf-8"?>
<a:theme xmlns:a="http://schemas.openxmlformats.org/drawingml/2006/main" name="OSF-Blue-Purple-Side-Le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b="0" dirty="0" smtClean="0">
            <a:solidFill>
              <a:srgbClr val="32A4D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SF_Blue_Purple_16x9.pptx [Read-Only]" id="{C0BA6887-4485-469C-9C18-6FCE44D5FC98}" vid="{5191EA22-48A7-4A3A-B38E-2E67751DF6EA}"/>
    </a:ext>
  </a:extLst>
</a:theme>
</file>

<file path=ppt/theme/theme5.xml><?xml version="1.0" encoding="utf-8"?>
<a:theme xmlns:a="http://schemas.openxmlformats.org/drawingml/2006/main" name="OSF-Blue-Purple-Bottom-Log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b="0" dirty="0" smtClean="0">
            <a:solidFill>
              <a:srgbClr val="32A4D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SF_Blue_Purple_16x9.pptx [Read-Only]" id="{C0BA6887-4485-469C-9C18-6FCE44D5FC98}" vid="{7575C792-2472-4E37-B16C-2612F882BF7D}"/>
    </a:ext>
  </a:extLst>
</a:theme>
</file>

<file path=ppt/theme/theme6.xml><?xml version="1.0" encoding="utf-8"?>
<a:theme xmlns:a="http://schemas.openxmlformats.org/drawingml/2006/main" name="OSF-Blue-Purple-Fu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b="0" dirty="0" smtClean="0">
            <a:solidFill>
              <a:srgbClr val="32A4D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SF_Blue_Purple_16x9.pptx [Read-Only]" id="{C0BA6887-4485-469C-9C18-6FCE44D5FC98}" vid="{5A2CA318-9C82-47C6-B996-F831FB9F2D64}"/>
    </a:ext>
  </a:extLst>
</a:theme>
</file>

<file path=ppt/theme/theme7.xml><?xml version="1.0" encoding="utf-8"?>
<a:theme xmlns:a="http://schemas.openxmlformats.org/drawingml/2006/main" name="OSF-Blue-Purple-T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b="0" dirty="0" smtClean="0">
            <a:solidFill>
              <a:srgbClr val="32A4D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SF_Blue_Purple_16x9.pptx [Read-Only]" id="{C0BA6887-4485-469C-9C18-6FCE44D5FC98}" vid="{BE8B0347-8CE1-49D8-8F28-0CA731066B9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3098FC444D04F9F70FEB5CF7A6DE1" ma:contentTypeVersion="0" ma:contentTypeDescription="Create a new document." ma:contentTypeScope="" ma:versionID="f7e6a90105364041e2308ad042058a1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DE163C-ED1E-448B-86A8-F282834F845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409FCE-FCA3-40BF-98B9-056332EA83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D577482-AABD-49DA-8E34-1C6BC928AD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OSF_Blue_Purple_16x9</Template>
  <TotalTime>6348</TotalTime>
  <Words>1768</Words>
  <Application>Microsoft Office PowerPoint</Application>
  <PresentationFormat>On-screen Show (16:9)</PresentationFormat>
  <Paragraphs>276</Paragraphs>
  <Slides>31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MS PGothic</vt:lpstr>
      <vt:lpstr>Arial</vt:lpstr>
      <vt:lpstr>Calibri</vt:lpstr>
      <vt:lpstr>Courier New</vt:lpstr>
      <vt:lpstr>Goudy Old Style</vt:lpstr>
      <vt:lpstr>Times New Roman</vt:lpstr>
      <vt:lpstr>Tw Cen MT</vt:lpstr>
      <vt:lpstr>Wingdings</vt:lpstr>
      <vt:lpstr>OSF-Blue-Purple-Bottom-Left</vt:lpstr>
      <vt:lpstr>OSF-Plain-Logo</vt:lpstr>
      <vt:lpstr>OSF-Blue-Purple-Side-Right</vt:lpstr>
      <vt:lpstr>OSF-Blue-Purple-Side-Left</vt:lpstr>
      <vt:lpstr>OSF-Blue-Purple-Bottom-Logos</vt:lpstr>
      <vt:lpstr>OSF-Blue-Purple-Full</vt:lpstr>
      <vt:lpstr>OSF-Blue-Purple-Top</vt:lpstr>
      <vt:lpstr>Document</vt:lpstr>
      <vt:lpstr>Acrobat Document</vt:lpstr>
      <vt:lpstr>Mothers &amp; Newborns Affected By Opioids</vt:lpstr>
      <vt:lpstr>Illinois Perinatal Quality Collaborative (ILPQC)</vt:lpstr>
      <vt:lpstr>Key Messages to Make Change Happen</vt:lpstr>
      <vt:lpstr>PowerPoint Presentation</vt:lpstr>
      <vt:lpstr>MNO Focus For Improvement</vt:lpstr>
      <vt:lpstr>Optimize Prevention of OUD </vt:lpstr>
      <vt:lpstr>MNO OPPORTUNITIES FOR IMPROVEMENT  </vt:lpstr>
      <vt:lpstr>Utilization of a Validated Screening Tool  </vt:lpstr>
      <vt:lpstr>                               5P SCREENING TOOL          </vt:lpstr>
      <vt:lpstr>Suggestions for Screening</vt:lpstr>
      <vt:lpstr>Suggestions for Screening (continued)</vt:lpstr>
      <vt:lpstr>PowerPoint Presentation</vt:lpstr>
      <vt:lpstr>  </vt:lpstr>
      <vt:lpstr>Referral To Appropriate Specialties</vt:lpstr>
      <vt:lpstr>                     Treatment Resources </vt:lpstr>
      <vt:lpstr> </vt:lpstr>
      <vt:lpstr>                                                                                  Clinical Care Checklist</vt:lpstr>
      <vt:lpstr>NARCAN Tools &amp; Resources for Teams</vt:lpstr>
      <vt:lpstr>New FDA Recommendation for Narcan/Naloxone  </vt:lpstr>
      <vt:lpstr>  </vt:lpstr>
      <vt:lpstr>Improve Outcomes For Opioid Exposed Newborns </vt:lpstr>
      <vt:lpstr>PowerPoint Presentation</vt:lpstr>
      <vt:lpstr>Development/Distribution Education Folders</vt:lpstr>
      <vt:lpstr>PowerPoint Presentation</vt:lpstr>
      <vt:lpstr>PowerPoint Presentation</vt:lpstr>
      <vt:lpstr>Prenatal Care Team Conference </vt:lpstr>
      <vt:lpstr>Crossing the Finish Line with   MNO-OB</vt:lpstr>
      <vt:lpstr>                           Why Does Stigma Matter To                            Individuals With SUD?</vt:lpstr>
      <vt:lpstr>Words Matter</vt:lpstr>
      <vt:lpstr>                        Why Words Matter                           Isn’t This Just Semantics</vt:lpstr>
      <vt:lpstr>PowerPoint Presentation</vt:lpstr>
    </vt:vector>
  </TitlesOfParts>
  <Company>OSF Healthcare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Mothers &amp; Newborns Affected By Opioids</dc:title>
  <dc:creator>Haedicke, Rita A.</dc:creator>
  <cp:lastModifiedBy>Rosenbohm, Teresa L.</cp:lastModifiedBy>
  <cp:revision>204</cp:revision>
  <cp:lastPrinted>2019-05-22T16:08:34Z</cp:lastPrinted>
  <dcterms:created xsi:type="dcterms:W3CDTF">2018-02-15T15:10:52Z</dcterms:created>
  <dcterms:modified xsi:type="dcterms:W3CDTF">2021-06-23T18:35:15Z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0x010100E9D3098FC444D04F9F70FEB5CF7A6DE1</vt:lpwstr>
  </property>
</Properties>
</file>