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6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7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15" r:id="rId5"/>
    <p:sldMasterId id="2147483724" r:id="rId6"/>
    <p:sldMasterId id="2147483667" r:id="rId7"/>
    <p:sldMasterId id="2147483676" r:id="rId8"/>
    <p:sldMasterId id="2147483685" r:id="rId9"/>
    <p:sldMasterId id="2147483694" r:id="rId10"/>
    <p:sldMasterId id="2147483703" r:id="rId11"/>
  </p:sldMasterIdLst>
  <p:sldIdLst>
    <p:sldId id="283" r:id="rId12"/>
    <p:sldId id="291" r:id="rId13"/>
    <p:sldId id="282" r:id="rId14"/>
    <p:sldId id="277" r:id="rId15"/>
    <p:sldId id="278" r:id="rId16"/>
    <p:sldId id="279" r:id="rId17"/>
    <p:sldId id="280" r:id="rId18"/>
    <p:sldId id="272" r:id="rId19"/>
    <p:sldId id="284" r:id="rId20"/>
    <p:sldId id="262" r:id="rId21"/>
    <p:sldId id="258" r:id="rId22"/>
    <p:sldId id="261" r:id="rId23"/>
    <p:sldId id="287" r:id="rId24"/>
    <p:sldId id="288" r:id="rId25"/>
    <p:sldId id="289" r:id="rId26"/>
    <p:sldId id="290" r:id="rId27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2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438403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5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09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94423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648200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71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428" y="1276701"/>
            <a:ext cx="380296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6701"/>
            <a:ext cx="3804552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94423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37805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1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94423" y="3108325"/>
            <a:ext cx="7755154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168889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/>
          </p:nvPr>
        </p:nvSpPr>
        <p:spPr>
          <a:xfrm>
            <a:off x="694423" y="3740092"/>
            <a:ext cx="7755154" cy="194274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12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23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423" y="1435105"/>
            <a:ext cx="2771090" cy="4476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36585" y="273049"/>
            <a:ext cx="4175676" cy="563819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52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978" y="4800601"/>
            <a:ext cx="465302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8978" y="5367341"/>
            <a:ext cx="465302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93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97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53413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438403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68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94423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648200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43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438403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59261D"/>
                </a:solidFill>
              </a:defRPr>
            </a:lvl1pPr>
            <a:lvl2pPr>
              <a:defRPr sz="24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800">
                <a:solidFill>
                  <a:srgbClr val="59261D"/>
                </a:solidFill>
              </a:defRPr>
            </a:lvl3pPr>
            <a:lvl4pPr>
              <a:defRPr sz="1800">
                <a:solidFill>
                  <a:srgbClr val="59261D"/>
                </a:solidFill>
              </a:defRPr>
            </a:lvl4pPr>
            <a:lvl5pPr>
              <a:defRPr sz="18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318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428" y="1276701"/>
            <a:ext cx="380296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6701"/>
            <a:ext cx="3804552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94423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37805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977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94423" y="3108325"/>
            <a:ext cx="7755154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168889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/>
          </p:nvPr>
        </p:nvSpPr>
        <p:spPr>
          <a:xfrm>
            <a:off x="694423" y="3740092"/>
            <a:ext cx="7755154" cy="194274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50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23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423" y="1435105"/>
            <a:ext cx="2771090" cy="4476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36585" y="273049"/>
            <a:ext cx="4175676" cy="563819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097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978" y="4800601"/>
            <a:ext cx="4653020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8978" y="5367341"/>
            <a:ext cx="465302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009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7" y="6026462"/>
            <a:ext cx="1806039" cy="642148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8193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063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425" y="1280435"/>
            <a:ext cx="7080413" cy="443895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5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5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5392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5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4425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94425" y="1280435"/>
            <a:ext cx="3435566" cy="452596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4340145" y="1280435"/>
            <a:ext cx="3434693" cy="452596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8354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694428" y="1276701"/>
            <a:ext cx="342482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7726" y="1276701"/>
            <a:ext cx="3427110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94425" y="493381"/>
            <a:ext cx="707369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4425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694425" y="1715070"/>
            <a:ext cx="3424828" cy="409133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347726" y="1715070"/>
            <a:ext cx="3427112" cy="409133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805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4425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4425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94425" y="3108325"/>
            <a:ext cx="7080413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94425" y="1225619"/>
            <a:ext cx="7080413" cy="160666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/>
          </p:nvPr>
        </p:nvSpPr>
        <p:spPr>
          <a:xfrm>
            <a:off x="694425" y="3844844"/>
            <a:ext cx="7080413" cy="24592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8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94423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59261D"/>
                </a:solidFill>
              </a:defRPr>
            </a:lvl1pPr>
            <a:lvl2pPr>
              <a:defRPr sz="24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800">
                <a:solidFill>
                  <a:srgbClr val="59261D"/>
                </a:solidFill>
              </a:defRPr>
            </a:lvl3pPr>
            <a:lvl4pPr>
              <a:defRPr sz="1800">
                <a:solidFill>
                  <a:srgbClr val="59261D"/>
                </a:solidFill>
              </a:defRPr>
            </a:lvl4pPr>
            <a:lvl5pPr>
              <a:defRPr sz="18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4648200" y="1280436"/>
            <a:ext cx="3801377" cy="452596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59261D"/>
                </a:solidFill>
              </a:defRPr>
            </a:lvl1pPr>
            <a:lvl2pPr>
              <a:defRPr sz="24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800">
                <a:solidFill>
                  <a:srgbClr val="59261D"/>
                </a:solidFill>
              </a:defRPr>
            </a:lvl3pPr>
            <a:lvl4pPr>
              <a:defRPr sz="1800">
                <a:solidFill>
                  <a:srgbClr val="59261D"/>
                </a:solidFill>
              </a:defRPr>
            </a:lvl4pPr>
            <a:lvl5pPr>
              <a:defRPr sz="18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3953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23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423" y="1435104"/>
            <a:ext cx="2771090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709682" y="273049"/>
            <a:ext cx="3928974" cy="585311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5804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9841" y="4800601"/>
            <a:ext cx="4671294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9841" y="5367341"/>
            <a:ext cx="4671294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797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981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2815" y="6413592"/>
            <a:ext cx="5153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8080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93287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393287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393287" y="1281778"/>
            <a:ext cx="7080413" cy="481219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9630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393287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393287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1373130" y="1280441"/>
            <a:ext cx="3411388" cy="488662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5026431" y="1280441"/>
            <a:ext cx="3411388" cy="488662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89597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93290" y="1276701"/>
            <a:ext cx="342482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6588" y="1276701"/>
            <a:ext cx="3427110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93287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393287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1393288" y="1715070"/>
            <a:ext cx="3424828" cy="420530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5048870" y="1715070"/>
            <a:ext cx="3424828" cy="420530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05437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1393287" y="3108325"/>
            <a:ext cx="7080413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93287" y="493381"/>
            <a:ext cx="7080413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393287" y="1116151"/>
            <a:ext cx="7080413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393287" y="1243222"/>
            <a:ext cx="7080413" cy="168955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6"/>
          </p:nvPr>
        </p:nvSpPr>
        <p:spPr>
          <a:xfrm>
            <a:off x="1393287" y="3740092"/>
            <a:ext cx="7080413" cy="168955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3271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005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00005" y="1435104"/>
            <a:ext cx="2771090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4280632" y="273053"/>
            <a:ext cx="4207778" cy="585311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15348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9841" y="4800601"/>
            <a:ext cx="4671294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9841" y="5367341"/>
            <a:ext cx="4671294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7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428" y="1276701"/>
            <a:ext cx="380296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6701"/>
            <a:ext cx="3804552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94423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37805" y="1715068"/>
            <a:ext cx="3802970" cy="39493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3230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5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7" name="Picture 6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93445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7"/>
          </p:nvPr>
        </p:nvSpPr>
        <p:spPr>
          <a:xfrm>
            <a:off x="694425" y="1280434"/>
            <a:ext cx="7755152" cy="3872487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505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694423" y="1280441"/>
            <a:ext cx="3791915" cy="402779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4659945" y="1280441"/>
            <a:ext cx="3789632" cy="402779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285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694428" y="1276701"/>
            <a:ext cx="3802965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6701"/>
            <a:ext cx="3804552" cy="43836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32A4D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679495" y="1715068"/>
            <a:ext cx="3806843" cy="3584036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7"/>
          </p:nvPr>
        </p:nvSpPr>
        <p:spPr>
          <a:xfrm>
            <a:off x="4645026" y="1715068"/>
            <a:ext cx="3804551" cy="3584036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8661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94423" y="3027697"/>
            <a:ext cx="7755154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8"/>
          </p:nvPr>
        </p:nvSpPr>
        <p:spPr>
          <a:xfrm>
            <a:off x="694423" y="1231085"/>
            <a:ext cx="7755154" cy="168342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694423" y="3707046"/>
            <a:ext cx="7755154" cy="168342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5846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23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423" y="1435104"/>
            <a:ext cx="2771090" cy="3852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590899" y="273049"/>
            <a:ext cx="4532025" cy="5014554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0679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9841" y="4160837"/>
            <a:ext cx="4671294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3548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9841" y="4727575"/>
            <a:ext cx="4671294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9" name="Picture 8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144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9634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aseline="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5866142" y="5919805"/>
            <a:ext cx="2594856" cy="78553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6" name="Picture 5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47" y="5899640"/>
            <a:ext cx="2239814" cy="796379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631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7539" cy="6426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90839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94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94423" y="493381"/>
            <a:ext cx="7755154" cy="567955"/>
          </a:xfrm>
          <a:prstGeom prst="rect">
            <a:avLst/>
          </a:prstGeom>
        </p:spPr>
        <p:txBody>
          <a:bodyPr/>
          <a:lstStyle>
            <a:lvl1pPr algn="l">
              <a:defRPr sz="2800" b="1" i="0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4423" y="1116151"/>
            <a:ext cx="7755154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94423" y="3108325"/>
            <a:ext cx="7755154" cy="4914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32A4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168889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6"/>
          </p:nvPr>
        </p:nvSpPr>
        <p:spPr>
          <a:xfrm>
            <a:off x="694423" y="3740092"/>
            <a:ext cx="7755154" cy="194274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861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7539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1861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-Yellow-Title-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sf-logo-web-brown-2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851" y="1922250"/>
            <a:ext cx="4609795" cy="1639039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202851" y="3905436"/>
            <a:ext cx="4609795" cy="0"/>
          </a:xfrm>
          <a:prstGeom prst="line">
            <a:avLst/>
          </a:prstGeom>
          <a:ln w="19050" cmpd="sng">
            <a:solidFill>
              <a:srgbClr val="59261D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202849" y="4122469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989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29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423" y="273049"/>
            <a:ext cx="2771090" cy="1162051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423" y="1435105"/>
            <a:ext cx="2771090" cy="4476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636585" y="273049"/>
            <a:ext cx="4175676" cy="563819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59261D"/>
                </a:solidFill>
              </a:defRPr>
            </a:lvl1pPr>
            <a:lvl2pPr>
              <a:defRPr sz="2000">
                <a:solidFill>
                  <a:srgbClr val="59261D"/>
                </a:solidFill>
              </a:defRPr>
            </a:lvl2pPr>
            <a:lvl3pPr marL="1143000" indent="-228600">
              <a:buFont typeface="Courier New"/>
              <a:buChar char="o"/>
              <a:defRPr sz="1600">
                <a:solidFill>
                  <a:srgbClr val="59261D"/>
                </a:solidFill>
              </a:defRPr>
            </a:lvl3pPr>
            <a:lvl4pPr>
              <a:defRPr sz="1600">
                <a:solidFill>
                  <a:srgbClr val="59261D"/>
                </a:solidFill>
              </a:defRPr>
            </a:lvl4pPr>
            <a:lvl5pPr>
              <a:defRPr sz="1600">
                <a:solidFill>
                  <a:srgbClr val="59261D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16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978" y="4800601"/>
            <a:ext cx="4653020" cy="566739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59261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8978" y="5367341"/>
            <a:ext cx="465302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rgbClr val="59261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12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1BE1D-F557-C442-9DA9-8F06AF7B7A69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667" y="6026462"/>
            <a:ext cx="1805844" cy="6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62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sf-logo-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10" y="6026462"/>
            <a:ext cx="1805844" cy="642681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83002" y="1353835"/>
            <a:ext cx="7777996" cy="1470025"/>
          </a:xfrm>
          <a:prstGeom prst="rect">
            <a:avLst/>
          </a:prstGeom>
        </p:spPr>
        <p:txBody>
          <a:bodyPr anchor="b"/>
          <a:lstStyle>
            <a:lvl1pPr>
              <a:defRPr sz="5400" b="1" i="0">
                <a:solidFill>
                  <a:srgbClr val="59261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20059" y="2990839"/>
            <a:ext cx="750388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rgbClr val="59261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676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28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36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4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4" Type="http://schemas.openxmlformats.org/officeDocument/2006/relationships/image" Target="../media/image6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ellow-green-frame-bottom-2x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74" y="4580111"/>
            <a:ext cx="9180547" cy="230074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485" y="6423196"/>
            <a:ext cx="508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1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5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ellow-green-frame-bottom-2x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8274" y="4580111"/>
            <a:ext cx="9180547" cy="2300743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1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0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ellow-green-frame-side-2x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6076" y="-24254"/>
            <a:ext cx="2324652" cy="6906508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6046" y="6423196"/>
            <a:ext cx="5242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ellow-green-frame-side-2x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44651" y="-24254"/>
            <a:ext cx="2324652" cy="690650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2816" y="6413592"/>
            <a:ext cx="5264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65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ellow-green-frame-middle-2x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75" y="4204813"/>
            <a:ext cx="9182433" cy="1592459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14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ellow-green-frame-full-2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381" y="-56536"/>
            <a:ext cx="9294762" cy="697107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1507" y="6423196"/>
            <a:ext cx="555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35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02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ellow-green-frame-top-2x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37" y="-18272"/>
            <a:ext cx="9171410" cy="1567379"/>
          </a:xfrm>
          <a:prstGeom prst="rect">
            <a:avLst/>
          </a:prstGeom>
        </p:spPr>
      </p:pic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095" y="6423196"/>
            <a:ext cx="582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59261D"/>
                </a:solidFill>
              </a:defRPr>
            </a:lvl1pPr>
          </a:lstStyle>
          <a:p>
            <a:fld id="{B2C1BE1D-F557-C442-9DA9-8F06AF7B7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4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002" y="701459"/>
            <a:ext cx="7777996" cy="2122402"/>
          </a:xfrm>
        </p:spPr>
        <p:txBody>
          <a:bodyPr/>
          <a:lstStyle/>
          <a:p>
            <a:r>
              <a:rPr lang="en-US" sz="3200" dirty="0" smtClean="0"/>
              <a:t>Keith Downes</a:t>
            </a:r>
            <a:br>
              <a:rPr lang="en-US" sz="3200" dirty="0" smtClean="0"/>
            </a:br>
            <a:r>
              <a:rPr lang="en-US" sz="3200" dirty="0" smtClean="0"/>
              <a:t>Manager Adult Behavioral Health</a:t>
            </a:r>
            <a:br>
              <a:rPr lang="en-US" sz="3200" dirty="0" smtClean="0"/>
            </a:br>
            <a:r>
              <a:rPr lang="en-US" sz="3200" dirty="0" smtClean="0"/>
              <a:t>Psychotherapist</a:t>
            </a:r>
            <a:br>
              <a:rPr lang="en-US" sz="3200" dirty="0" smtClean="0"/>
            </a:br>
            <a:r>
              <a:rPr lang="en-US" sz="3200" dirty="0" smtClean="0"/>
              <a:t>OSF Saint Francis Medical Center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39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Genetics can be a factor. </a:t>
            </a:r>
          </a:p>
          <a:p>
            <a:pPr lvl="1"/>
            <a:r>
              <a:rPr lang="en-US" sz="2000" dirty="0"/>
              <a:t>Family history of depression (sometimes family history &amp; not genetic – we learn from what we see)</a:t>
            </a:r>
          </a:p>
          <a:p>
            <a:pPr lvl="1"/>
            <a:r>
              <a:rPr lang="en-US" sz="2000" dirty="0"/>
              <a:t>History of depression with previous pregnancies.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Environmental factors:</a:t>
            </a:r>
          </a:p>
          <a:p>
            <a:pPr lvl="1"/>
            <a:r>
              <a:rPr lang="en-US" sz="2000" dirty="0"/>
              <a:t>Demands at work (physical &amp; emotional)</a:t>
            </a:r>
          </a:p>
          <a:p>
            <a:pPr lvl="1"/>
            <a:r>
              <a:rPr lang="en-US" sz="2000" dirty="0"/>
              <a:t>Number of children already at home and their ages</a:t>
            </a:r>
          </a:p>
          <a:p>
            <a:pPr lvl="1"/>
            <a:r>
              <a:rPr lang="en-US" sz="2000" dirty="0"/>
              <a:t>Personality type – everyone manages stressors differently</a:t>
            </a:r>
          </a:p>
          <a:p>
            <a:pPr lvl="1"/>
            <a:r>
              <a:rPr lang="en-US" sz="2000" dirty="0"/>
              <a:t>General health of relationship with significant other</a:t>
            </a:r>
          </a:p>
          <a:p>
            <a:pPr lvl="1"/>
            <a:r>
              <a:rPr lang="en-US" sz="2000" dirty="0"/>
              <a:t>Living alone or having limited familial support</a:t>
            </a:r>
          </a:p>
          <a:p>
            <a:pPr lvl="1"/>
            <a:r>
              <a:rPr lang="en-US" sz="2000" dirty="0"/>
              <a:t>Uncertainty about the pregnancy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Contributors?</a:t>
            </a:r>
          </a:p>
        </p:txBody>
      </p:sp>
    </p:spTree>
    <p:extLst>
      <p:ext uri="{BB962C8B-B14F-4D97-AF65-F5344CB8AC3E}">
        <p14:creationId xmlns:p14="http://schemas.microsoft.com/office/powerpoint/2010/main" val="205030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4569220"/>
          </a:xfrm>
        </p:spPr>
        <p:txBody>
          <a:bodyPr/>
          <a:lstStyle/>
          <a:p>
            <a:r>
              <a:rPr lang="en-US" dirty="0"/>
              <a:t>Stress related to pregnancy can contribute to the return or worsening of depressive symptoms. </a:t>
            </a:r>
          </a:p>
          <a:p>
            <a:r>
              <a:rPr lang="en-US" dirty="0"/>
              <a:t>Depression can negatively impact </a:t>
            </a:r>
            <a:r>
              <a:rPr lang="en-US" dirty="0" smtClean="0"/>
              <a:t>self-care:</a:t>
            </a:r>
            <a:endParaRPr lang="en-US" dirty="0"/>
          </a:p>
          <a:p>
            <a:pPr lvl="1"/>
            <a:r>
              <a:rPr lang="en-US" dirty="0"/>
              <a:t>Less able to follow medical recommendations</a:t>
            </a:r>
          </a:p>
          <a:p>
            <a:pPr lvl="1"/>
            <a:r>
              <a:rPr lang="en-US" dirty="0"/>
              <a:t>Poor sleep</a:t>
            </a:r>
          </a:p>
          <a:p>
            <a:pPr lvl="1"/>
            <a:r>
              <a:rPr lang="en-US" dirty="0"/>
              <a:t>Poor appetite </a:t>
            </a:r>
          </a:p>
          <a:p>
            <a:r>
              <a:rPr lang="en-US" dirty="0"/>
              <a:t>Depression may make </a:t>
            </a:r>
            <a:r>
              <a:rPr lang="en-US" dirty="0" smtClean="0"/>
              <a:t>someone at greater risk of using </a:t>
            </a:r>
            <a:r>
              <a:rPr lang="en-US" dirty="0"/>
              <a:t>tobacco, alcohol, or illegal drugs.</a:t>
            </a:r>
          </a:p>
          <a:p>
            <a:r>
              <a:rPr lang="en-US" dirty="0"/>
              <a:t>Some studies suggest that depression during pregnancy my increase pre-term delivery or low infant birth weight.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Effects</a:t>
            </a:r>
          </a:p>
        </p:txBody>
      </p:sp>
    </p:spTree>
    <p:extLst>
      <p:ext uri="{BB962C8B-B14F-4D97-AF65-F5344CB8AC3E}">
        <p14:creationId xmlns:p14="http://schemas.microsoft.com/office/powerpoint/2010/main" val="92828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mother’s emotional relationship with her baby begins during pregnancy</a:t>
            </a:r>
          </a:p>
          <a:p>
            <a:r>
              <a:rPr lang="en-US" dirty="0"/>
              <a:t>Believed to be an association between postpartum depression and poor bonding </a:t>
            </a:r>
            <a:endParaRPr lang="en-US" dirty="0" smtClean="0"/>
          </a:p>
          <a:p>
            <a:r>
              <a:rPr lang="en-US" dirty="0" smtClean="0"/>
              <a:t>Can poor bonding struggles precipitate or exacerbate depressive symptoms? (What if your baby had Colic?)</a:t>
            </a:r>
          </a:p>
          <a:p>
            <a:r>
              <a:rPr lang="en-US" dirty="0" smtClean="0"/>
              <a:t>Interaction coaching can offer help with mother-infant interactions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Perinatal Depression &amp; Bonding Issues </a:t>
            </a:r>
          </a:p>
        </p:txBody>
      </p:sp>
    </p:spTree>
    <p:extLst>
      <p:ext uri="{BB962C8B-B14F-4D97-AF65-F5344CB8AC3E}">
        <p14:creationId xmlns:p14="http://schemas.microsoft.com/office/powerpoint/2010/main" val="98776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Anxiety during pregnancy is common and expected</a:t>
            </a:r>
          </a:p>
          <a:p>
            <a:r>
              <a:rPr lang="en-US" dirty="0" smtClean="0"/>
              <a:t>Most common anxiety disorders (categories) are:</a:t>
            </a:r>
          </a:p>
          <a:p>
            <a:pPr lvl="1"/>
            <a:r>
              <a:rPr lang="en-US" b="1" dirty="0" smtClean="0"/>
              <a:t>Panic Disorders </a:t>
            </a:r>
            <a:r>
              <a:rPr lang="en-US" dirty="0" smtClean="0"/>
              <a:t>(panic attacks, hyperventilation)</a:t>
            </a:r>
          </a:p>
          <a:p>
            <a:pPr lvl="1"/>
            <a:r>
              <a:rPr lang="en-US" b="1" dirty="0" smtClean="0"/>
              <a:t>Obsessive Compulsive Disorders </a:t>
            </a:r>
            <a:r>
              <a:rPr lang="en-US" dirty="0" smtClean="0"/>
              <a:t>(repeated thoughts or images of frightening things happening to the baby)</a:t>
            </a:r>
          </a:p>
          <a:p>
            <a:pPr lvl="1"/>
            <a:r>
              <a:rPr lang="en-US" b="1" dirty="0" smtClean="0"/>
              <a:t>Generalized Anxiety Disorders </a:t>
            </a:r>
            <a:r>
              <a:rPr lang="en-US" dirty="0" smtClean="0"/>
              <a:t>(excessive worry, restless sleep)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Perinatal Anxiety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447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4423" y="1280435"/>
            <a:ext cx="7755154" cy="4794688"/>
          </a:xfrm>
        </p:spPr>
        <p:txBody>
          <a:bodyPr/>
          <a:lstStyle/>
          <a:p>
            <a:r>
              <a:rPr lang="en-US" dirty="0" smtClean="0"/>
              <a:t>Individual Counseling</a:t>
            </a:r>
          </a:p>
          <a:p>
            <a:r>
              <a:rPr lang="en-US" dirty="0" smtClean="0"/>
              <a:t>Support Groups</a:t>
            </a:r>
          </a:p>
          <a:p>
            <a:r>
              <a:rPr lang="en-US" dirty="0" smtClean="0"/>
              <a:t>Connect to support network (friends or mentor)</a:t>
            </a:r>
          </a:p>
          <a:p>
            <a:r>
              <a:rPr lang="en-US" dirty="0" smtClean="0"/>
              <a:t>Create positive energy (music, view art, positive/pleasurable thoughts)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Prayer</a:t>
            </a:r>
          </a:p>
          <a:p>
            <a:r>
              <a:rPr lang="en-US" dirty="0" smtClean="0"/>
              <a:t>Good sleep hygiene</a:t>
            </a:r>
          </a:p>
          <a:p>
            <a:r>
              <a:rPr lang="en-US" dirty="0" smtClean="0"/>
              <a:t>Good nutrition</a:t>
            </a:r>
          </a:p>
          <a:p>
            <a:r>
              <a:rPr lang="en-US" dirty="0" smtClean="0"/>
              <a:t>Self-soothing (hot bath, comfort food, warm blanket)</a:t>
            </a:r>
          </a:p>
          <a:p>
            <a:r>
              <a:rPr lang="en-US" dirty="0" smtClean="0"/>
              <a:t>Medication when appropriate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Treatment Options for Depression &amp; Anxiety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82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Community or private agencies for individual counseling/support groups</a:t>
            </a:r>
          </a:p>
          <a:p>
            <a:r>
              <a:rPr lang="en-US" dirty="0" smtClean="0"/>
              <a:t>Gynecologist office can offer resources</a:t>
            </a:r>
          </a:p>
          <a:p>
            <a:r>
              <a:rPr lang="en-US" dirty="0" smtClean="0"/>
              <a:t>Emergency Department (should have behavioral health resources)</a:t>
            </a:r>
          </a:p>
          <a:p>
            <a:r>
              <a:rPr lang="en-US" dirty="0" smtClean="0"/>
              <a:t>Crisis Line (1-855-837-HOPE)</a:t>
            </a:r>
          </a:p>
          <a:p>
            <a:r>
              <a:rPr lang="en-US" dirty="0" smtClean="0"/>
              <a:t>Crisis Text Line (test HOME to 741-741)</a:t>
            </a:r>
          </a:p>
          <a:p>
            <a:r>
              <a:rPr lang="en-US" dirty="0" smtClean="0"/>
              <a:t>National Suicide Prevention Lifeline (1-800-273-TALK)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Referrals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018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4423" y="1280436"/>
            <a:ext cx="7755154" cy="3905340"/>
          </a:xfrm>
        </p:spPr>
        <p:txBody>
          <a:bodyPr/>
          <a:lstStyle/>
          <a:p>
            <a:r>
              <a:rPr lang="en-US" dirty="0" smtClean="0"/>
              <a:t>Diagnostic &amp; Statistical manual of mental disorders: DSM -5 (2014). Washington: American Psychiatric Publishing.</a:t>
            </a:r>
          </a:p>
          <a:p>
            <a:r>
              <a:rPr lang="en-US" dirty="0" smtClean="0"/>
              <a:t>Journal of Women’s Health: 2015 Sept 1;24(9): 762-770.</a:t>
            </a:r>
          </a:p>
          <a:p>
            <a:r>
              <a:rPr lang="en-US" dirty="0" smtClean="0"/>
              <a:t>WebMD: Grow</a:t>
            </a:r>
          </a:p>
          <a:p>
            <a:r>
              <a:rPr lang="en-US" dirty="0" smtClean="0"/>
              <a:t>Woman’s Mental Health.org</a:t>
            </a:r>
          </a:p>
          <a:p>
            <a:r>
              <a:rPr lang="en-US" dirty="0" smtClean="0"/>
              <a:t>Nimh.nih.gov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026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002" y="701459"/>
            <a:ext cx="7777996" cy="2122402"/>
          </a:xfrm>
        </p:spPr>
        <p:txBody>
          <a:bodyPr/>
          <a:lstStyle/>
          <a:p>
            <a:r>
              <a:rPr lang="en-US" dirty="0" smtClean="0"/>
              <a:t>Perinatal &amp; Mental Health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Depression &amp; Anxiety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94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1" y="627929"/>
            <a:ext cx="8363709" cy="462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76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310" y="954988"/>
            <a:ext cx="5934269" cy="457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415" y="705274"/>
            <a:ext cx="6893169" cy="465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360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499" y="634410"/>
            <a:ext cx="6700198" cy="469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182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356" y="667960"/>
            <a:ext cx="6503110" cy="459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3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mood disorder impacting woman during pregnancy</a:t>
            </a:r>
          </a:p>
          <a:p>
            <a:pPr lvl="1"/>
            <a:r>
              <a:rPr lang="en-US" dirty="0"/>
              <a:t>Prenatal depression occurs during pregnancy</a:t>
            </a:r>
          </a:p>
          <a:p>
            <a:pPr lvl="1"/>
            <a:r>
              <a:rPr lang="en-US" dirty="0"/>
              <a:t>Postpartum depression occurs after </a:t>
            </a:r>
            <a:r>
              <a:rPr lang="en-US" dirty="0" smtClean="0"/>
              <a:t>childbirth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10</a:t>
            </a:r>
            <a:r>
              <a:rPr lang="en-US" dirty="0"/>
              <a:t>% - 20% of moms-to-be struggle with depressive </a:t>
            </a:r>
            <a:r>
              <a:rPr lang="en-US" dirty="0" smtClean="0"/>
              <a:t>symptoms</a:t>
            </a:r>
          </a:p>
          <a:p>
            <a:endParaRPr lang="en-US" dirty="0" smtClean="0"/>
          </a:p>
          <a:p>
            <a:r>
              <a:rPr lang="en-US" dirty="0" smtClean="0"/>
              <a:t>Depression is normal. Think in terms of intensity and duration with depression symptoms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Perinatal Depression</a:t>
            </a:r>
          </a:p>
        </p:txBody>
      </p:sp>
    </p:spTree>
    <p:extLst>
      <p:ext uri="{BB962C8B-B14F-4D97-AF65-F5344CB8AC3E}">
        <p14:creationId xmlns:p14="http://schemas.microsoft.com/office/powerpoint/2010/main" val="40897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1049" y="1305374"/>
            <a:ext cx="7755154" cy="4563411"/>
          </a:xfrm>
        </p:spPr>
        <p:txBody>
          <a:bodyPr/>
          <a:lstStyle/>
          <a:p>
            <a:r>
              <a:rPr lang="en-US" dirty="0" smtClean="0"/>
              <a:t>Baseline for someone is important when assessing (what is their usual and how much does it vary now)</a:t>
            </a:r>
          </a:p>
          <a:p>
            <a:r>
              <a:rPr lang="en-US" dirty="0"/>
              <a:t>Loss of interest and pleasure in things</a:t>
            </a:r>
          </a:p>
          <a:p>
            <a:r>
              <a:rPr lang="en-US" dirty="0" smtClean="0"/>
              <a:t>Feeling helpless or hopeless</a:t>
            </a:r>
          </a:p>
          <a:p>
            <a:r>
              <a:rPr lang="en-US" dirty="0" smtClean="0"/>
              <a:t>Sad or depressed mood</a:t>
            </a:r>
          </a:p>
          <a:p>
            <a:r>
              <a:rPr lang="en-US" dirty="0" smtClean="0"/>
              <a:t>Loss or increase in appetite</a:t>
            </a:r>
          </a:p>
          <a:p>
            <a:r>
              <a:rPr lang="en-US" dirty="0" smtClean="0"/>
              <a:t>Withdraw from others</a:t>
            </a:r>
          </a:p>
          <a:p>
            <a:r>
              <a:rPr lang="en-US" dirty="0" smtClean="0"/>
              <a:t>Feeling empty</a:t>
            </a:r>
          </a:p>
          <a:p>
            <a:r>
              <a:rPr lang="en-US" dirty="0" smtClean="0"/>
              <a:t>Insomnia or hypersomnia</a:t>
            </a:r>
          </a:p>
          <a:p>
            <a:r>
              <a:rPr lang="en-US" dirty="0" smtClean="0"/>
              <a:t>Feelings of guilt or worthlessness</a:t>
            </a:r>
          </a:p>
          <a:p>
            <a:r>
              <a:rPr lang="en-US" dirty="0" smtClean="0"/>
              <a:t>Poor concentration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Depressive Symptoms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09474"/>
      </p:ext>
    </p:extLst>
  </p:cSld>
  <p:clrMapOvr>
    <a:masterClrMapping/>
  </p:clrMapOvr>
</p:sld>
</file>

<file path=ppt/theme/theme1.xml><?xml version="1.0" encoding="utf-8"?>
<a:theme xmlns:a="http://schemas.openxmlformats.org/drawingml/2006/main" name="OSF-Yellow-Green-4x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CE083459-42B1-4CCB-9F71-FB763A08469A}"/>
    </a:ext>
  </a:extLst>
</a:theme>
</file>

<file path=ppt/theme/theme2.xml><?xml version="1.0" encoding="utf-8"?>
<a:theme xmlns:a="http://schemas.openxmlformats.org/drawingml/2006/main" name="OSF-Yellow-Green-Bottom-Lef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DD9C62FA-CA8B-48D0-85DE-B9D9AFE661E4}"/>
    </a:ext>
  </a:extLst>
</a:theme>
</file>

<file path=ppt/theme/theme3.xml><?xml version="1.0" encoding="utf-8"?>
<a:theme xmlns:a="http://schemas.openxmlformats.org/drawingml/2006/main" name="OSF-Plain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426B9AA7-1D05-4CB4-9B60-F33205CAC56F}"/>
    </a:ext>
  </a:extLst>
</a:theme>
</file>

<file path=ppt/theme/theme4.xml><?xml version="1.0" encoding="utf-8"?>
<a:theme xmlns:a="http://schemas.openxmlformats.org/drawingml/2006/main" name="OSF-Yellow-Green-Side-R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545F02A8-93F0-4ABA-BB56-D7D9B7A8FA5F}"/>
    </a:ext>
  </a:extLst>
</a:theme>
</file>

<file path=ppt/theme/theme5.xml><?xml version="1.0" encoding="utf-8"?>
<a:theme xmlns:a="http://schemas.openxmlformats.org/drawingml/2006/main" name="OSF-Yellow-Green-Side-Lef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940C49BE-6D2B-4446-B658-CFCE40E37018}"/>
    </a:ext>
  </a:extLst>
</a:theme>
</file>

<file path=ppt/theme/theme6.xml><?xml version="1.0" encoding="utf-8"?>
<a:theme xmlns:a="http://schemas.openxmlformats.org/drawingml/2006/main" name="OSF-Yellow-Green-Bottom-Log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5D47121F-1AE7-421E-9964-2F9C9D4291D5}"/>
    </a:ext>
  </a:extLst>
</a:theme>
</file>

<file path=ppt/theme/theme7.xml><?xml version="1.0" encoding="utf-8"?>
<a:theme xmlns:a="http://schemas.openxmlformats.org/drawingml/2006/main" name="OSF-Yellow-Green-Ful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043A6750-9156-4474-A0F5-2FC5E511B187}"/>
    </a:ext>
  </a:extLst>
</a:theme>
</file>

<file path=ppt/theme/theme8.xml><?xml version="1.0" encoding="utf-8"?>
<a:theme xmlns:a="http://schemas.openxmlformats.org/drawingml/2006/main" name="OSF-Yellow-Green-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b="0" dirty="0" smtClean="0">
            <a:solidFill>
              <a:srgbClr val="32A4D7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Sf_Yellow_Green_4x3.pptx [Read-Only]" id="{7C273D7A-DE4E-47B8-A371-9B2E3BBF474F}" vid="{120F4E18-DF9D-45C3-8714-41BF74A6FB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3098FC444D04F9F70FEB5CF7A6DE1" ma:contentTypeVersion="0" ma:contentTypeDescription="Create a new document." ma:contentTypeScope="" ma:versionID="f7e6a90105364041e2308ad042058a1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DE95BBC-22BD-4472-9527-F6B1C96A12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DDE4FC-6B92-486B-AEFE-CDF1A8AA67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4F7B9B7-05DC-463B-912A-8486FFA43D47}">
  <ds:schemaRefs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OSf_Yellow_Green_4x3</Template>
  <TotalTime>390</TotalTime>
  <Words>495</Words>
  <Application>Microsoft Office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Courier New</vt:lpstr>
      <vt:lpstr>OSF-Yellow-Green-4x3</vt:lpstr>
      <vt:lpstr>OSF-Yellow-Green-Bottom-Left</vt:lpstr>
      <vt:lpstr>OSF-Plain-Logo</vt:lpstr>
      <vt:lpstr>OSF-Yellow-Green-Side-Right</vt:lpstr>
      <vt:lpstr>OSF-Yellow-Green-Side-Left</vt:lpstr>
      <vt:lpstr>OSF-Yellow-Green-Bottom-Logos</vt:lpstr>
      <vt:lpstr>OSF-Yellow-Green-Full</vt:lpstr>
      <vt:lpstr>OSF-Yellow-Green-Top</vt:lpstr>
      <vt:lpstr>Keith Downes Manager Adult Behavioral Health Psychotherapist OSF Saint Francis Medical Center</vt:lpstr>
      <vt:lpstr>Perinatal &amp; Mental Health Issues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Perinatal Depression</vt:lpstr>
      <vt:lpstr>Depressive Symptoms</vt:lpstr>
      <vt:lpstr>Contributors?</vt:lpstr>
      <vt:lpstr>Effects</vt:lpstr>
      <vt:lpstr>Perinatal Depression &amp; Bonding Issues </vt:lpstr>
      <vt:lpstr>Perinatal Anxiety</vt:lpstr>
      <vt:lpstr>Treatment Options for Depression &amp; Anxiety</vt:lpstr>
      <vt:lpstr>Referrals </vt:lpstr>
      <vt:lpstr>References</vt:lpstr>
    </vt:vector>
  </TitlesOfParts>
  <Company>OSF Healthcare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Caring for our Mission Partners</dc:title>
  <dc:creator>Downes, Keith A.</dc:creator>
  <cp:lastModifiedBy>Swain, Carolyn S.</cp:lastModifiedBy>
  <cp:revision>140</cp:revision>
  <cp:lastPrinted>2020-11-11T21:09:01Z</cp:lastPrinted>
  <dcterms:created xsi:type="dcterms:W3CDTF">2020-09-01T20:32:40Z</dcterms:created>
  <dcterms:modified xsi:type="dcterms:W3CDTF">2021-01-29T15:29:37Z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0x010100E9D3098FC444D04F9F70FEB5CF7A6DE1</vt:lpwstr>
  </property>
</Properties>
</file>