
<file path=[Content_Types].xml><?xml version="1.0" encoding="utf-8"?>
<Types xmlns="http://schemas.openxmlformats.org/package/2006/content-types">
  <Default Extension="bin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3"/>
  </p:sldMasterIdLst>
  <p:notesMasterIdLst>
    <p:notesMasterId r:id="rId38"/>
  </p:notesMasterIdLst>
  <p:sldIdLst>
    <p:sldId id="258" r:id="rId4"/>
    <p:sldId id="257" r:id="rId5"/>
    <p:sldId id="256" r:id="rId6"/>
    <p:sldId id="259" r:id="rId7"/>
    <p:sldId id="261" r:id="rId8"/>
    <p:sldId id="260" r:id="rId9"/>
    <p:sldId id="262" r:id="rId10"/>
    <p:sldId id="263" r:id="rId11"/>
    <p:sldId id="285" r:id="rId12"/>
    <p:sldId id="286" r:id="rId13"/>
    <p:sldId id="287" r:id="rId14"/>
    <p:sldId id="288" r:id="rId15"/>
    <p:sldId id="289" r:id="rId16"/>
    <p:sldId id="281" r:id="rId17"/>
    <p:sldId id="282" r:id="rId18"/>
    <p:sldId id="283" r:id="rId19"/>
    <p:sldId id="284" r:id="rId20"/>
    <p:sldId id="276" r:id="rId21"/>
    <p:sldId id="277" r:id="rId22"/>
    <p:sldId id="278" r:id="rId23"/>
    <p:sldId id="279" r:id="rId24"/>
    <p:sldId id="280" r:id="rId25"/>
    <p:sldId id="268" r:id="rId26"/>
    <p:sldId id="267" r:id="rId27"/>
    <p:sldId id="269" r:id="rId28"/>
    <p:sldId id="271" r:id="rId29"/>
    <p:sldId id="273" r:id="rId30"/>
    <p:sldId id="274" r:id="rId31"/>
    <p:sldId id="275" r:id="rId32"/>
    <p:sldId id="290" r:id="rId33"/>
    <p:sldId id="264" r:id="rId34"/>
    <p:sldId id="265" r:id="rId35"/>
    <p:sldId id="266" r:id="rId36"/>
    <p:sldId id="29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F3ACA5-8C6B-438D-8D70-1A9E6B93AE1F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BEB0F6D-3E3C-4F05-AA0C-77A25AF4CE01}">
      <dgm:prSet/>
      <dgm:spPr/>
      <dgm:t>
        <a:bodyPr/>
        <a:lstStyle/>
        <a:p>
          <a:r>
            <a:rPr lang="en-US"/>
            <a:t>Face to Face </a:t>
          </a:r>
        </a:p>
      </dgm:t>
    </dgm:pt>
    <dgm:pt modelId="{6590E7D4-7A0B-4DB8-AF4C-F1DE0AA88A73}" type="parTrans" cxnId="{F5EED3C4-BE83-40A7-B73F-009BA1423C34}">
      <dgm:prSet/>
      <dgm:spPr/>
      <dgm:t>
        <a:bodyPr/>
        <a:lstStyle/>
        <a:p>
          <a:endParaRPr lang="en-US"/>
        </a:p>
      </dgm:t>
    </dgm:pt>
    <dgm:pt modelId="{E43B4BFC-ADF8-45C2-A019-D03078EA5F08}" type="sibTrans" cxnId="{F5EED3C4-BE83-40A7-B73F-009BA1423C34}">
      <dgm:prSet/>
      <dgm:spPr/>
      <dgm:t>
        <a:bodyPr/>
        <a:lstStyle/>
        <a:p>
          <a:endParaRPr lang="en-US"/>
        </a:p>
      </dgm:t>
    </dgm:pt>
    <dgm:pt modelId="{3E6E3B7B-4BC4-4A7C-A233-8DB206A220CA}">
      <dgm:prSet/>
      <dgm:spPr/>
      <dgm:t>
        <a:bodyPr/>
        <a:lstStyle/>
        <a:p>
          <a:r>
            <a:rPr lang="en-US" dirty="0"/>
            <a:t>Wednesday, May 22, 2024, Maternal Topics</a:t>
          </a:r>
        </a:p>
      </dgm:t>
    </dgm:pt>
    <dgm:pt modelId="{98C468D2-6C96-4A91-98DF-FF33712E3195}" type="parTrans" cxnId="{D4E99BED-40F1-4FB0-91C7-517B21DB39C0}">
      <dgm:prSet/>
      <dgm:spPr/>
      <dgm:t>
        <a:bodyPr/>
        <a:lstStyle/>
        <a:p>
          <a:endParaRPr lang="en-US"/>
        </a:p>
      </dgm:t>
    </dgm:pt>
    <dgm:pt modelId="{A6903511-960F-4F41-92DB-2ACCF3E5CFB2}" type="sibTrans" cxnId="{D4E99BED-40F1-4FB0-91C7-517B21DB39C0}">
      <dgm:prSet/>
      <dgm:spPr/>
      <dgm:t>
        <a:bodyPr/>
        <a:lstStyle/>
        <a:p>
          <a:endParaRPr lang="en-US"/>
        </a:p>
      </dgm:t>
    </dgm:pt>
    <dgm:pt modelId="{E98172AE-7010-43F2-96C8-52027415AF68}">
      <dgm:prSet/>
      <dgm:spPr/>
      <dgm:t>
        <a:bodyPr/>
        <a:lstStyle/>
        <a:p>
          <a:r>
            <a:rPr lang="en-US" dirty="0"/>
            <a:t>Thursday, May 23, 2024, Newborn Topics</a:t>
          </a:r>
        </a:p>
      </dgm:t>
    </dgm:pt>
    <dgm:pt modelId="{2FD3067E-EFD2-4792-B1CD-FF35FB54D8EC}" type="parTrans" cxnId="{761E5705-76CD-414F-8AD6-55D8FF2B3570}">
      <dgm:prSet/>
      <dgm:spPr/>
      <dgm:t>
        <a:bodyPr/>
        <a:lstStyle/>
        <a:p>
          <a:endParaRPr lang="en-US"/>
        </a:p>
      </dgm:t>
    </dgm:pt>
    <dgm:pt modelId="{DA0CC61E-F9F0-440C-9172-5713349C2A9E}" type="sibTrans" cxnId="{761E5705-76CD-414F-8AD6-55D8FF2B3570}">
      <dgm:prSet/>
      <dgm:spPr/>
      <dgm:t>
        <a:bodyPr/>
        <a:lstStyle/>
        <a:p>
          <a:endParaRPr lang="en-US"/>
        </a:p>
      </dgm:t>
    </dgm:pt>
    <dgm:pt modelId="{DD596711-DAF6-425C-B8F8-22A08C1E7742}">
      <dgm:prSet/>
      <dgm:spPr/>
      <dgm:t>
        <a:bodyPr/>
        <a:lstStyle/>
        <a:p>
          <a:r>
            <a:rPr lang="en-US"/>
            <a:t>Abraham Lincoln Hotel ~ Springfield, IL</a:t>
          </a:r>
        </a:p>
      </dgm:t>
    </dgm:pt>
    <dgm:pt modelId="{8B3545D4-BB94-45CF-B9AC-5243AAF8E82E}" type="parTrans" cxnId="{1C00AF2D-3072-49B6-845C-68AE6516248B}">
      <dgm:prSet/>
      <dgm:spPr/>
      <dgm:t>
        <a:bodyPr/>
        <a:lstStyle/>
        <a:p>
          <a:endParaRPr lang="en-US"/>
        </a:p>
      </dgm:t>
    </dgm:pt>
    <dgm:pt modelId="{2DB070A5-95FA-44BF-A875-B38AFFFBAC50}" type="sibTrans" cxnId="{1C00AF2D-3072-49B6-845C-68AE6516248B}">
      <dgm:prSet/>
      <dgm:spPr/>
      <dgm:t>
        <a:bodyPr/>
        <a:lstStyle/>
        <a:p>
          <a:endParaRPr lang="en-US"/>
        </a:p>
      </dgm:t>
    </dgm:pt>
    <dgm:pt modelId="{E9BBDE48-6D48-419F-9D3C-014819F0EF32}">
      <dgm:prSet/>
      <dgm:spPr/>
      <dgm:t>
        <a:bodyPr/>
        <a:lstStyle/>
        <a:p>
          <a:r>
            <a:rPr lang="en-US"/>
            <a:t>Annual Conference</a:t>
          </a:r>
        </a:p>
      </dgm:t>
    </dgm:pt>
    <dgm:pt modelId="{F9FED36B-ECF4-45F5-8090-B78D7157F32D}" type="parTrans" cxnId="{08EE1AB0-3CDF-4A5C-B48B-071A03C33157}">
      <dgm:prSet/>
      <dgm:spPr/>
      <dgm:t>
        <a:bodyPr/>
        <a:lstStyle/>
        <a:p>
          <a:endParaRPr lang="en-US"/>
        </a:p>
      </dgm:t>
    </dgm:pt>
    <dgm:pt modelId="{559AD703-622E-4886-A11C-6BE6126E60FB}" type="sibTrans" cxnId="{08EE1AB0-3CDF-4A5C-B48B-071A03C33157}">
      <dgm:prSet/>
      <dgm:spPr/>
      <dgm:t>
        <a:bodyPr/>
        <a:lstStyle/>
        <a:p>
          <a:endParaRPr lang="en-US"/>
        </a:p>
      </dgm:t>
    </dgm:pt>
    <dgm:pt modelId="{011A487F-08E8-47DB-9B23-B6009BB4F5AC}">
      <dgm:prSet/>
      <dgm:spPr/>
      <dgm:t>
        <a:bodyPr/>
        <a:lstStyle/>
        <a:p>
          <a:r>
            <a:rPr lang="en-US"/>
            <a:t>WEDNESDAY, October 30, 2024</a:t>
          </a:r>
        </a:p>
      </dgm:t>
    </dgm:pt>
    <dgm:pt modelId="{AAFDFCB3-AD0E-4A75-8B92-81282BB25C3A}" type="parTrans" cxnId="{EFDFF8A5-4CAD-4054-B5DA-8CF0AC998726}">
      <dgm:prSet/>
      <dgm:spPr/>
      <dgm:t>
        <a:bodyPr/>
        <a:lstStyle/>
        <a:p>
          <a:endParaRPr lang="en-US"/>
        </a:p>
      </dgm:t>
    </dgm:pt>
    <dgm:pt modelId="{413955CE-0CFE-42C0-8D15-D74C308DDBC5}" type="sibTrans" cxnId="{EFDFF8A5-4CAD-4054-B5DA-8CF0AC998726}">
      <dgm:prSet/>
      <dgm:spPr/>
      <dgm:t>
        <a:bodyPr/>
        <a:lstStyle/>
        <a:p>
          <a:endParaRPr lang="en-US"/>
        </a:p>
      </dgm:t>
    </dgm:pt>
    <dgm:pt modelId="{3EAEEB85-94B2-44F5-A549-DBADFCF25A67}">
      <dgm:prSet/>
      <dgm:spPr/>
      <dgm:t>
        <a:bodyPr/>
        <a:lstStyle/>
        <a:p>
          <a:r>
            <a:rPr lang="en-US"/>
            <a:t>Westin ~ Lombard, IL</a:t>
          </a:r>
        </a:p>
      </dgm:t>
    </dgm:pt>
    <dgm:pt modelId="{9AAB88E6-67E2-4100-94E3-4F10ADEC4900}" type="parTrans" cxnId="{963C82B7-C2AA-44F1-B627-D34AD8FE96D6}">
      <dgm:prSet/>
      <dgm:spPr/>
      <dgm:t>
        <a:bodyPr/>
        <a:lstStyle/>
        <a:p>
          <a:endParaRPr lang="en-US"/>
        </a:p>
      </dgm:t>
    </dgm:pt>
    <dgm:pt modelId="{C0874039-DBFB-4354-A823-41A817BCC808}" type="sibTrans" cxnId="{963C82B7-C2AA-44F1-B627-D34AD8FE96D6}">
      <dgm:prSet/>
      <dgm:spPr/>
      <dgm:t>
        <a:bodyPr/>
        <a:lstStyle/>
        <a:p>
          <a:endParaRPr lang="en-US"/>
        </a:p>
      </dgm:t>
    </dgm:pt>
    <dgm:pt modelId="{C40DB72A-1E7B-42B7-B2AD-2A25B862F65F}" type="pres">
      <dgm:prSet presAssocID="{7FF3ACA5-8C6B-438D-8D70-1A9E6B93AE1F}" presName="linear" presStyleCnt="0">
        <dgm:presLayoutVars>
          <dgm:dir/>
          <dgm:animLvl val="lvl"/>
          <dgm:resizeHandles val="exact"/>
        </dgm:presLayoutVars>
      </dgm:prSet>
      <dgm:spPr/>
    </dgm:pt>
    <dgm:pt modelId="{8C61D0F7-200D-411D-BFEB-AD165F090FBA}" type="pres">
      <dgm:prSet presAssocID="{ABEB0F6D-3E3C-4F05-AA0C-77A25AF4CE01}" presName="parentLin" presStyleCnt="0"/>
      <dgm:spPr/>
    </dgm:pt>
    <dgm:pt modelId="{D704A637-5F01-4918-801A-0F041DE0AE4F}" type="pres">
      <dgm:prSet presAssocID="{ABEB0F6D-3E3C-4F05-AA0C-77A25AF4CE01}" presName="parentLeftMargin" presStyleLbl="node1" presStyleIdx="0" presStyleCnt="2"/>
      <dgm:spPr/>
    </dgm:pt>
    <dgm:pt modelId="{B7EA8C54-C07C-49D9-89F1-7BE6E5E38B9F}" type="pres">
      <dgm:prSet presAssocID="{ABEB0F6D-3E3C-4F05-AA0C-77A25AF4CE0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F7A86E4-ED1F-46B4-BC1E-43176C655F58}" type="pres">
      <dgm:prSet presAssocID="{ABEB0F6D-3E3C-4F05-AA0C-77A25AF4CE01}" presName="negativeSpace" presStyleCnt="0"/>
      <dgm:spPr/>
    </dgm:pt>
    <dgm:pt modelId="{3941E20E-1D4E-4187-ACA9-159B3353F179}" type="pres">
      <dgm:prSet presAssocID="{ABEB0F6D-3E3C-4F05-AA0C-77A25AF4CE01}" presName="childText" presStyleLbl="conFgAcc1" presStyleIdx="0" presStyleCnt="2">
        <dgm:presLayoutVars>
          <dgm:bulletEnabled val="1"/>
        </dgm:presLayoutVars>
      </dgm:prSet>
      <dgm:spPr/>
    </dgm:pt>
    <dgm:pt modelId="{448D2F82-6711-4E08-95E0-0B6CCB39E92F}" type="pres">
      <dgm:prSet presAssocID="{E43B4BFC-ADF8-45C2-A019-D03078EA5F08}" presName="spaceBetweenRectangles" presStyleCnt="0"/>
      <dgm:spPr/>
    </dgm:pt>
    <dgm:pt modelId="{9BD7DD66-EF44-43EA-9428-E7D3E282540B}" type="pres">
      <dgm:prSet presAssocID="{E9BBDE48-6D48-419F-9D3C-014819F0EF32}" presName="parentLin" presStyleCnt="0"/>
      <dgm:spPr/>
    </dgm:pt>
    <dgm:pt modelId="{3EED4EBE-9FC3-4C25-B3B0-36C8A4D8921E}" type="pres">
      <dgm:prSet presAssocID="{E9BBDE48-6D48-419F-9D3C-014819F0EF32}" presName="parentLeftMargin" presStyleLbl="node1" presStyleIdx="0" presStyleCnt="2"/>
      <dgm:spPr/>
    </dgm:pt>
    <dgm:pt modelId="{77A380F6-2008-4059-A776-28B10F567070}" type="pres">
      <dgm:prSet presAssocID="{E9BBDE48-6D48-419F-9D3C-014819F0EF3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80708E4-23F1-485C-B582-953AE66B6469}" type="pres">
      <dgm:prSet presAssocID="{E9BBDE48-6D48-419F-9D3C-014819F0EF32}" presName="negativeSpace" presStyleCnt="0"/>
      <dgm:spPr/>
    </dgm:pt>
    <dgm:pt modelId="{2BB9E057-358F-478A-B337-C243FFC78F08}" type="pres">
      <dgm:prSet presAssocID="{E9BBDE48-6D48-419F-9D3C-014819F0EF3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61E5705-76CD-414F-8AD6-55D8FF2B3570}" srcId="{ABEB0F6D-3E3C-4F05-AA0C-77A25AF4CE01}" destId="{E98172AE-7010-43F2-96C8-52027415AF68}" srcOrd="1" destOrd="0" parTransId="{2FD3067E-EFD2-4792-B1CD-FF35FB54D8EC}" sibTransId="{DA0CC61E-F9F0-440C-9172-5713349C2A9E}"/>
    <dgm:cxn modelId="{1C00AF2D-3072-49B6-845C-68AE6516248B}" srcId="{ABEB0F6D-3E3C-4F05-AA0C-77A25AF4CE01}" destId="{DD596711-DAF6-425C-B8F8-22A08C1E7742}" srcOrd="2" destOrd="0" parTransId="{8B3545D4-BB94-45CF-B9AC-5243AAF8E82E}" sibTransId="{2DB070A5-95FA-44BF-A875-B38AFFFBAC50}"/>
    <dgm:cxn modelId="{6BE74139-D754-496C-BA7C-38F7D0BF8E5C}" type="presOf" srcId="{E98172AE-7010-43F2-96C8-52027415AF68}" destId="{3941E20E-1D4E-4187-ACA9-159B3353F179}" srcOrd="0" destOrd="1" presId="urn:microsoft.com/office/officeart/2005/8/layout/list1"/>
    <dgm:cxn modelId="{92436A50-78CB-4E22-9E05-F2A654A3E02E}" type="presOf" srcId="{7FF3ACA5-8C6B-438D-8D70-1A9E6B93AE1F}" destId="{C40DB72A-1E7B-42B7-B2AD-2A25B862F65F}" srcOrd="0" destOrd="0" presId="urn:microsoft.com/office/officeart/2005/8/layout/list1"/>
    <dgm:cxn modelId="{76BF2358-7480-4C2D-9134-0DA9AFCB4A4C}" type="presOf" srcId="{3E6E3B7B-4BC4-4A7C-A233-8DB206A220CA}" destId="{3941E20E-1D4E-4187-ACA9-159B3353F179}" srcOrd="0" destOrd="0" presId="urn:microsoft.com/office/officeart/2005/8/layout/list1"/>
    <dgm:cxn modelId="{E0A36182-3675-403B-B0C3-4B440382207E}" type="presOf" srcId="{DD596711-DAF6-425C-B8F8-22A08C1E7742}" destId="{3941E20E-1D4E-4187-ACA9-159B3353F179}" srcOrd="0" destOrd="2" presId="urn:microsoft.com/office/officeart/2005/8/layout/list1"/>
    <dgm:cxn modelId="{8BB4E286-C388-4B7C-BC9B-BD6E9AAEF480}" type="presOf" srcId="{ABEB0F6D-3E3C-4F05-AA0C-77A25AF4CE01}" destId="{D704A637-5F01-4918-801A-0F041DE0AE4F}" srcOrd="0" destOrd="0" presId="urn:microsoft.com/office/officeart/2005/8/layout/list1"/>
    <dgm:cxn modelId="{D3797F8D-166E-4A7C-80F2-2FCD7A31A43A}" type="presOf" srcId="{E9BBDE48-6D48-419F-9D3C-014819F0EF32}" destId="{3EED4EBE-9FC3-4C25-B3B0-36C8A4D8921E}" srcOrd="0" destOrd="0" presId="urn:microsoft.com/office/officeart/2005/8/layout/list1"/>
    <dgm:cxn modelId="{8A5B9D8E-E6E9-492A-9F91-403B463DA400}" type="presOf" srcId="{3EAEEB85-94B2-44F5-A549-DBADFCF25A67}" destId="{2BB9E057-358F-478A-B337-C243FFC78F08}" srcOrd="0" destOrd="1" presId="urn:microsoft.com/office/officeart/2005/8/layout/list1"/>
    <dgm:cxn modelId="{EFDFF8A5-4CAD-4054-B5DA-8CF0AC998726}" srcId="{E9BBDE48-6D48-419F-9D3C-014819F0EF32}" destId="{011A487F-08E8-47DB-9B23-B6009BB4F5AC}" srcOrd="0" destOrd="0" parTransId="{AAFDFCB3-AD0E-4A75-8B92-81282BB25C3A}" sibTransId="{413955CE-0CFE-42C0-8D15-D74C308DDBC5}"/>
    <dgm:cxn modelId="{08EE1AB0-3CDF-4A5C-B48B-071A03C33157}" srcId="{7FF3ACA5-8C6B-438D-8D70-1A9E6B93AE1F}" destId="{E9BBDE48-6D48-419F-9D3C-014819F0EF32}" srcOrd="1" destOrd="0" parTransId="{F9FED36B-ECF4-45F5-8090-B78D7157F32D}" sibTransId="{559AD703-622E-4886-A11C-6BE6126E60FB}"/>
    <dgm:cxn modelId="{E2F8CBB2-B105-4BD6-9B3E-0C44E95008E8}" type="presOf" srcId="{011A487F-08E8-47DB-9B23-B6009BB4F5AC}" destId="{2BB9E057-358F-478A-B337-C243FFC78F08}" srcOrd="0" destOrd="0" presId="urn:microsoft.com/office/officeart/2005/8/layout/list1"/>
    <dgm:cxn modelId="{963C82B7-C2AA-44F1-B627-D34AD8FE96D6}" srcId="{E9BBDE48-6D48-419F-9D3C-014819F0EF32}" destId="{3EAEEB85-94B2-44F5-A549-DBADFCF25A67}" srcOrd="1" destOrd="0" parTransId="{9AAB88E6-67E2-4100-94E3-4F10ADEC4900}" sibTransId="{C0874039-DBFB-4354-A823-41A817BCC808}"/>
    <dgm:cxn modelId="{93B304BE-7705-426B-9D0C-628CB3D41AE2}" type="presOf" srcId="{ABEB0F6D-3E3C-4F05-AA0C-77A25AF4CE01}" destId="{B7EA8C54-C07C-49D9-89F1-7BE6E5E38B9F}" srcOrd="1" destOrd="0" presId="urn:microsoft.com/office/officeart/2005/8/layout/list1"/>
    <dgm:cxn modelId="{F5EED3C4-BE83-40A7-B73F-009BA1423C34}" srcId="{7FF3ACA5-8C6B-438D-8D70-1A9E6B93AE1F}" destId="{ABEB0F6D-3E3C-4F05-AA0C-77A25AF4CE01}" srcOrd="0" destOrd="0" parTransId="{6590E7D4-7A0B-4DB8-AF4C-F1DE0AA88A73}" sibTransId="{E43B4BFC-ADF8-45C2-A019-D03078EA5F08}"/>
    <dgm:cxn modelId="{124BBACF-A60D-449B-91CD-E012A0CA82C0}" type="presOf" srcId="{E9BBDE48-6D48-419F-9D3C-014819F0EF32}" destId="{77A380F6-2008-4059-A776-28B10F567070}" srcOrd="1" destOrd="0" presId="urn:microsoft.com/office/officeart/2005/8/layout/list1"/>
    <dgm:cxn modelId="{D4E99BED-40F1-4FB0-91C7-517B21DB39C0}" srcId="{ABEB0F6D-3E3C-4F05-AA0C-77A25AF4CE01}" destId="{3E6E3B7B-4BC4-4A7C-A233-8DB206A220CA}" srcOrd="0" destOrd="0" parTransId="{98C468D2-6C96-4A91-98DF-FF33712E3195}" sibTransId="{A6903511-960F-4F41-92DB-2ACCF3E5CFB2}"/>
    <dgm:cxn modelId="{00C7E769-969F-4C37-B683-4B3B55A809A5}" type="presParOf" srcId="{C40DB72A-1E7B-42B7-B2AD-2A25B862F65F}" destId="{8C61D0F7-200D-411D-BFEB-AD165F090FBA}" srcOrd="0" destOrd="0" presId="urn:microsoft.com/office/officeart/2005/8/layout/list1"/>
    <dgm:cxn modelId="{624C6E94-F095-469A-B7A4-FAE066E4BE34}" type="presParOf" srcId="{8C61D0F7-200D-411D-BFEB-AD165F090FBA}" destId="{D704A637-5F01-4918-801A-0F041DE0AE4F}" srcOrd="0" destOrd="0" presId="urn:microsoft.com/office/officeart/2005/8/layout/list1"/>
    <dgm:cxn modelId="{F9A7CFDB-D7EA-4D47-A6AC-3081AF2F8B19}" type="presParOf" srcId="{8C61D0F7-200D-411D-BFEB-AD165F090FBA}" destId="{B7EA8C54-C07C-49D9-89F1-7BE6E5E38B9F}" srcOrd="1" destOrd="0" presId="urn:microsoft.com/office/officeart/2005/8/layout/list1"/>
    <dgm:cxn modelId="{9DA19D87-913E-422C-851A-BFE877492409}" type="presParOf" srcId="{C40DB72A-1E7B-42B7-B2AD-2A25B862F65F}" destId="{CF7A86E4-ED1F-46B4-BC1E-43176C655F58}" srcOrd="1" destOrd="0" presId="urn:microsoft.com/office/officeart/2005/8/layout/list1"/>
    <dgm:cxn modelId="{7DDA7BCD-7497-472D-BCF7-C3B64FC53828}" type="presParOf" srcId="{C40DB72A-1E7B-42B7-B2AD-2A25B862F65F}" destId="{3941E20E-1D4E-4187-ACA9-159B3353F179}" srcOrd="2" destOrd="0" presId="urn:microsoft.com/office/officeart/2005/8/layout/list1"/>
    <dgm:cxn modelId="{022D5394-8F3F-463E-A8CA-8DFFAFDBA3F0}" type="presParOf" srcId="{C40DB72A-1E7B-42B7-B2AD-2A25B862F65F}" destId="{448D2F82-6711-4E08-95E0-0B6CCB39E92F}" srcOrd="3" destOrd="0" presId="urn:microsoft.com/office/officeart/2005/8/layout/list1"/>
    <dgm:cxn modelId="{9A928E5D-7CE9-4FDE-AB0C-B479585B6DA9}" type="presParOf" srcId="{C40DB72A-1E7B-42B7-B2AD-2A25B862F65F}" destId="{9BD7DD66-EF44-43EA-9428-E7D3E282540B}" srcOrd="4" destOrd="0" presId="urn:microsoft.com/office/officeart/2005/8/layout/list1"/>
    <dgm:cxn modelId="{368340CB-0D6F-4F63-BB5F-FBB785602736}" type="presParOf" srcId="{9BD7DD66-EF44-43EA-9428-E7D3E282540B}" destId="{3EED4EBE-9FC3-4C25-B3B0-36C8A4D8921E}" srcOrd="0" destOrd="0" presId="urn:microsoft.com/office/officeart/2005/8/layout/list1"/>
    <dgm:cxn modelId="{032FA771-5859-4658-8514-AB69658EAB10}" type="presParOf" srcId="{9BD7DD66-EF44-43EA-9428-E7D3E282540B}" destId="{77A380F6-2008-4059-A776-28B10F567070}" srcOrd="1" destOrd="0" presId="urn:microsoft.com/office/officeart/2005/8/layout/list1"/>
    <dgm:cxn modelId="{0A3BB16D-47B6-4C88-A9C8-61675A9ACF12}" type="presParOf" srcId="{C40DB72A-1E7B-42B7-B2AD-2A25B862F65F}" destId="{C80708E4-23F1-485C-B582-953AE66B6469}" srcOrd="5" destOrd="0" presId="urn:microsoft.com/office/officeart/2005/8/layout/list1"/>
    <dgm:cxn modelId="{9275DF17-AB33-457B-9232-4B065AFA51D1}" type="presParOf" srcId="{C40DB72A-1E7B-42B7-B2AD-2A25B862F65F}" destId="{2BB9E057-358F-478A-B337-C243FFC78F0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AE06AE-1AFC-47A8-B31F-86B22A401FD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0B51314-AC41-4773-ACDB-7FB303A132D1}">
      <dgm:prSet/>
      <dgm:spPr/>
      <dgm:t>
        <a:bodyPr/>
        <a:lstStyle/>
        <a:p>
          <a:r>
            <a:rPr lang="en-US"/>
            <a:t>Chronic Disease During Pregnancy (from 2010 to 2020):</a:t>
          </a:r>
        </a:p>
      </dgm:t>
    </dgm:pt>
    <dgm:pt modelId="{5036A2F1-4332-40C2-B51C-94D662AFB943}" type="parTrans" cxnId="{AF194AE5-7D0A-4E6B-87A8-CC2F609FDCE1}">
      <dgm:prSet/>
      <dgm:spPr/>
      <dgm:t>
        <a:bodyPr/>
        <a:lstStyle/>
        <a:p>
          <a:endParaRPr lang="en-US"/>
        </a:p>
      </dgm:t>
    </dgm:pt>
    <dgm:pt modelId="{BC84CE4C-9B3E-4241-B3D9-627F9E4D99F0}" type="sibTrans" cxnId="{AF194AE5-7D0A-4E6B-87A8-CC2F609FDCE1}">
      <dgm:prSet/>
      <dgm:spPr/>
      <dgm:t>
        <a:bodyPr/>
        <a:lstStyle/>
        <a:p>
          <a:endParaRPr lang="en-US"/>
        </a:p>
      </dgm:t>
    </dgm:pt>
    <dgm:pt modelId="{F4601FC1-8DE5-4BA6-9E70-446131FB8FA9}">
      <dgm:prSet/>
      <dgm:spPr/>
      <dgm:t>
        <a:bodyPr/>
        <a:lstStyle/>
        <a:p>
          <a:r>
            <a:rPr lang="en-US"/>
            <a:t>Maternal obesity increased 33% </a:t>
          </a:r>
        </a:p>
      </dgm:t>
    </dgm:pt>
    <dgm:pt modelId="{1B47D39D-DAFD-4274-B8BE-857B8B7F65B1}" type="parTrans" cxnId="{5E0BD64D-D2DB-42A3-9AC6-12B97AB5C9F4}">
      <dgm:prSet/>
      <dgm:spPr/>
      <dgm:t>
        <a:bodyPr/>
        <a:lstStyle/>
        <a:p>
          <a:endParaRPr lang="en-US"/>
        </a:p>
      </dgm:t>
    </dgm:pt>
    <dgm:pt modelId="{FD0DEAF6-4E39-4D61-9086-0DBF2FD73A65}" type="sibTrans" cxnId="{5E0BD64D-D2DB-42A3-9AC6-12B97AB5C9F4}">
      <dgm:prSet/>
      <dgm:spPr/>
      <dgm:t>
        <a:bodyPr/>
        <a:lstStyle/>
        <a:p>
          <a:endParaRPr lang="en-US"/>
        </a:p>
      </dgm:t>
    </dgm:pt>
    <dgm:pt modelId="{F6578C76-6B21-480C-BAFD-FAA7E583C522}">
      <dgm:prSet/>
      <dgm:spPr/>
      <dgm:t>
        <a:bodyPr/>
        <a:lstStyle/>
        <a:p>
          <a:r>
            <a:rPr lang="en-US"/>
            <a:t>Maternal hypertension increased 103%</a:t>
          </a:r>
        </a:p>
      </dgm:t>
    </dgm:pt>
    <dgm:pt modelId="{D8B66BF5-31B7-45F6-8DF9-28979A781FBD}" type="parTrans" cxnId="{C16ACB5E-2F4D-4D0A-A01E-3587E74082BB}">
      <dgm:prSet/>
      <dgm:spPr/>
      <dgm:t>
        <a:bodyPr/>
        <a:lstStyle/>
        <a:p>
          <a:endParaRPr lang="en-US"/>
        </a:p>
      </dgm:t>
    </dgm:pt>
    <dgm:pt modelId="{4C107C92-87D6-4448-BBB4-426BE2E8D144}" type="sibTrans" cxnId="{C16ACB5E-2F4D-4D0A-A01E-3587E74082BB}">
      <dgm:prSet/>
      <dgm:spPr/>
      <dgm:t>
        <a:bodyPr/>
        <a:lstStyle/>
        <a:p>
          <a:endParaRPr lang="en-US"/>
        </a:p>
      </dgm:t>
    </dgm:pt>
    <dgm:pt modelId="{AF89C83F-5FC5-48C7-9A0D-7F9B816395C0}">
      <dgm:prSet/>
      <dgm:spPr/>
      <dgm:t>
        <a:bodyPr/>
        <a:lstStyle/>
        <a:p>
          <a:r>
            <a:rPr lang="en-US"/>
            <a:t>Maternal diabetes increased 68%.</a:t>
          </a:r>
        </a:p>
      </dgm:t>
    </dgm:pt>
    <dgm:pt modelId="{1EC3F4CE-815D-40C1-A21F-E2FC958D004C}" type="parTrans" cxnId="{532F803F-5932-45CD-805E-BD02F8191DC3}">
      <dgm:prSet/>
      <dgm:spPr/>
      <dgm:t>
        <a:bodyPr/>
        <a:lstStyle/>
        <a:p>
          <a:endParaRPr lang="en-US"/>
        </a:p>
      </dgm:t>
    </dgm:pt>
    <dgm:pt modelId="{1494B345-3AF3-4702-BD96-599E6D30783E}" type="sibTrans" cxnId="{532F803F-5932-45CD-805E-BD02F8191DC3}">
      <dgm:prSet/>
      <dgm:spPr/>
      <dgm:t>
        <a:bodyPr/>
        <a:lstStyle/>
        <a:p>
          <a:endParaRPr lang="en-US"/>
        </a:p>
      </dgm:t>
    </dgm:pt>
    <dgm:pt modelId="{65A083D9-8442-447B-9F49-74233929CEA4}" type="pres">
      <dgm:prSet presAssocID="{06AE06AE-1AFC-47A8-B31F-86B22A401FD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42183CD-DF7E-4D56-B8D5-08F5085ED3B8}" type="pres">
      <dgm:prSet presAssocID="{70B51314-AC41-4773-ACDB-7FB303A132D1}" presName="hierRoot1" presStyleCnt="0"/>
      <dgm:spPr/>
    </dgm:pt>
    <dgm:pt modelId="{23456D53-F4BD-4F47-A4AA-22ACD3CB6108}" type="pres">
      <dgm:prSet presAssocID="{70B51314-AC41-4773-ACDB-7FB303A132D1}" presName="composite" presStyleCnt="0"/>
      <dgm:spPr/>
    </dgm:pt>
    <dgm:pt modelId="{6CD386F0-5BA9-4BFB-AD83-AA7ECE0B47D0}" type="pres">
      <dgm:prSet presAssocID="{70B51314-AC41-4773-ACDB-7FB303A132D1}" presName="background" presStyleLbl="node0" presStyleIdx="0" presStyleCnt="1"/>
      <dgm:spPr/>
    </dgm:pt>
    <dgm:pt modelId="{AC132282-A228-4C1E-8116-18632D0A8100}" type="pres">
      <dgm:prSet presAssocID="{70B51314-AC41-4773-ACDB-7FB303A132D1}" presName="text" presStyleLbl="fgAcc0" presStyleIdx="0" presStyleCnt="1">
        <dgm:presLayoutVars>
          <dgm:chPref val="3"/>
        </dgm:presLayoutVars>
      </dgm:prSet>
      <dgm:spPr/>
    </dgm:pt>
    <dgm:pt modelId="{97AA414C-AF32-46E8-9D65-0CE314FD74CA}" type="pres">
      <dgm:prSet presAssocID="{70B51314-AC41-4773-ACDB-7FB303A132D1}" presName="hierChild2" presStyleCnt="0"/>
      <dgm:spPr/>
    </dgm:pt>
    <dgm:pt modelId="{60E1748C-B2BD-48E6-B220-F6FB19F53722}" type="pres">
      <dgm:prSet presAssocID="{1B47D39D-DAFD-4274-B8BE-857B8B7F65B1}" presName="Name10" presStyleLbl="parChTrans1D2" presStyleIdx="0" presStyleCnt="3"/>
      <dgm:spPr/>
    </dgm:pt>
    <dgm:pt modelId="{F928B5E4-ED6E-4780-8FDD-5D69027B820A}" type="pres">
      <dgm:prSet presAssocID="{F4601FC1-8DE5-4BA6-9E70-446131FB8FA9}" presName="hierRoot2" presStyleCnt="0"/>
      <dgm:spPr/>
    </dgm:pt>
    <dgm:pt modelId="{C00E7637-6B3F-47A8-9E05-70BC9E5A6DE6}" type="pres">
      <dgm:prSet presAssocID="{F4601FC1-8DE5-4BA6-9E70-446131FB8FA9}" presName="composite2" presStyleCnt="0"/>
      <dgm:spPr/>
    </dgm:pt>
    <dgm:pt modelId="{59F74D83-C2C0-417E-AE7B-E770434D8DED}" type="pres">
      <dgm:prSet presAssocID="{F4601FC1-8DE5-4BA6-9E70-446131FB8FA9}" presName="background2" presStyleLbl="node2" presStyleIdx="0" presStyleCnt="3"/>
      <dgm:spPr/>
    </dgm:pt>
    <dgm:pt modelId="{B1AE0D5F-FE6D-43D5-8488-29982F772535}" type="pres">
      <dgm:prSet presAssocID="{F4601FC1-8DE5-4BA6-9E70-446131FB8FA9}" presName="text2" presStyleLbl="fgAcc2" presStyleIdx="0" presStyleCnt="3">
        <dgm:presLayoutVars>
          <dgm:chPref val="3"/>
        </dgm:presLayoutVars>
      </dgm:prSet>
      <dgm:spPr/>
    </dgm:pt>
    <dgm:pt modelId="{3884D93E-1053-4922-861C-6A6EAE34CC07}" type="pres">
      <dgm:prSet presAssocID="{F4601FC1-8DE5-4BA6-9E70-446131FB8FA9}" presName="hierChild3" presStyleCnt="0"/>
      <dgm:spPr/>
    </dgm:pt>
    <dgm:pt modelId="{4AEE4764-9E8D-493C-84F0-A787FCC80D56}" type="pres">
      <dgm:prSet presAssocID="{D8B66BF5-31B7-45F6-8DF9-28979A781FBD}" presName="Name10" presStyleLbl="parChTrans1D2" presStyleIdx="1" presStyleCnt="3"/>
      <dgm:spPr/>
    </dgm:pt>
    <dgm:pt modelId="{8B0B4461-5620-4D38-B643-1BB3878642AA}" type="pres">
      <dgm:prSet presAssocID="{F6578C76-6B21-480C-BAFD-FAA7E583C522}" presName="hierRoot2" presStyleCnt="0"/>
      <dgm:spPr/>
    </dgm:pt>
    <dgm:pt modelId="{C4775091-6101-4F55-9E45-2BCC343F4982}" type="pres">
      <dgm:prSet presAssocID="{F6578C76-6B21-480C-BAFD-FAA7E583C522}" presName="composite2" presStyleCnt="0"/>
      <dgm:spPr/>
    </dgm:pt>
    <dgm:pt modelId="{DDE310A5-57A1-4314-879B-361EC6B2FC17}" type="pres">
      <dgm:prSet presAssocID="{F6578C76-6B21-480C-BAFD-FAA7E583C522}" presName="background2" presStyleLbl="node2" presStyleIdx="1" presStyleCnt="3"/>
      <dgm:spPr/>
    </dgm:pt>
    <dgm:pt modelId="{272BBFE5-22D2-4246-AA89-2666D48C6B8D}" type="pres">
      <dgm:prSet presAssocID="{F6578C76-6B21-480C-BAFD-FAA7E583C522}" presName="text2" presStyleLbl="fgAcc2" presStyleIdx="1" presStyleCnt="3">
        <dgm:presLayoutVars>
          <dgm:chPref val="3"/>
        </dgm:presLayoutVars>
      </dgm:prSet>
      <dgm:spPr/>
    </dgm:pt>
    <dgm:pt modelId="{E15BB53E-DB47-44F9-B4F9-1852B3CB6C0D}" type="pres">
      <dgm:prSet presAssocID="{F6578C76-6B21-480C-BAFD-FAA7E583C522}" presName="hierChild3" presStyleCnt="0"/>
      <dgm:spPr/>
    </dgm:pt>
    <dgm:pt modelId="{CCFC3A39-4997-418F-B738-9A1BC4A4E9B3}" type="pres">
      <dgm:prSet presAssocID="{1EC3F4CE-815D-40C1-A21F-E2FC958D004C}" presName="Name10" presStyleLbl="parChTrans1D2" presStyleIdx="2" presStyleCnt="3"/>
      <dgm:spPr/>
    </dgm:pt>
    <dgm:pt modelId="{B620D5E6-A53C-477B-81C0-AF874C2709D4}" type="pres">
      <dgm:prSet presAssocID="{AF89C83F-5FC5-48C7-9A0D-7F9B816395C0}" presName="hierRoot2" presStyleCnt="0"/>
      <dgm:spPr/>
    </dgm:pt>
    <dgm:pt modelId="{AA5F74C3-6DBF-4EC9-B9B2-906BCCC1FEB9}" type="pres">
      <dgm:prSet presAssocID="{AF89C83F-5FC5-48C7-9A0D-7F9B816395C0}" presName="composite2" presStyleCnt="0"/>
      <dgm:spPr/>
    </dgm:pt>
    <dgm:pt modelId="{E2046593-ED80-4267-ACEE-ACB92111B519}" type="pres">
      <dgm:prSet presAssocID="{AF89C83F-5FC5-48C7-9A0D-7F9B816395C0}" presName="background2" presStyleLbl="node2" presStyleIdx="2" presStyleCnt="3"/>
      <dgm:spPr/>
    </dgm:pt>
    <dgm:pt modelId="{B9D2060B-A35B-450D-A8BB-3834C5D606FA}" type="pres">
      <dgm:prSet presAssocID="{AF89C83F-5FC5-48C7-9A0D-7F9B816395C0}" presName="text2" presStyleLbl="fgAcc2" presStyleIdx="2" presStyleCnt="3">
        <dgm:presLayoutVars>
          <dgm:chPref val="3"/>
        </dgm:presLayoutVars>
      </dgm:prSet>
      <dgm:spPr/>
    </dgm:pt>
    <dgm:pt modelId="{38C9951A-31AE-4AF1-B2FC-B85D0CFD9CED}" type="pres">
      <dgm:prSet presAssocID="{AF89C83F-5FC5-48C7-9A0D-7F9B816395C0}" presName="hierChild3" presStyleCnt="0"/>
      <dgm:spPr/>
    </dgm:pt>
  </dgm:ptLst>
  <dgm:cxnLst>
    <dgm:cxn modelId="{7D26CC06-C955-4665-8169-1ABA8F807D98}" type="presOf" srcId="{F6578C76-6B21-480C-BAFD-FAA7E583C522}" destId="{272BBFE5-22D2-4246-AA89-2666D48C6B8D}" srcOrd="0" destOrd="0" presId="urn:microsoft.com/office/officeart/2005/8/layout/hierarchy1"/>
    <dgm:cxn modelId="{F69B5837-C4C9-4543-B728-238E64F24E8D}" type="presOf" srcId="{1EC3F4CE-815D-40C1-A21F-E2FC958D004C}" destId="{CCFC3A39-4997-418F-B738-9A1BC4A4E9B3}" srcOrd="0" destOrd="0" presId="urn:microsoft.com/office/officeart/2005/8/layout/hierarchy1"/>
    <dgm:cxn modelId="{532F803F-5932-45CD-805E-BD02F8191DC3}" srcId="{70B51314-AC41-4773-ACDB-7FB303A132D1}" destId="{AF89C83F-5FC5-48C7-9A0D-7F9B816395C0}" srcOrd="2" destOrd="0" parTransId="{1EC3F4CE-815D-40C1-A21F-E2FC958D004C}" sibTransId="{1494B345-3AF3-4702-BD96-599E6D30783E}"/>
    <dgm:cxn modelId="{C16ACB5E-2F4D-4D0A-A01E-3587E74082BB}" srcId="{70B51314-AC41-4773-ACDB-7FB303A132D1}" destId="{F6578C76-6B21-480C-BAFD-FAA7E583C522}" srcOrd="1" destOrd="0" parTransId="{D8B66BF5-31B7-45F6-8DF9-28979A781FBD}" sibTransId="{4C107C92-87D6-4448-BBB4-426BE2E8D144}"/>
    <dgm:cxn modelId="{4B809742-E898-4A25-86D3-7FBF838A64EC}" type="presOf" srcId="{D8B66BF5-31B7-45F6-8DF9-28979A781FBD}" destId="{4AEE4764-9E8D-493C-84F0-A787FCC80D56}" srcOrd="0" destOrd="0" presId="urn:microsoft.com/office/officeart/2005/8/layout/hierarchy1"/>
    <dgm:cxn modelId="{79CFE467-37AE-4ED6-8307-75D5B9B14F07}" type="presOf" srcId="{70B51314-AC41-4773-ACDB-7FB303A132D1}" destId="{AC132282-A228-4C1E-8116-18632D0A8100}" srcOrd="0" destOrd="0" presId="urn:microsoft.com/office/officeart/2005/8/layout/hierarchy1"/>
    <dgm:cxn modelId="{5E0BD64D-D2DB-42A3-9AC6-12B97AB5C9F4}" srcId="{70B51314-AC41-4773-ACDB-7FB303A132D1}" destId="{F4601FC1-8DE5-4BA6-9E70-446131FB8FA9}" srcOrd="0" destOrd="0" parTransId="{1B47D39D-DAFD-4274-B8BE-857B8B7F65B1}" sibTransId="{FD0DEAF6-4E39-4D61-9086-0DBF2FD73A65}"/>
    <dgm:cxn modelId="{3942A754-7ABA-4CC7-B2D6-090B43947C22}" type="presOf" srcId="{F4601FC1-8DE5-4BA6-9E70-446131FB8FA9}" destId="{B1AE0D5F-FE6D-43D5-8488-29982F772535}" srcOrd="0" destOrd="0" presId="urn:microsoft.com/office/officeart/2005/8/layout/hierarchy1"/>
    <dgm:cxn modelId="{42292488-AFDE-4F7F-9293-295384871634}" type="presOf" srcId="{06AE06AE-1AFC-47A8-B31F-86B22A401FD2}" destId="{65A083D9-8442-447B-9F49-74233929CEA4}" srcOrd="0" destOrd="0" presId="urn:microsoft.com/office/officeart/2005/8/layout/hierarchy1"/>
    <dgm:cxn modelId="{B44B0CD4-90F0-4647-8F98-D1290CE62013}" type="presOf" srcId="{1B47D39D-DAFD-4274-B8BE-857B8B7F65B1}" destId="{60E1748C-B2BD-48E6-B220-F6FB19F53722}" srcOrd="0" destOrd="0" presId="urn:microsoft.com/office/officeart/2005/8/layout/hierarchy1"/>
    <dgm:cxn modelId="{9CE5EFDF-6776-4BF6-BFAA-C6A331EC528B}" type="presOf" srcId="{AF89C83F-5FC5-48C7-9A0D-7F9B816395C0}" destId="{B9D2060B-A35B-450D-A8BB-3834C5D606FA}" srcOrd="0" destOrd="0" presId="urn:microsoft.com/office/officeart/2005/8/layout/hierarchy1"/>
    <dgm:cxn modelId="{AF194AE5-7D0A-4E6B-87A8-CC2F609FDCE1}" srcId="{06AE06AE-1AFC-47A8-B31F-86B22A401FD2}" destId="{70B51314-AC41-4773-ACDB-7FB303A132D1}" srcOrd="0" destOrd="0" parTransId="{5036A2F1-4332-40C2-B51C-94D662AFB943}" sibTransId="{BC84CE4C-9B3E-4241-B3D9-627F9E4D99F0}"/>
    <dgm:cxn modelId="{C344F8A7-3E07-4FAD-9E58-CA0814AF88DE}" type="presParOf" srcId="{65A083D9-8442-447B-9F49-74233929CEA4}" destId="{042183CD-DF7E-4D56-B8D5-08F5085ED3B8}" srcOrd="0" destOrd="0" presId="urn:microsoft.com/office/officeart/2005/8/layout/hierarchy1"/>
    <dgm:cxn modelId="{CC606B16-AD0F-4EAD-812D-25BA74E5FB2F}" type="presParOf" srcId="{042183CD-DF7E-4D56-B8D5-08F5085ED3B8}" destId="{23456D53-F4BD-4F47-A4AA-22ACD3CB6108}" srcOrd="0" destOrd="0" presId="urn:microsoft.com/office/officeart/2005/8/layout/hierarchy1"/>
    <dgm:cxn modelId="{00AD9A6E-7D22-4A1F-968B-70E0F71DFD14}" type="presParOf" srcId="{23456D53-F4BD-4F47-A4AA-22ACD3CB6108}" destId="{6CD386F0-5BA9-4BFB-AD83-AA7ECE0B47D0}" srcOrd="0" destOrd="0" presId="urn:microsoft.com/office/officeart/2005/8/layout/hierarchy1"/>
    <dgm:cxn modelId="{8C106463-BE6D-4EBF-B125-655A1644C177}" type="presParOf" srcId="{23456D53-F4BD-4F47-A4AA-22ACD3CB6108}" destId="{AC132282-A228-4C1E-8116-18632D0A8100}" srcOrd="1" destOrd="0" presId="urn:microsoft.com/office/officeart/2005/8/layout/hierarchy1"/>
    <dgm:cxn modelId="{E2E5C2C7-9161-46E6-8725-9DB27B48DADC}" type="presParOf" srcId="{042183CD-DF7E-4D56-B8D5-08F5085ED3B8}" destId="{97AA414C-AF32-46E8-9D65-0CE314FD74CA}" srcOrd="1" destOrd="0" presId="urn:microsoft.com/office/officeart/2005/8/layout/hierarchy1"/>
    <dgm:cxn modelId="{4F661591-2225-4F9D-8CCA-45E34A14820B}" type="presParOf" srcId="{97AA414C-AF32-46E8-9D65-0CE314FD74CA}" destId="{60E1748C-B2BD-48E6-B220-F6FB19F53722}" srcOrd="0" destOrd="0" presId="urn:microsoft.com/office/officeart/2005/8/layout/hierarchy1"/>
    <dgm:cxn modelId="{9A42865E-24A0-4911-B624-21EA93693E57}" type="presParOf" srcId="{97AA414C-AF32-46E8-9D65-0CE314FD74CA}" destId="{F928B5E4-ED6E-4780-8FDD-5D69027B820A}" srcOrd="1" destOrd="0" presId="urn:microsoft.com/office/officeart/2005/8/layout/hierarchy1"/>
    <dgm:cxn modelId="{FEDE8305-FC74-4B9E-9B82-4CFB3AD7FA50}" type="presParOf" srcId="{F928B5E4-ED6E-4780-8FDD-5D69027B820A}" destId="{C00E7637-6B3F-47A8-9E05-70BC9E5A6DE6}" srcOrd="0" destOrd="0" presId="urn:microsoft.com/office/officeart/2005/8/layout/hierarchy1"/>
    <dgm:cxn modelId="{78D46B23-6F3C-46A6-9EEC-E90AD688E83E}" type="presParOf" srcId="{C00E7637-6B3F-47A8-9E05-70BC9E5A6DE6}" destId="{59F74D83-C2C0-417E-AE7B-E770434D8DED}" srcOrd="0" destOrd="0" presId="urn:microsoft.com/office/officeart/2005/8/layout/hierarchy1"/>
    <dgm:cxn modelId="{88F05EFA-FC0F-4C73-96A5-8593DE048CD4}" type="presParOf" srcId="{C00E7637-6B3F-47A8-9E05-70BC9E5A6DE6}" destId="{B1AE0D5F-FE6D-43D5-8488-29982F772535}" srcOrd="1" destOrd="0" presId="urn:microsoft.com/office/officeart/2005/8/layout/hierarchy1"/>
    <dgm:cxn modelId="{1BB58D98-89F8-4BEF-B1B6-89FD3A247B20}" type="presParOf" srcId="{F928B5E4-ED6E-4780-8FDD-5D69027B820A}" destId="{3884D93E-1053-4922-861C-6A6EAE34CC07}" srcOrd="1" destOrd="0" presId="urn:microsoft.com/office/officeart/2005/8/layout/hierarchy1"/>
    <dgm:cxn modelId="{0A3EB7C9-743A-4D37-A644-599ACE0243C4}" type="presParOf" srcId="{97AA414C-AF32-46E8-9D65-0CE314FD74CA}" destId="{4AEE4764-9E8D-493C-84F0-A787FCC80D56}" srcOrd="2" destOrd="0" presId="urn:microsoft.com/office/officeart/2005/8/layout/hierarchy1"/>
    <dgm:cxn modelId="{D52E734B-AEB3-4BA0-AC73-CDAD37F5CCD4}" type="presParOf" srcId="{97AA414C-AF32-46E8-9D65-0CE314FD74CA}" destId="{8B0B4461-5620-4D38-B643-1BB3878642AA}" srcOrd="3" destOrd="0" presId="urn:microsoft.com/office/officeart/2005/8/layout/hierarchy1"/>
    <dgm:cxn modelId="{AB62D6A0-1547-4B44-8E0D-4DAB5D9ADA05}" type="presParOf" srcId="{8B0B4461-5620-4D38-B643-1BB3878642AA}" destId="{C4775091-6101-4F55-9E45-2BCC343F4982}" srcOrd="0" destOrd="0" presId="urn:microsoft.com/office/officeart/2005/8/layout/hierarchy1"/>
    <dgm:cxn modelId="{3832F743-EEBA-46CB-93F1-955954584175}" type="presParOf" srcId="{C4775091-6101-4F55-9E45-2BCC343F4982}" destId="{DDE310A5-57A1-4314-879B-361EC6B2FC17}" srcOrd="0" destOrd="0" presId="urn:microsoft.com/office/officeart/2005/8/layout/hierarchy1"/>
    <dgm:cxn modelId="{0ABE3CA8-41B7-4EF9-A7D2-4D284C98DD27}" type="presParOf" srcId="{C4775091-6101-4F55-9E45-2BCC343F4982}" destId="{272BBFE5-22D2-4246-AA89-2666D48C6B8D}" srcOrd="1" destOrd="0" presId="urn:microsoft.com/office/officeart/2005/8/layout/hierarchy1"/>
    <dgm:cxn modelId="{882E974A-C91E-4936-9B45-FEE54E3EA997}" type="presParOf" srcId="{8B0B4461-5620-4D38-B643-1BB3878642AA}" destId="{E15BB53E-DB47-44F9-B4F9-1852B3CB6C0D}" srcOrd="1" destOrd="0" presId="urn:microsoft.com/office/officeart/2005/8/layout/hierarchy1"/>
    <dgm:cxn modelId="{925EBE13-2B77-4802-967A-94717C7C3C55}" type="presParOf" srcId="{97AA414C-AF32-46E8-9D65-0CE314FD74CA}" destId="{CCFC3A39-4997-418F-B738-9A1BC4A4E9B3}" srcOrd="4" destOrd="0" presId="urn:microsoft.com/office/officeart/2005/8/layout/hierarchy1"/>
    <dgm:cxn modelId="{903DA403-4115-465A-BB8E-00A8EECA24DE}" type="presParOf" srcId="{97AA414C-AF32-46E8-9D65-0CE314FD74CA}" destId="{B620D5E6-A53C-477B-81C0-AF874C2709D4}" srcOrd="5" destOrd="0" presId="urn:microsoft.com/office/officeart/2005/8/layout/hierarchy1"/>
    <dgm:cxn modelId="{182630F9-DC8E-46B7-B5C4-287450256900}" type="presParOf" srcId="{B620D5E6-A53C-477B-81C0-AF874C2709D4}" destId="{AA5F74C3-6DBF-4EC9-B9B2-906BCCC1FEB9}" srcOrd="0" destOrd="0" presId="urn:microsoft.com/office/officeart/2005/8/layout/hierarchy1"/>
    <dgm:cxn modelId="{E8D9A444-BE8E-401F-95BF-59C3188F5C8F}" type="presParOf" srcId="{AA5F74C3-6DBF-4EC9-B9B2-906BCCC1FEB9}" destId="{E2046593-ED80-4267-ACEE-ACB92111B519}" srcOrd="0" destOrd="0" presId="urn:microsoft.com/office/officeart/2005/8/layout/hierarchy1"/>
    <dgm:cxn modelId="{84CB1D53-4425-4106-9332-695123CB33CE}" type="presParOf" srcId="{AA5F74C3-6DBF-4EC9-B9B2-906BCCC1FEB9}" destId="{B9D2060B-A35B-450D-A8BB-3834C5D606FA}" srcOrd="1" destOrd="0" presId="urn:microsoft.com/office/officeart/2005/8/layout/hierarchy1"/>
    <dgm:cxn modelId="{90F60A8F-A2D4-4E0A-8998-5D2EEDECF657}" type="presParOf" srcId="{B620D5E6-A53C-477B-81C0-AF874C2709D4}" destId="{38C9951A-31AE-4AF1-B2FC-B85D0CFD9CE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F1AC9A-793A-4557-A73E-E88C971B4C60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ACF8562-CA54-40B4-A0E9-89ED2FF53FA3}">
      <dgm:prSet/>
      <dgm:spPr/>
      <dgm:t>
        <a:bodyPr/>
        <a:lstStyle/>
        <a:p>
          <a:r>
            <a:rPr lang="en-US"/>
            <a:t>Of all live births, 8% had a maternal mental health condition recorded on the delivery hospital record. However, this was above 25% in some counties. </a:t>
          </a:r>
        </a:p>
      </dgm:t>
    </dgm:pt>
    <dgm:pt modelId="{0CAB72D4-5F7E-4593-8601-60348D90DC9B}" type="parTrans" cxnId="{2343F994-E24F-4668-BB84-0546033A0F90}">
      <dgm:prSet/>
      <dgm:spPr/>
      <dgm:t>
        <a:bodyPr/>
        <a:lstStyle/>
        <a:p>
          <a:endParaRPr lang="en-US"/>
        </a:p>
      </dgm:t>
    </dgm:pt>
    <dgm:pt modelId="{4F18461F-60B7-4CED-8F39-5348B49E863B}" type="sibTrans" cxnId="{2343F994-E24F-4668-BB84-0546033A0F90}">
      <dgm:prSet/>
      <dgm:spPr/>
      <dgm:t>
        <a:bodyPr/>
        <a:lstStyle/>
        <a:p>
          <a:endParaRPr lang="en-US"/>
        </a:p>
      </dgm:t>
    </dgm:pt>
    <dgm:pt modelId="{54DE5187-E5BC-49DD-81D2-152DCB334E83}">
      <dgm:prSet/>
      <dgm:spPr/>
      <dgm:t>
        <a:bodyPr/>
        <a:lstStyle/>
        <a:p>
          <a:r>
            <a:rPr lang="en-US"/>
            <a:t>Of all live births, 5% had a maternal substance use disorder recorded on the delivery hospital record. However, this was above 20% in some counties.</a:t>
          </a:r>
        </a:p>
      </dgm:t>
    </dgm:pt>
    <dgm:pt modelId="{CB2409C0-BDBB-4E46-86F5-86A4B13FF142}" type="parTrans" cxnId="{B6B1C1E5-A997-4D54-BD4F-55BE484AF452}">
      <dgm:prSet/>
      <dgm:spPr/>
      <dgm:t>
        <a:bodyPr/>
        <a:lstStyle/>
        <a:p>
          <a:endParaRPr lang="en-US"/>
        </a:p>
      </dgm:t>
    </dgm:pt>
    <dgm:pt modelId="{742EA340-91AA-42C1-9327-39A284CD7DAF}" type="sibTrans" cxnId="{B6B1C1E5-A997-4D54-BD4F-55BE484AF452}">
      <dgm:prSet/>
      <dgm:spPr/>
      <dgm:t>
        <a:bodyPr/>
        <a:lstStyle/>
        <a:p>
          <a:endParaRPr lang="en-US"/>
        </a:p>
      </dgm:t>
    </dgm:pt>
    <dgm:pt modelId="{B07A265E-AE16-4C8A-9322-0E9B1FB7DC55}" type="pres">
      <dgm:prSet presAssocID="{A0F1AC9A-793A-4557-A73E-E88C971B4C60}" presName="Name0" presStyleCnt="0">
        <dgm:presLayoutVars>
          <dgm:dir/>
          <dgm:animLvl val="lvl"/>
          <dgm:resizeHandles val="exact"/>
        </dgm:presLayoutVars>
      </dgm:prSet>
      <dgm:spPr/>
    </dgm:pt>
    <dgm:pt modelId="{0A8FFF2E-01AC-4A70-9DF2-6401BE80A17F}" type="pres">
      <dgm:prSet presAssocID="{54DE5187-E5BC-49DD-81D2-152DCB334E83}" presName="boxAndChildren" presStyleCnt="0"/>
      <dgm:spPr/>
    </dgm:pt>
    <dgm:pt modelId="{8087060B-7E5E-42D5-8392-C142736D46AD}" type="pres">
      <dgm:prSet presAssocID="{54DE5187-E5BC-49DD-81D2-152DCB334E83}" presName="parentTextBox" presStyleLbl="node1" presStyleIdx="0" presStyleCnt="2"/>
      <dgm:spPr/>
    </dgm:pt>
    <dgm:pt modelId="{505D7EF6-5905-4E61-B9D5-ACD0871A0D36}" type="pres">
      <dgm:prSet presAssocID="{4F18461F-60B7-4CED-8F39-5348B49E863B}" presName="sp" presStyleCnt="0"/>
      <dgm:spPr/>
    </dgm:pt>
    <dgm:pt modelId="{2C08B80E-CB2D-4431-9412-6AC0620B20FB}" type="pres">
      <dgm:prSet presAssocID="{8ACF8562-CA54-40B4-A0E9-89ED2FF53FA3}" presName="arrowAndChildren" presStyleCnt="0"/>
      <dgm:spPr/>
    </dgm:pt>
    <dgm:pt modelId="{B9467258-7B11-433A-9A8F-8D134A56DF93}" type="pres">
      <dgm:prSet presAssocID="{8ACF8562-CA54-40B4-A0E9-89ED2FF53FA3}" presName="parentTextArrow" presStyleLbl="node1" presStyleIdx="1" presStyleCnt="2"/>
      <dgm:spPr/>
    </dgm:pt>
  </dgm:ptLst>
  <dgm:cxnLst>
    <dgm:cxn modelId="{0EE0FE58-1279-4F74-9EE7-63437A818704}" type="presOf" srcId="{54DE5187-E5BC-49DD-81D2-152DCB334E83}" destId="{8087060B-7E5E-42D5-8392-C142736D46AD}" srcOrd="0" destOrd="0" presId="urn:microsoft.com/office/officeart/2005/8/layout/process4"/>
    <dgm:cxn modelId="{2343F994-E24F-4668-BB84-0546033A0F90}" srcId="{A0F1AC9A-793A-4557-A73E-E88C971B4C60}" destId="{8ACF8562-CA54-40B4-A0E9-89ED2FF53FA3}" srcOrd="0" destOrd="0" parTransId="{0CAB72D4-5F7E-4593-8601-60348D90DC9B}" sibTransId="{4F18461F-60B7-4CED-8F39-5348B49E863B}"/>
    <dgm:cxn modelId="{5168F69C-51C0-4D34-A26D-71DB10CACBE4}" type="presOf" srcId="{A0F1AC9A-793A-4557-A73E-E88C971B4C60}" destId="{B07A265E-AE16-4C8A-9322-0E9B1FB7DC55}" srcOrd="0" destOrd="0" presId="urn:microsoft.com/office/officeart/2005/8/layout/process4"/>
    <dgm:cxn modelId="{B6B1C1E5-A997-4D54-BD4F-55BE484AF452}" srcId="{A0F1AC9A-793A-4557-A73E-E88C971B4C60}" destId="{54DE5187-E5BC-49DD-81D2-152DCB334E83}" srcOrd="1" destOrd="0" parTransId="{CB2409C0-BDBB-4E46-86F5-86A4B13FF142}" sibTransId="{742EA340-91AA-42C1-9327-39A284CD7DAF}"/>
    <dgm:cxn modelId="{03C7FBFB-5128-4EBB-B360-86AB78BC6B81}" type="presOf" srcId="{8ACF8562-CA54-40B4-A0E9-89ED2FF53FA3}" destId="{B9467258-7B11-433A-9A8F-8D134A56DF93}" srcOrd="0" destOrd="0" presId="urn:microsoft.com/office/officeart/2005/8/layout/process4"/>
    <dgm:cxn modelId="{F9691EC6-6C34-44C9-BF43-FE4345F217CE}" type="presParOf" srcId="{B07A265E-AE16-4C8A-9322-0E9B1FB7DC55}" destId="{0A8FFF2E-01AC-4A70-9DF2-6401BE80A17F}" srcOrd="0" destOrd="0" presId="urn:microsoft.com/office/officeart/2005/8/layout/process4"/>
    <dgm:cxn modelId="{2B3E5725-55B5-4502-9125-FAD4C9BB1D6C}" type="presParOf" srcId="{0A8FFF2E-01AC-4A70-9DF2-6401BE80A17F}" destId="{8087060B-7E5E-42D5-8392-C142736D46AD}" srcOrd="0" destOrd="0" presId="urn:microsoft.com/office/officeart/2005/8/layout/process4"/>
    <dgm:cxn modelId="{0FAF39E3-6693-4325-AAD3-42BDA96446C8}" type="presParOf" srcId="{B07A265E-AE16-4C8A-9322-0E9B1FB7DC55}" destId="{505D7EF6-5905-4E61-B9D5-ACD0871A0D36}" srcOrd="1" destOrd="0" presId="urn:microsoft.com/office/officeart/2005/8/layout/process4"/>
    <dgm:cxn modelId="{5F628086-98AC-44DB-865D-5327142EFB40}" type="presParOf" srcId="{B07A265E-AE16-4C8A-9322-0E9B1FB7DC55}" destId="{2C08B80E-CB2D-4431-9412-6AC0620B20FB}" srcOrd="2" destOrd="0" presId="urn:microsoft.com/office/officeart/2005/8/layout/process4"/>
    <dgm:cxn modelId="{3B9AB653-838C-4FD4-8E4B-89883E81E154}" type="presParOf" srcId="{2C08B80E-CB2D-4431-9412-6AC0620B20FB}" destId="{B9467258-7B11-433A-9A8F-8D134A56DF9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F60E78-B586-45B8-BE2F-AA00F06668D4}" type="doc">
      <dgm:prSet loTypeId="urn:microsoft.com/office/officeart/2005/8/layout/default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8430461-8702-4D36-BF0A-4E59706FCC35}">
      <dgm:prSet/>
      <dgm:spPr/>
      <dgm:t>
        <a:bodyPr/>
        <a:lstStyle/>
        <a:p>
          <a:r>
            <a:rPr lang="en-US"/>
            <a:t>Health care providers should know and follow best practices for high-quality maternal health care in the following key areas that are critical for reducing maternal mortality: cardiovascular disease, obesity, mental health conditions, substance use disorder, trauma-informed care, and contraceptive services. </a:t>
          </a:r>
        </a:p>
      </dgm:t>
    </dgm:pt>
    <dgm:pt modelId="{63E57D26-6F7F-424F-8D08-F4B0B18DC437}" type="parTrans" cxnId="{2CECD749-1DFB-46FD-BA27-38EDA432E830}">
      <dgm:prSet/>
      <dgm:spPr/>
      <dgm:t>
        <a:bodyPr/>
        <a:lstStyle/>
        <a:p>
          <a:endParaRPr lang="en-US"/>
        </a:p>
      </dgm:t>
    </dgm:pt>
    <dgm:pt modelId="{3567E089-792D-44E3-BBE7-B69F9C2FF45D}" type="sibTrans" cxnId="{2CECD749-1DFB-46FD-BA27-38EDA432E830}">
      <dgm:prSet phldrT="1" phldr="0"/>
      <dgm:spPr/>
      <dgm:t>
        <a:bodyPr/>
        <a:lstStyle/>
        <a:p>
          <a:endParaRPr lang="en-US"/>
        </a:p>
      </dgm:t>
    </dgm:pt>
    <dgm:pt modelId="{FF424C7E-5BDD-4014-81A1-7058EC6144D1}">
      <dgm:prSet/>
      <dgm:spPr/>
      <dgm:t>
        <a:bodyPr/>
        <a:lstStyle/>
        <a:p>
          <a:r>
            <a:rPr lang="en-US"/>
            <a:t>Hospitals and health systems should create protocols and practices to identify and address social determinants of health. </a:t>
          </a:r>
        </a:p>
      </dgm:t>
    </dgm:pt>
    <dgm:pt modelId="{A12A1452-B991-4239-B763-BBE4900F8A19}" type="parTrans" cxnId="{C7E4C26A-7EB2-4A4D-AD15-C3441EFD6369}">
      <dgm:prSet/>
      <dgm:spPr/>
      <dgm:t>
        <a:bodyPr/>
        <a:lstStyle/>
        <a:p>
          <a:endParaRPr lang="en-US"/>
        </a:p>
      </dgm:t>
    </dgm:pt>
    <dgm:pt modelId="{7C066372-059F-43B4-BBC7-D855936A0E3C}" type="sibTrans" cxnId="{C7E4C26A-7EB2-4A4D-AD15-C3441EFD6369}">
      <dgm:prSet phldrT="2" phldr="0"/>
      <dgm:spPr/>
      <dgm:t>
        <a:bodyPr/>
        <a:lstStyle/>
        <a:p>
          <a:endParaRPr lang="en-US"/>
        </a:p>
      </dgm:t>
    </dgm:pt>
    <dgm:pt modelId="{AD0C4806-8025-470D-B084-3A4E507C0396}">
      <dgm:prSet/>
      <dgm:spPr/>
      <dgm:t>
        <a:bodyPr/>
        <a:lstStyle/>
        <a:p>
          <a:r>
            <a:rPr lang="en-US"/>
            <a:t>Hospitals and health systems should develop standardized protocols and policies to assure implementation of high-quality delivery of maternal mental health and substance use care. </a:t>
          </a:r>
        </a:p>
      </dgm:t>
    </dgm:pt>
    <dgm:pt modelId="{6DC320D2-64D5-434B-9FCD-1928CF04BC93}" type="parTrans" cxnId="{C7FD2449-F6FE-4141-AA03-E3EE12A4A276}">
      <dgm:prSet/>
      <dgm:spPr/>
      <dgm:t>
        <a:bodyPr/>
        <a:lstStyle/>
        <a:p>
          <a:endParaRPr lang="en-US"/>
        </a:p>
      </dgm:t>
    </dgm:pt>
    <dgm:pt modelId="{18DBE509-D54A-4BD3-8439-B12197CF1EF5}" type="sibTrans" cxnId="{C7FD2449-F6FE-4141-AA03-E3EE12A4A276}">
      <dgm:prSet phldrT="3" phldr="0"/>
      <dgm:spPr/>
      <dgm:t>
        <a:bodyPr/>
        <a:lstStyle/>
        <a:p>
          <a:endParaRPr lang="en-US"/>
        </a:p>
      </dgm:t>
    </dgm:pt>
    <dgm:pt modelId="{23B81D08-FBF4-45F1-AA39-EC32EACAD65B}">
      <dgm:prSet/>
      <dgm:spPr/>
      <dgm:t>
        <a:bodyPr/>
        <a:lstStyle/>
        <a:p>
          <a:r>
            <a:rPr lang="en-US"/>
            <a:t>Community-based organizations should partner with clinical systems to ensure health care providers know about available local social services and case management programs for pregnant and postpartum women. </a:t>
          </a:r>
        </a:p>
      </dgm:t>
    </dgm:pt>
    <dgm:pt modelId="{B1304B4A-7C7E-4A65-A8BC-B6AB83E4E830}" type="parTrans" cxnId="{A6242F1C-EDFC-4908-A2F2-0FF3856A5673}">
      <dgm:prSet/>
      <dgm:spPr/>
      <dgm:t>
        <a:bodyPr/>
        <a:lstStyle/>
        <a:p>
          <a:endParaRPr lang="en-US"/>
        </a:p>
      </dgm:t>
    </dgm:pt>
    <dgm:pt modelId="{AF1797D7-2E7C-4D97-A913-F91DCFF6BDD3}" type="sibTrans" cxnId="{A6242F1C-EDFC-4908-A2F2-0FF3856A5673}">
      <dgm:prSet phldrT="4" phldr="0"/>
      <dgm:spPr/>
      <dgm:t>
        <a:bodyPr/>
        <a:lstStyle/>
        <a:p>
          <a:endParaRPr lang="en-US"/>
        </a:p>
      </dgm:t>
    </dgm:pt>
    <dgm:pt modelId="{B705053D-90F8-42AC-94EA-267B9AE4D832}">
      <dgm:prSet/>
      <dgm:spPr/>
      <dgm:t>
        <a:bodyPr/>
        <a:lstStyle/>
        <a:p>
          <a:r>
            <a:rPr lang="en-US"/>
            <a:t>State agencies should implement plans of safe care for infants exposed to substances during pregnancy, including implementation of a notification and tracking system that is separate from child abuse/neglect reporting systems.</a:t>
          </a:r>
        </a:p>
      </dgm:t>
    </dgm:pt>
    <dgm:pt modelId="{CB8D853B-E869-456C-8D39-9B8FE15D1C30}" type="parTrans" cxnId="{BE1FD513-7AF9-4BBD-A641-2B828401B196}">
      <dgm:prSet/>
      <dgm:spPr/>
      <dgm:t>
        <a:bodyPr/>
        <a:lstStyle/>
        <a:p>
          <a:endParaRPr lang="en-US"/>
        </a:p>
      </dgm:t>
    </dgm:pt>
    <dgm:pt modelId="{B24C1980-F368-47F7-823C-53867FE87F8A}" type="sibTrans" cxnId="{BE1FD513-7AF9-4BBD-A641-2B828401B196}">
      <dgm:prSet phldrT="5" phldr="0"/>
      <dgm:spPr/>
      <dgm:t>
        <a:bodyPr/>
        <a:lstStyle/>
        <a:p>
          <a:endParaRPr lang="en-US"/>
        </a:p>
      </dgm:t>
    </dgm:pt>
    <dgm:pt modelId="{34CC4D5A-ADBC-466E-BBEA-748B35E32518}" type="pres">
      <dgm:prSet presAssocID="{90F60E78-B586-45B8-BE2F-AA00F06668D4}" presName="diagram" presStyleCnt="0">
        <dgm:presLayoutVars>
          <dgm:dir/>
          <dgm:resizeHandles val="exact"/>
        </dgm:presLayoutVars>
      </dgm:prSet>
      <dgm:spPr/>
    </dgm:pt>
    <dgm:pt modelId="{971FBC92-7515-400F-9318-527BEC1C56D0}" type="pres">
      <dgm:prSet presAssocID="{98430461-8702-4D36-BF0A-4E59706FCC35}" presName="node" presStyleLbl="node1" presStyleIdx="0" presStyleCnt="5">
        <dgm:presLayoutVars>
          <dgm:bulletEnabled val="1"/>
        </dgm:presLayoutVars>
      </dgm:prSet>
      <dgm:spPr/>
    </dgm:pt>
    <dgm:pt modelId="{D6459AA2-5859-410B-94D1-7B83CC11A2E5}" type="pres">
      <dgm:prSet presAssocID="{3567E089-792D-44E3-BBE7-B69F9C2FF45D}" presName="sibTrans" presStyleCnt="0"/>
      <dgm:spPr/>
    </dgm:pt>
    <dgm:pt modelId="{36018594-B744-41CB-8417-FFAEBBE92389}" type="pres">
      <dgm:prSet presAssocID="{FF424C7E-5BDD-4014-81A1-7058EC6144D1}" presName="node" presStyleLbl="node1" presStyleIdx="1" presStyleCnt="5">
        <dgm:presLayoutVars>
          <dgm:bulletEnabled val="1"/>
        </dgm:presLayoutVars>
      </dgm:prSet>
      <dgm:spPr/>
    </dgm:pt>
    <dgm:pt modelId="{B88B9485-CE79-490C-80EC-3710A604C5A7}" type="pres">
      <dgm:prSet presAssocID="{7C066372-059F-43B4-BBC7-D855936A0E3C}" presName="sibTrans" presStyleCnt="0"/>
      <dgm:spPr/>
    </dgm:pt>
    <dgm:pt modelId="{4187AD5B-5A96-4589-A513-AC70440A045A}" type="pres">
      <dgm:prSet presAssocID="{AD0C4806-8025-470D-B084-3A4E507C0396}" presName="node" presStyleLbl="node1" presStyleIdx="2" presStyleCnt="5">
        <dgm:presLayoutVars>
          <dgm:bulletEnabled val="1"/>
        </dgm:presLayoutVars>
      </dgm:prSet>
      <dgm:spPr/>
    </dgm:pt>
    <dgm:pt modelId="{EF597AA7-EB3D-4230-826C-04749EB96D17}" type="pres">
      <dgm:prSet presAssocID="{18DBE509-D54A-4BD3-8439-B12197CF1EF5}" presName="sibTrans" presStyleCnt="0"/>
      <dgm:spPr/>
    </dgm:pt>
    <dgm:pt modelId="{61C6F2E4-9C84-40A5-82EA-5B97B59E86A7}" type="pres">
      <dgm:prSet presAssocID="{23B81D08-FBF4-45F1-AA39-EC32EACAD65B}" presName="node" presStyleLbl="node1" presStyleIdx="3" presStyleCnt="5">
        <dgm:presLayoutVars>
          <dgm:bulletEnabled val="1"/>
        </dgm:presLayoutVars>
      </dgm:prSet>
      <dgm:spPr/>
    </dgm:pt>
    <dgm:pt modelId="{821F0617-1DE1-4A9F-B7EB-E5183AC1BA9B}" type="pres">
      <dgm:prSet presAssocID="{AF1797D7-2E7C-4D97-A913-F91DCFF6BDD3}" presName="sibTrans" presStyleCnt="0"/>
      <dgm:spPr/>
    </dgm:pt>
    <dgm:pt modelId="{56DCCCCD-0A0C-4C27-BF53-CB0DC954E226}" type="pres">
      <dgm:prSet presAssocID="{B705053D-90F8-42AC-94EA-267B9AE4D832}" presName="node" presStyleLbl="node1" presStyleIdx="4" presStyleCnt="5">
        <dgm:presLayoutVars>
          <dgm:bulletEnabled val="1"/>
        </dgm:presLayoutVars>
      </dgm:prSet>
      <dgm:spPr/>
    </dgm:pt>
  </dgm:ptLst>
  <dgm:cxnLst>
    <dgm:cxn modelId="{BE1FD513-7AF9-4BBD-A641-2B828401B196}" srcId="{90F60E78-B586-45B8-BE2F-AA00F06668D4}" destId="{B705053D-90F8-42AC-94EA-267B9AE4D832}" srcOrd="4" destOrd="0" parTransId="{CB8D853B-E869-456C-8D39-9B8FE15D1C30}" sibTransId="{B24C1980-F368-47F7-823C-53867FE87F8A}"/>
    <dgm:cxn modelId="{A6242F1C-EDFC-4908-A2F2-0FF3856A5673}" srcId="{90F60E78-B586-45B8-BE2F-AA00F06668D4}" destId="{23B81D08-FBF4-45F1-AA39-EC32EACAD65B}" srcOrd="3" destOrd="0" parTransId="{B1304B4A-7C7E-4A65-A8BC-B6AB83E4E830}" sibTransId="{AF1797D7-2E7C-4D97-A913-F91DCFF6BDD3}"/>
    <dgm:cxn modelId="{115F8121-E427-4984-A328-3B9D87ABB265}" type="presOf" srcId="{23B81D08-FBF4-45F1-AA39-EC32EACAD65B}" destId="{61C6F2E4-9C84-40A5-82EA-5B97B59E86A7}" srcOrd="0" destOrd="0" presId="urn:microsoft.com/office/officeart/2005/8/layout/default"/>
    <dgm:cxn modelId="{8587C828-8EAC-455F-8E98-8E04D1D9F970}" type="presOf" srcId="{FF424C7E-5BDD-4014-81A1-7058EC6144D1}" destId="{36018594-B744-41CB-8417-FFAEBBE92389}" srcOrd="0" destOrd="0" presId="urn:microsoft.com/office/officeart/2005/8/layout/default"/>
    <dgm:cxn modelId="{39EF9D5C-DBF2-42B8-BF5B-DA21B19BF012}" type="presOf" srcId="{B705053D-90F8-42AC-94EA-267B9AE4D832}" destId="{56DCCCCD-0A0C-4C27-BF53-CB0DC954E226}" srcOrd="0" destOrd="0" presId="urn:microsoft.com/office/officeart/2005/8/layout/default"/>
    <dgm:cxn modelId="{C7FD2449-F6FE-4141-AA03-E3EE12A4A276}" srcId="{90F60E78-B586-45B8-BE2F-AA00F06668D4}" destId="{AD0C4806-8025-470D-B084-3A4E507C0396}" srcOrd="2" destOrd="0" parTransId="{6DC320D2-64D5-434B-9FCD-1928CF04BC93}" sibTransId="{18DBE509-D54A-4BD3-8439-B12197CF1EF5}"/>
    <dgm:cxn modelId="{2CECD749-1DFB-46FD-BA27-38EDA432E830}" srcId="{90F60E78-B586-45B8-BE2F-AA00F06668D4}" destId="{98430461-8702-4D36-BF0A-4E59706FCC35}" srcOrd="0" destOrd="0" parTransId="{63E57D26-6F7F-424F-8D08-F4B0B18DC437}" sibTransId="{3567E089-792D-44E3-BBE7-B69F9C2FF45D}"/>
    <dgm:cxn modelId="{C7E4C26A-7EB2-4A4D-AD15-C3441EFD6369}" srcId="{90F60E78-B586-45B8-BE2F-AA00F06668D4}" destId="{FF424C7E-5BDD-4014-81A1-7058EC6144D1}" srcOrd="1" destOrd="0" parTransId="{A12A1452-B991-4239-B763-BBE4900F8A19}" sibTransId="{7C066372-059F-43B4-BBC7-D855936A0E3C}"/>
    <dgm:cxn modelId="{2611354E-63EA-466B-95D5-A830F96666AC}" type="presOf" srcId="{90F60E78-B586-45B8-BE2F-AA00F06668D4}" destId="{34CC4D5A-ADBC-466E-BBEA-748B35E32518}" srcOrd="0" destOrd="0" presId="urn:microsoft.com/office/officeart/2005/8/layout/default"/>
    <dgm:cxn modelId="{3E8DE69C-F9B0-45F9-AC5C-2C6529C4E539}" type="presOf" srcId="{AD0C4806-8025-470D-B084-3A4E507C0396}" destId="{4187AD5B-5A96-4589-A513-AC70440A045A}" srcOrd="0" destOrd="0" presId="urn:microsoft.com/office/officeart/2005/8/layout/default"/>
    <dgm:cxn modelId="{C4DB5EC8-5F5D-4965-A469-651267C072ED}" type="presOf" srcId="{98430461-8702-4D36-BF0A-4E59706FCC35}" destId="{971FBC92-7515-400F-9318-527BEC1C56D0}" srcOrd="0" destOrd="0" presId="urn:microsoft.com/office/officeart/2005/8/layout/default"/>
    <dgm:cxn modelId="{DC58E478-23D6-48D6-88D2-91FD156A603A}" type="presParOf" srcId="{34CC4D5A-ADBC-466E-BBEA-748B35E32518}" destId="{971FBC92-7515-400F-9318-527BEC1C56D0}" srcOrd="0" destOrd="0" presId="urn:microsoft.com/office/officeart/2005/8/layout/default"/>
    <dgm:cxn modelId="{6E8CC040-3EFE-4618-9C18-E5A6FC407FA0}" type="presParOf" srcId="{34CC4D5A-ADBC-466E-BBEA-748B35E32518}" destId="{D6459AA2-5859-410B-94D1-7B83CC11A2E5}" srcOrd="1" destOrd="0" presId="urn:microsoft.com/office/officeart/2005/8/layout/default"/>
    <dgm:cxn modelId="{89884983-1B8C-441E-B90B-62998FCC3A20}" type="presParOf" srcId="{34CC4D5A-ADBC-466E-BBEA-748B35E32518}" destId="{36018594-B744-41CB-8417-FFAEBBE92389}" srcOrd="2" destOrd="0" presId="urn:microsoft.com/office/officeart/2005/8/layout/default"/>
    <dgm:cxn modelId="{B92F5A6A-4894-4F2E-907C-2898C81D712A}" type="presParOf" srcId="{34CC4D5A-ADBC-466E-BBEA-748B35E32518}" destId="{B88B9485-CE79-490C-80EC-3710A604C5A7}" srcOrd="3" destOrd="0" presId="urn:microsoft.com/office/officeart/2005/8/layout/default"/>
    <dgm:cxn modelId="{A502DD05-128A-4383-BF93-E5FD7A372F19}" type="presParOf" srcId="{34CC4D5A-ADBC-466E-BBEA-748B35E32518}" destId="{4187AD5B-5A96-4589-A513-AC70440A045A}" srcOrd="4" destOrd="0" presId="urn:microsoft.com/office/officeart/2005/8/layout/default"/>
    <dgm:cxn modelId="{00277BF5-C67C-4BC2-81FD-D21E9FFF3C35}" type="presParOf" srcId="{34CC4D5A-ADBC-466E-BBEA-748B35E32518}" destId="{EF597AA7-EB3D-4230-826C-04749EB96D17}" srcOrd="5" destOrd="0" presId="urn:microsoft.com/office/officeart/2005/8/layout/default"/>
    <dgm:cxn modelId="{C2A8A97E-70BF-4031-A173-3A049F744910}" type="presParOf" srcId="{34CC4D5A-ADBC-466E-BBEA-748B35E32518}" destId="{61C6F2E4-9C84-40A5-82EA-5B97B59E86A7}" srcOrd="6" destOrd="0" presId="urn:microsoft.com/office/officeart/2005/8/layout/default"/>
    <dgm:cxn modelId="{6A43379C-265E-4A16-8EC8-262EF240DC35}" type="presParOf" srcId="{34CC4D5A-ADBC-466E-BBEA-748B35E32518}" destId="{821F0617-1DE1-4A9F-B7EB-E5183AC1BA9B}" srcOrd="7" destOrd="0" presId="urn:microsoft.com/office/officeart/2005/8/layout/default"/>
    <dgm:cxn modelId="{933555F3-4CE8-411E-BB6D-BA37DCDF4AF3}" type="presParOf" srcId="{34CC4D5A-ADBC-466E-BBEA-748B35E32518}" destId="{56DCCCCD-0A0C-4C27-BF53-CB0DC954E22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0DF2BE-60E3-46F6-8BFA-9BCD518C8CC2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C416AB1-59FD-4864-BBF4-474EEE1E27EC}">
      <dgm:prSet/>
      <dgm:spPr/>
      <dgm:t>
        <a:bodyPr/>
        <a:lstStyle/>
        <a:p>
          <a:r>
            <a:rPr lang="en-US"/>
            <a:t>IDPH acknowledges the need to further study the impact of the pandemic on maternal health outcomes; this will be done in future reports when data is available for 2021 and beyond</a:t>
          </a:r>
        </a:p>
      </dgm:t>
    </dgm:pt>
    <dgm:pt modelId="{842E0466-38DF-4023-ACCA-5833D8FAF8F5}" type="parTrans" cxnId="{F9D4F9C0-8379-484D-912D-A188295292BF}">
      <dgm:prSet/>
      <dgm:spPr/>
      <dgm:t>
        <a:bodyPr/>
        <a:lstStyle/>
        <a:p>
          <a:endParaRPr lang="en-US"/>
        </a:p>
      </dgm:t>
    </dgm:pt>
    <dgm:pt modelId="{3E360D02-FF46-4C5D-BCB8-BB8DCB171334}" type="sibTrans" cxnId="{F9D4F9C0-8379-484D-912D-A188295292BF}">
      <dgm:prSet/>
      <dgm:spPr/>
      <dgm:t>
        <a:bodyPr/>
        <a:lstStyle/>
        <a:p>
          <a:endParaRPr lang="en-US"/>
        </a:p>
      </dgm:t>
    </dgm:pt>
    <dgm:pt modelId="{E09D5E5D-014E-430B-A67F-9707D51A3899}">
      <dgm:prSet/>
      <dgm:spPr/>
      <dgm:t>
        <a:bodyPr/>
        <a:lstStyle/>
        <a:p>
          <a:r>
            <a:rPr lang="en-US"/>
            <a:t>Literature Review page 10 of the report</a:t>
          </a:r>
        </a:p>
      </dgm:t>
    </dgm:pt>
    <dgm:pt modelId="{0F2B34ED-396A-4C8F-BAA0-04D9EDBF9F3F}" type="parTrans" cxnId="{ECA4FC72-82E5-4EC4-8461-FFD37F95B039}">
      <dgm:prSet/>
      <dgm:spPr/>
      <dgm:t>
        <a:bodyPr/>
        <a:lstStyle/>
        <a:p>
          <a:endParaRPr lang="en-US"/>
        </a:p>
      </dgm:t>
    </dgm:pt>
    <dgm:pt modelId="{EB0560A5-7B7B-4FDE-B9E1-CFB45B0EA251}" type="sibTrans" cxnId="{ECA4FC72-82E5-4EC4-8461-FFD37F95B039}">
      <dgm:prSet/>
      <dgm:spPr/>
      <dgm:t>
        <a:bodyPr/>
        <a:lstStyle/>
        <a:p>
          <a:endParaRPr lang="en-US"/>
        </a:p>
      </dgm:t>
    </dgm:pt>
    <dgm:pt modelId="{1A1BAAD5-6A32-41AA-897C-9EB49B5ACCAB}" type="pres">
      <dgm:prSet presAssocID="{580DF2BE-60E3-46F6-8BFA-9BCD518C8CC2}" presName="Name0" presStyleCnt="0">
        <dgm:presLayoutVars>
          <dgm:dir/>
          <dgm:animLvl val="lvl"/>
          <dgm:resizeHandles val="exact"/>
        </dgm:presLayoutVars>
      </dgm:prSet>
      <dgm:spPr/>
    </dgm:pt>
    <dgm:pt modelId="{8A3C4687-2454-481B-BCEE-951338300B0F}" type="pres">
      <dgm:prSet presAssocID="{E09D5E5D-014E-430B-A67F-9707D51A3899}" presName="boxAndChildren" presStyleCnt="0"/>
      <dgm:spPr/>
    </dgm:pt>
    <dgm:pt modelId="{52D6FEB2-05CF-4290-BCBA-00FD51F8A0C7}" type="pres">
      <dgm:prSet presAssocID="{E09D5E5D-014E-430B-A67F-9707D51A3899}" presName="parentTextBox" presStyleLbl="node1" presStyleIdx="0" presStyleCnt="2"/>
      <dgm:spPr/>
    </dgm:pt>
    <dgm:pt modelId="{E7339678-A7C9-437F-8344-260A4B52EAA7}" type="pres">
      <dgm:prSet presAssocID="{3E360D02-FF46-4C5D-BCB8-BB8DCB171334}" presName="sp" presStyleCnt="0"/>
      <dgm:spPr/>
    </dgm:pt>
    <dgm:pt modelId="{7753F8BE-DD6C-4429-B95C-C96F2D2110E6}" type="pres">
      <dgm:prSet presAssocID="{EC416AB1-59FD-4864-BBF4-474EEE1E27EC}" presName="arrowAndChildren" presStyleCnt="0"/>
      <dgm:spPr/>
    </dgm:pt>
    <dgm:pt modelId="{60B3E388-0751-435A-B1EE-EAEF8A75C6F6}" type="pres">
      <dgm:prSet presAssocID="{EC416AB1-59FD-4864-BBF4-474EEE1E27EC}" presName="parentTextArrow" presStyleLbl="node1" presStyleIdx="1" presStyleCnt="2"/>
      <dgm:spPr/>
    </dgm:pt>
  </dgm:ptLst>
  <dgm:cxnLst>
    <dgm:cxn modelId="{E7284862-B292-46F5-B405-663BFA7AA82D}" type="presOf" srcId="{580DF2BE-60E3-46F6-8BFA-9BCD518C8CC2}" destId="{1A1BAAD5-6A32-41AA-897C-9EB49B5ACCAB}" srcOrd="0" destOrd="0" presId="urn:microsoft.com/office/officeart/2005/8/layout/process4"/>
    <dgm:cxn modelId="{ECA4FC72-82E5-4EC4-8461-FFD37F95B039}" srcId="{580DF2BE-60E3-46F6-8BFA-9BCD518C8CC2}" destId="{E09D5E5D-014E-430B-A67F-9707D51A3899}" srcOrd="1" destOrd="0" parTransId="{0F2B34ED-396A-4C8F-BAA0-04D9EDBF9F3F}" sibTransId="{EB0560A5-7B7B-4FDE-B9E1-CFB45B0EA251}"/>
    <dgm:cxn modelId="{BECC749F-6CF0-47FC-8AB2-86E7E54805F4}" type="presOf" srcId="{EC416AB1-59FD-4864-BBF4-474EEE1E27EC}" destId="{60B3E388-0751-435A-B1EE-EAEF8A75C6F6}" srcOrd="0" destOrd="0" presId="urn:microsoft.com/office/officeart/2005/8/layout/process4"/>
    <dgm:cxn modelId="{689366BA-032F-4A09-BC16-424F7A707D13}" type="presOf" srcId="{E09D5E5D-014E-430B-A67F-9707D51A3899}" destId="{52D6FEB2-05CF-4290-BCBA-00FD51F8A0C7}" srcOrd="0" destOrd="0" presId="urn:microsoft.com/office/officeart/2005/8/layout/process4"/>
    <dgm:cxn modelId="{F9D4F9C0-8379-484D-912D-A188295292BF}" srcId="{580DF2BE-60E3-46F6-8BFA-9BCD518C8CC2}" destId="{EC416AB1-59FD-4864-BBF4-474EEE1E27EC}" srcOrd="0" destOrd="0" parTransId="{842E0466-38DF-4023-ACCA-5833D8FAF8F5}" sibTransId="{3E360D02-FF46-4C5D-BCB8-BB8DCB171334}"/>
    <dgm:cxn modelId="{E5836602-ADC8-4E7F-B2CA-8E7730A28D19}" type="presParOf" srcId="{1A1BAAD5-6A32-41AA-897C-9EB49B5ACCAB}" destId="{8A3C4687-2454-481B-BCEE-951338300B0F}" srcOrd="0" destOrd="0" presId="urn:microsoft.com/office/officeart/2005/8/layout/process4"/>
    <dgm:cxn modelId="{593547F2-7CDB-4782-9655-F799DFBB071C}" type="presParOf" srcId="{8A3C4687-2454-481B-BCEE-951338300B0F}" destId="{52D6FEB2-05CF-4290-BCBA-00FD51F8A0C7}" srcOrd="0" destOrd="0" presId="urn:microsoft.com/office/officeart/2005/8/layout/process4"/>
    <dgm:cxn modelId="{0C5A252F-C052-435E-BC75-E45AB8C83E16}" type="presParOf" srcId="{1A1BAAD5-6A32-41AA-897C-9EB49B5ACCAB}" destId="{E7339678-A7C9-437F-8344-260A4B52EAA7}" srcOrd="1" destOrd="0" presId="urn:microsoft.com/office/officeart/2005/8/layout/process4"/>
    <dgm:cxn modelId="{AF2D3CC3-1205-4E20-877B-2E205E3165CF}" type="presParOf" srcId="{1A1BAAD5-6A32-41AA-897C-9EB49B5ACCAB}" destId="{7753F8BE-DD6C-4429-B95C-C96F2D2110E6}" srcOrd="2" destOrd="0" presId="urn:microsoft.com/office/officeart/2005/8/layout/process4"/>
    <dgm:cxn modelId="{36F84044-EAF5-4FC8-B9EF-D2557F55925B}" type="presParOf" srcId="{7753F8BE-DD6C-4429-B95C-C96F2D2110E6}" destId="{60B3E388-0751-435A-B1EE-EAEF8A75C6F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9536A4-A936-4B83-A1AB-C2A5BDF9A02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40420EB-8252-4FF3-9E52-FCDFE1A883B1}">
      <dgm:prSet/>
      <dgm:spPr/>
      <dgm:t>
        <a:bodyPr/>
        <a:lstStyle/>
        <a:p>
          <a:r>
            <a:rPr lang="en-US"/>
            <a:t>preeclampsia</a:t>
          </a:r>
        </a:p>
      </dgm:t>
    </dgm:pt>
    <dgm:pt modelId="{6B5AB8E3-783D-44FC-AF7B-475FF474B794}" type="parTrans" cxnId="{AF4B23B9-318B-4D68-9A9D-BA9270E54E3E}">
      <dgm:prSet/>
      <dgm:spPr/>
      <dgm:t>
        <a:bodyPr/>
        <a:lstStyle/>
        <a:p>
          <a:endParaRPr lang="en-US"/>
        </a:p>
      </dgm:t>
    </dgm:pt>
    <dgm:pt modelId="{E23B519E-7BF1-4A58-A6AA-4655951093DC}" type="sibTrans" cxnId="{AF4B23B9-318B-4D68-9A9D-BA9270E54E3E}">
      <dgm:prSet/>
      <dgm:spPr/>
      <dgm:t>
        <a:bodyPr/>
        <a:lstStyle/>
        <a:p>
          <a:endParaRPr lang="en-US"/>
        </a:p>
      </dgm:t>
    </dgm:pt>
    <dgm:pt modelId="{C97410DE-EC0C-4CF6-89A9-73BD67998DC5}">
      <dgm:prSet/>
      <dgm:spPr/>
      <dgm:t>
        <a:bodyPr/>
        <a:lstStyle/>
        <a:p>
          <a:r>
            <a:rPr lang="en-US"/>
            <a:t>cesarean section</a:t>
          </a:r>
        </a:p>
      </dgm:t>
    </dgm:pt>
    <dgm:pt modelId="{B6251C14-39BB-4381-A8B3-C253A71EBEC2}" type="parTrans" cxnId="{EA2AD6D0-719A-4487-B993-8023D6EEE032}">
      <dgm:prSet/>
      <dgm:spPr/>
      <dgm:t>
        <a:bodyPr/>
        <a:lstStyle/>
        <a:p>
          <a:endParaRPr lang="en-US"/>
        </a:p>
      </dgm:t>
    </dgm:pt>
    <dgm:pt modelId="{5CDC1476-CA0E-4468-B6A9-08101597B173}" type="sibTrans" cxnId="{EA2AD6D0-719A-4487-B993-8023D6EEE032}">
      <dgm:prSet/>
      <dgm:spPr/>
      <dgm:t>
        <a:bodyPr/>
        <a:lstStyle/>
        <a:p>
          <a:endParaRPr lang="en-US"/>
        </a:p>
      </dgm:t>
    </dgm:pt>
    <dgm:pt modelId="{BC7CD4A8-8A1B-4310-87AE-884223383C91}">
      <dgm:prSet/>
      <dgm:spPr/>
      <dgm:t>
        <a:bodyPr/>
        <a:lstStyle/>
        <a:p>
          <a:r>
            <a:rPr lang="en-US"/>
            <a:t>preterm birth</a:t>
          </a:r>
        </a:p>
      </dgm:t>
    </dgm:pt>
    <dgm:pt modelId="{646A9E2B-F506-4980-B17C-18138FF1AAB7}" type="parTrans" cxnId="{9B541CA0-728E-49BA-A596-747FD9FE0904}">
      <dgm:prSet/>
      <dgm:spPr/>
      <dgm:t>
        <a:bodyPr/>
        <a:lstStyle/>
        <a:p>
          <a:endParaRPr lang="en-US"/>
        </a:p>
      </dgm:t>
    </dgm:pt>
    <dgm:pt modelId="{11C7F56B-FC99-4D8B-A267-759821E87467}" type="sibTrans" cxnId="{9B541CA0-728E-49BA-A596-747FD9FE0904}">
      <dgm:prSet/>
      <dgm:spPr/>
      <dgm:t>
        <a:bodyPr/>
        <a:lstStyle/>
        <a:p>
          <a:endParaRPr lang="en-US"/>
        </a:p>
      </dgm:t>
    </dgm:pt>
    <dgm:pt modelId="{64B544DF-B184-4859-B929-D174D065A94E}">
      <dgm:prSet/>
      <dgm:spPr/>
      <dgm:t>
        <a:bodyPr/>
        <a:lstStyle/>
        <a:p>
          <a:r>
            <a:rPr lang="en-US"/>
            <a:t>stillbirth</a:t>
          </a:r>
        </a:p>
      </dgm:t>
    </dgm:pt>
    <dgm:pt modelId="{25C6105E-7DCA-4C32-81DE-844BD52239FA}" type="parTrans" cxnId="{F9A3903E-2C86-45FC-8427-35F02D72120D}">
      <dgm:prSet/>
      <dgm:spPr/>
      <dgm:t>
        <a:bodyPr/>
        <a:lstStyle/>
        <a:p>
          <a:endParaRPr lang="en-US"/>
        </a:p>
      </dgm:t>
    </dgm:pt>
    <dgm:pt modelId="{849194CF-A185-4C4C-A910-B47F13CAF568}" type="sibTrans" cxnId="{F9A3903E-2C86-45FC-8427-35F02D72120D}">
      <dgm:prSet/>
      <dgm:spPr/>
      <dgm:t>
        <a:bodyPr/>
        <a:lstStyle/>
        <a:p>
          <a:endParaRPr lang="en-US"/>
        </a:p>
      </dgm:t>
    </dgm:pt>
    <dgm:pt modelId="{02A77FA2-4915-4DE6-B459-050DCD454C8B}" type="pres">
      <dgm:prSet presAssocID="{0E9536A4-A936-4B83-A1AB-C2A5BDF9A02F}" presName="linear" presStyleCnt="0">
        <dgm:presLayoutVars>
          <dgm:dir/>
          <dgm:animLvl val="lvl"/>
          <dgm:resizeHandles val="exact"/>
        </dgm:presLayoutVars>
      </dgm:prSet>
      <dgm:spPr/>
    </dgm:pt>
    <dgm:pt modelId="{934F21FD-CA4E-4020-AF6B-EDB48078A832}" type="pres">
      <dgm:prSet presAssocID="{940420EB-8252-4FF3-9E52-FCDFE1A883B1}" presName="parentLin" presStyleCnt="0"/>
      <dgm:spPr/>
    </dgm:pt>
    <dgm:pt modelId="{71865771-F323-4309-81B4-F09411B1314A}" type="pres">
      <dgm:prSet presAssocID="{940420EB-8252-4FF3-9E52-FCDFE1A883B1}" presName="parentLeftMargin" presStyleLbl="node1" presStyleIdx="0" presStyleCnt="4"/>
      <dgm:spPr/>
    </dgm:pt>
    <dgm:pt modelId="{C21FAB83-B52C-482F-B202-07DC8E674A4E}" type="pres">
      <dgm:prSet presAssocID="{940420EB-8252-4FF3-9E52-FCDFE1A883B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BC23717-3A58-47EE-B0F8-D499FF128E1E}" type="pres">
      <dgm:prSet presAssocID="{940420EB-8252-4FF3-9E52-FCDFE1A883B1}" presName="negativeSpace" presStyleCnt="0"/>
      <dgm:spPr/>
    </dgm:pt>
    <dgm:pt modelId="{6BE81F5A-28D4-4374-BC05-3CEED6CDCC8A}" type="pres">
      <dgm:prSet presAssocID="{940420EB-8252-4FF3-9E52-FCDFE1A883B1}" presName="childText" presStyleLbl="conFgAcc1" presStyleIdx="0" presStyleCnt="4">
        <dgm:presLayoutVars>
          <dgm:bulletEnabled val="1"/>
        </dgm:presLayoutVars>
      </dgm:prSet>
      <dgm:spPr/>
    </dgm:pt>
    <dgm:pt modelId="{7FF9DEB9-9998-4949-9281-97DF5E0AB6F2}" type="pres">
      <dgm:prSet presAssocID="{E23B519E-7BF1-4A58-A6AA-4655951093DC}" presName="spaceBetweenRectangles" presStyleCnt="0"/>
      <dgm:spPr/>
    </dgm:pt>
    <dgm:pt modelId="{685AFCBE-EAFB-4DC5-98F9-9D66D6002EA4}" type="pres">
      <dgm:prSet presAssocID="{C97410DE-EC0C-4CF6-89A9-73BD67998DC5}" presName="parentLin" presStyleCnt="0"/>
      <dgm:spPr/>
    </dgm:pt>
    <dgm:pt modelId="{5A98766B-408B-4FB3-B4FB-A96889EDF5D0}" type="pres">
      <dgm:prSet presAssocID="{C97410DE-EC0C-4CF6-89A9-73BD67998DC5}" presName="parentLeftMargin" presStyleLbl="node1" presStyleIdx="0" presStyleCnt="4"/>
      <dgm:spPr/>
    </dgm:pt>
    <dgm:pt modelId="{C91734C2-44D9-47A5-AF67-3CD876D9715A}" type="pres">
      <dgm:prSet presAssocID="{C97410DE-EC0C-4CF6-89A9-73BD67998DC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89E1555-A5B9-44D5-BB77-295EC8E12DB5}" type="pres">
      <dgm:prSet presAssocID="{C97410DE-EC0C-4CF6-89A9-73BD67998DC5}" presName="negativeSpace" presStyleCnt="0"/>
      <dgm:spPr/>
    </dgm:pt>
    <dgm:pt modelId="{53FD7E0A-8E9C-45ED-8AFE-E8D1793D576F}" type="pres">
      <dgm:prSet presAssocID="{C97410DE-EC0C-4CF6-89A9-73BD67998DC5}" presName="childText" presStyleLbl="conFgAcc1" presStyleIdx="1" presStyleCnt="4">
        <dgm:presLayoutVars>
          <dgm:bulletEnabled val="1"/>
        </dgm:presLayoutVars>
      </dgm:prSet>
      <dgm:spPr/>
    </dgm:pt>
    <dgm:pt modelId="{164ACF8C-F483-4439-BFA8-CCE0CBC97F61}" type="pres">
      <dgm:prSet presAssocID="{5CDC1476-CA0E-4468-B6A9-08101597B173}" presName="spaceBetweenRectangles" presStyleCnt="0"/>
      <dgm:spPr/>
    </dgm:pt>
    <dgm:pt modelId="{F4392228-3A20-455B-9AEB-7C627FF530AC}" type="pres">
      <dgm:prSet presAssocID="{BC7CD4A8-8A1B-4310-87AE-884223383C91}" presName="parentLin" presStyleCnt="0"/>
      <dgm:spPr/>
    </dgm:pt>
    <dgm:pt modelId="{7902C0BB-4054-4034-A77E-4CF80B7BA325}" type="pres">
      <dgm:prSet presAssocID="{BC7CD4A8-8A1B-4310-87AE-884223383C91}" presName="parentLeftMargin" presStyleLbl="node1" presStyleIdx="1" presStyleCnt="4"/>
      <dgm:spPr/>
    </dgm:pt>
    <dgm:pt modelId="{6EE37976-37F1-45BA-B78B-9BDB8CD48E12}" type="pres">
      <dgm:prSet presAssocID="{BC7CD4A8-8A1B-4310-87AE-884223383C9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E080065-A387-4154-9C68-2D6F034A2570}" type="pres">
      <dgm:prSet presAssocID="{BC7CD4A8-8A1B-4310-87AE-884223383C91}" presName="negativeSpace" presStyleCnt="0"/>
      <dgm:spPr/>
    </dgm:pt>
    <dgm:pt modelId="{CBD7881A-BD46-4B78-B47D-5263169B6A4D}" type="pres">
      <dgm:prSet presAssocID="{BC7CD4A8-8A1B-4310-87AE-884223383C91}" presName="childText" presStyleLbl="conFgAcc1" presStyleIdx="2" presStyleCnt="4">
        <dgm:presLayoutVars>
          <dgm:bulletEnabled val="1"/>
        </dgm:presLayoutVars>
      </dgm:prSet>
      <dgm:spPr/>
    </dgm:pt>
    <dgm:pt modelId="{E768D65A-2B2E-4F85-97F2-CD00656FFFF7}" type="pres">
      <dgm:prSet presAssocID="{11C7F56B-FC99-4D8B-A267-759821E87467}" presName="spaceBetweenRectangles" presStyleCnt="0"/>
      <dgm:spPr/>
    </dgm:pt>
    <dgm:pt modelId="{AF9C8004-6448-4994-92EB-04DBE45B1D28}" type="pres">
      <dgm:prSet presAssocID="{64B544DF-B184-4859-B929-D174D065A94E}" presName="parentLin" presStyleCnt="0"/>
      <dgm:spPr/>
    </dgm:pt>
    <dgm:pt modelId="{D02341B6-287C-4F73-9E31-F06A4A7B9C5B}" type="pres">
      <dgm:prSet presAssocID="{64B544DF-B184-4859-B929-D174D065A94E}" presName="parentLeftMargin" presStyleLbl="node1" presStyleIdx="2" presStyleCnt="4"/>
      <dgm:spPr/>
    </dgm:pt>
    <dgm:pt modelId="{0BF08C43-1621-418A-AA7D-67D4B6384ED6}" type="pres">
      <dgm:prSet presAssocID="{64B544DF-B184-4859-B929-D174D065A94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77D8275-5D93-415F-96F5-CFD349000C72}" type="pres">
      <dgm:prSet presAssocID="{64B544DF-B184-4859-B929-D174D065A94E}" presName="negativeSpace" presStyleCnt="0"/>
      <dgm:spPr/>
    </dgm:pt>
    <dgm:pt modelId="{6CA7CB7E-B3D3-4C0B-8C9F-619664215411}" type="pres">
      <dgm:prSet presAssocID="{64B544DF-B184-4859-B929-D174D065A94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56AF50D-A798-4840-B7F7-12DA43EB2E9E}" type="presOf" srcId="{C97410DE-EC0C-4CF6-89A9-73BD67998DC5}" destId="{5A98766B-408B-4FB3-B4FB-A96889EDF5D0}" srcOrd="0" destOrd="0" presId="urn:microsoft.com/office/officeart/2005/8/layout/list1"/>
    <dgm:cxn modelId="{F3B0B81B-E925-4556-AB0E-EFB5E07D421B}" type="presOf" srcId="{64B544DF-B184-4859-B929-D174D065A94E}" destId="{0BF08C43-1621-418A-AA7D-67D4B6384ED6}" srcOrd="1" destOrd="0" presId="urn:microsoft.com/office/officeart/2005/8/layout/list1"/>
    <dgm:cxn modelId="{3EB9482A-7101-46A9-8B5C-C934AC5D1E7A}" type="presOf" srcId="{940420EB-8252-4FF3-9E52-FCDFE1A883B1}" destId="{71865771-F323-4309-81B4-F09411B1314A}" srcOrd="0" destOrd="0" presId="urn:microsoft.com/office/officeart/2005/8/layout/list1"/>
    <dgm:cxn modelId="{F9A3903E-2C86-45FC-8427-35F02D72120D}" srcId="{0E9536A4-A936-4B83-A1AB-C2A5BDF9A02F}" destId="{64B544DF-B184-4859-B929-D174D065A94E}" srcOrd="3" destOrd="0" parTransId="{25C6105E-7DCA-4C32-81DE-844BD52239FA}" sibTransId="{849194CF-A185-4C4C-A910-B47F13CAF568}"/>
    <dgm:cxn modelId="{1F69E26A-DB98-4959-B95C-BC71C9B00723}" type="presOf" srcId="{C97410DE-EC0C-4CF6-89A9-73BD67998DC5}" destId="{C91734C2-44D9-47A5-AF67-3CD876D9715A}" srcOrd="1" destOrd="0" presId="urn:microsoft.com/office/officeart/2005/8/layout/list1"/>
    <dgm:cxn modelId="{EBDB644B-FA5A-45FB-AF4C-ACF5099D1308}" type="presOf" srcId="{940420EB-8252-4FF3-9E52-FCDFE1A883B1}" destId="{C21FAB83-B52C-482F-B202-07DC8E674A4E}" srcOrd="1" destOrd="0" presId="urn:microsoft.com/office/officeart/2005/8/layout/list1"/>
    <dgm:cxn modelId="{2F5FAB4E-FA98-4299-8942-CD801D5F3E77}" type="presOf" srcId="{64B544DF-B184-4859-B929-D174D065A94E}" destId="{D02341B6-287C-4F73-9E31-F06A4A7B9C5B}" srcOrd="0" destOrd="0" presId="urn:microsoft.com/office/officeart/2005/8/layout/list1"/>
    <dgm:cxn modelId="{F3EA8B85-B036-4306-B1CC-B097510E263B}" type="presOf" srcId="{BC7CD4A8-8A1B-4310-87AE-884223383C91}" destId="{6EE37976-37F1-45BA-B78B-9BDB8CD48E12}" srcOrd="1" destOrd="0" presId="urn:microsoft.com/office/officeart/2005/8/layout/list1"/>
    <dgm:cxn modelId="{9B541CA0-728E-49BA-A596-747FD9FE0904}" srcId="{0E9536A4-A936-4B83-A1AB-C2A5BDF9A02F}" destId="{BC7CD4A8-8A1B-4310-87AE-884223383C91}" srcOrd="2" destOrd="0" parTransId="{646A9E2B-F506-4980-B17C-18138FF1AAB7}" sibTransId="{11C7F56B-FC99-4D8B-A267-759821E87467}"/>
    <dgm:cxn modelId="{45DB5CA7-A8CD-46F6-829D-D8A61CDEEFC4}" type="presOf" srcId="{0E9536A4-A936-4B83-A1AB-C2A5BDF9A02F}" destId="{02A77FA2-4915-4DE6-B459-050DCD454C8B}" srcOrd="0" destOrd="0" presId="urn:microsoft.com/office/officeart/2005/8/layout/list1"/>
    <dgm:cxn modelId="{AF4B23B9-318B-4D68-9A9D-BA9270E54E3E}" srcId="{0E9536A4-A936-4B83-A1AB-C2A5BDF9A02F}" destId="{940420EB-8252-4FF3-9E52-FCDFE1A883B1}" srcOrd="0" destOrd="0" parTransId="{6B5AB8E3-783D-44FC-AF7B-475FF474B794}" sibTransId="{E23B519E-7BF1-4A58-A6AA-4655951093DC}"/>
    <dgm:cxn modelId="{EA2AD6D0-719A-4487-B993-8023D6EEE032}" srcId="{0E9536A4-A936-4B83-A1AB-C2A5BDF9A02F}" destId="{C97410DE-EC0C-4CF6-89A9-73BD67998DC5}" srcOrd="1" destOrd="0" parTransId="{B6251C14-39BB-4381-A8B3-C253A71EBEC2}" sibTransId="{5CDC1476-CA0E-4468-B6A9-08101597B173}"/>
    <dgm:cxn modelId="{939DA3E1-78FA-4724-9CB3-6123D98181AA}" type="presOf" srcId="{BC7CD4A8-8A1B-4310-87AE-884223383C91}" destId="{7902C0BB-4054-4034-A77E-4CF80B7BA325}" srcOrd="0" destOrd="0" presId="urn:microsoft.com/office/officeart/2005/8/layout/list1"/>
    <dgm:cxn modelId="{0DE1FF87-5116-47B3-ADE4-B2EB124DDDA9}" type="presParOf" srcId="{02A77FA2-4915-4DE6-B459-050DCD454C8B}" destId="{934F21FD-CA4E-4020-AF6B-EDB48078A832}" srcOrd="0" destOrd="0" presId="urn:microsoft.com/office/officeart/2005/8/layout/list1"/>
    <dgm:cxn modelId="{9C0EC418-EEAE-46DC-8F14-18ABAE0A073F}" type="presParOf" srcId="{934F21FD-CA4E-4020-AF6B-EDB48078A832}" destId="{71865771-F323-4309-81B4-F09411B1314A}" srcOrd="0" destOrd="0" presId="urn:microsoft.com/office/officeart/2005/8/layout/list1"/>
    <dgm:cxn modelId="{FA0454A5-CF1A-4883-B892-6300363172A9}" type="presParOf" srcId="{934F21FD-CA4E-4020-AF6B-EDB48078A832}" destId="{C21FAB83-B52C-482F-B202-07DC8E674A4E}" srcOrd="1" destOrd="0" presId="urn:microsoft.com/office/officeart/2005/8/layout/list1"/>
    <dgm:cxn modelId="{50DB13BB-69C3-4AF1-BDAD-B67634C49397}" type="presParOf" srcId="{02A77FA2-4915-4DE6-B459-050DCD454C8B}" destId="{9BC23717-3A58-47EE-B0F8-D499FF128E1E}" srcOrd="1" destOrd="0" presId="urn:microsoft.com/office/officeart/2005/8/layout/list1"/>
    <dgm:cxn modelId="{2F52EB08-A322-4196-8244-7478B480BC5C}" type="presParOf" srcId="{02A77FA2-4915-4DE6-B459-050DCD454C8B}" destId="{6BE81F5A-28D4-4374-BC05-3CEED6CDCC8A}" srcOrd="2" destOrd="0" presId="urn:microsoft.com/office/officeart/2005/8/layout/list1"/>
    <dgm:cxn modelId="{D6BBFB76-04EC-45DE-9533-E0821FDACA9A}" type="presParOf" srcId="{02A77FA2-4915-4DE6-B459-050DCD454C8B}" destId="{7FF9DEB9-9998-4949-9281-97DF5E0AB6F2}" srcOrd="3" destOrd="0" presId="urn:microsoft.com/office/officeart/2005/8/layout/list1"/>
    <dgm:cxn modelId="{35DB508C-A2EF-40BA-BFBB-D8C819D739E3}" type="presParOf" srcId="{02A77FA2-4915-4DE6-B459-050DCD454C8B}" destId="{685AFCBE-EAFB-4DC5-98F9-9D66D6002EA4}" srcOrd="4" destOrd="0" presId="urn:microsoft.com/office/officeart/2005/8/layout/list1"/>
    <dgm:cxn modelId="{D5B2606A-F680-4DF8-A222-EA41C7678568}" type="presParOf" srcId="{685AFCBE-EAFB-4DC5-98F9-9D66D6002EA4}" destId="{5A98766B-408B-4FB3-B4FB-A96889EDF5D0}" srcOrd="0" destOrd="0" presId="urn:microsoft.com/office/officeart/2005/8/layout/list1"/>
    <dgm:cxn modelId="{23515D62-204D-4E3F-85FB-684D9A28D10D}" type="presParOf" srcId="{685AFCBE-EAFB-4DC5-98F9-9D66D6002EA4}" destId="{C91734C2-44D9-47A5-AF67-3CD876D9715A}" srcOrd="1" destOrd="0" presId="urn:microsoft.com/office/officeart/2005/8/layout/list1"/>
    <dgm:cxn modelId="{DC5063B2-F3D2-49CD-9B6D-9C6D3104E132}" type="presParOf" srcId="{02A77FA2-4915-4DE6-B459-050DCD454C8B}" destId="{789E1555-A5B9-44D5-BB77-295EC8E12DB5}" srcOrd="5" destOrd="0" presId="urn:microsoft.com/office/officeart/2005/8/layout/list1"/>
    <dgm:cxn modelId="{7F844230-5080-42B0-9C86-693AB98C5666}" type="presParOf" srcId="{02A77FA2-4915-4DE6-B459-050DCD454C8B}" destId="{53FD7E0A-8E9C-45ED-8AFE-E8D1793D576F}" srcOrd="6" destOrd="0" presId="urn:microsoft.com/office/officeart/2005/8/layout/list1"/>
    <dgm:cxn modelId="{0FC1DD88-B8AA-4E6D-B4E1-E7901F24C333}" type="presParOf" srcId="{02A77FA2-4915-4DE6-B459-050DCD454C8B}" destId="{164ACF8C-F483-4439-BFA8-CCE0CBC97F61}" srcOrd="7" destOrd="0" presId="urn:microsoft.com/office/officeart/2005/8/layout/list1"/>
    <dgm:cxn modelId="{6D8624D3-14A0-4E8E-9D92-30CA3DAD6DDA}" type="presParOf" srcId="{02A77FA2-4915-4DE6-B459-050DCD454C8B}" destId="{F4392228-3A20-455B-9AEB-7C627FF530AC}" srcOrd="8" destOrd="0" presId="urn:microsoft.com/office/officeart/2005/8/layout/list1"/>
    <dgm:cxn modelId="{92980405-45DE-41E6-A493-6023DB424E52}" type="presParOf" srcId="{F4392228-3A20-455B-9AEB-7C627FF530AC}" destId="{7902C0BB-4054-4034-A77E-4CF80B7BA325}" srcOrd="0" destOrd="0" presId="urn:microsoft.com/office/officeart/2005/8/layout/list1"/>
    <dgm:cxn modelId="{2CD54200-85D7-48E9-AB1F-5BB9A209AF15}" type="presParOf" srcId="{F4392228-3A20-455B-9AEB-7C627FF530AC}" destId="{6EE37976-37F1-45BA-B78B-9BDB8CD48E12}" srcOrd="1" destOrd="0" presId="urn:microsoft.com/office/officeart/2005/8/layout/list1"/>
    <dgm:cxn modelId="{CD1BE2D9-CAF1-47B9-838B-5657762DEA7E}" type="presParOf" srcId="{02A77FA2-4915-4DE6-B459-050DCD454C8B}" destId="{5E080065-A387-4154-9C68-2D6F034A2570}" srcOrd="9" destOrd="0" presId="urn:microsoft.com/office/officeart/2005/8/layout/list1"/>
    <dgm:cxn modelId="{96E390C8-7B94-408E-B268-1BDFB09D4D47}" type="presParOf" srcId="{02A77FA2-4915-4DE6-B459-050DCD454C8B}" destId="{CBD7881A-BD46-4B78-B47D-5263169B6A4D}" srcOrd="10" destOrd="0" presId="urn:microsoft.com/office/officeart/2005/8/layout/list1"/>
    <dgm:cxn modelId="{A9D13508-F77E-4F42-95AA-6F85EDB4E79F}" type="presParOf" srcId="{02A77FA2-4915-4DE6-B459-050DCD454C8B}" destId="{E768D65A-2B2E-4F85-97F2-CD00656FFFF7}" srcOrd="11" destOrd="0" presId="urn:microsoft.com/office/officeart/2005/8/layout/list1"/>
    <dgm:cxn modelId="{C79C6941-0CAF-4258-80D0-3B0DA4A153AC}" type="presParOf" srcId="{02A77FA2-4915-4DE6-B459-050DCD454C8B}" destId="{AF9C8004-6448-4994-92EB-04DBE45B1D28}" srcOrd="12" destOrd="0" presId="urn:microsoft.com/office/officeart/2005/8/layout/list1"/>
    <dgm:cxn modelId="{DFFF1D47-D762-438F-A322-7F599AA4CD92}" type="presParOf" srcId="{AF9C8004-6448-4994-92EB-04DBE45B1D28}" destId="{D02341B6-287C-4F73-9E31-F06A4A7B9C5B}" srcOrd="0" destOrd="0" presId="urn:microsoft.com/office/officeart/2005/8/layout/list1"/>
    <dgm:cxn modelId="{B93103BD-0805-45DE-8253-EA214F651F39}" type="presParOf" srcId="{AF9C8004-6448-4994-92EB-04DBE45B1D28}" destId="{0BF08C43-1621-418A-AA7D-67D4B6384ED6}" srcOrd="1" destOrd="0" presId="urn:microsoft.com/office/officeart/2005/8/layout/list1"/>
    <dgm:cxn modelId="{3BFE8154-3FB4-4B68-925B-FA4C0CE85634}" type="presParOf" srcId="{02A77FA2-4915-4DE6-B459-050DCD454C8B}" destId="{677D8275-5D93-415F-96F5-CFD349000C72}" srcOrd="13" destOrd="0" presId="urn:microsoft.com/office/officeart/2005/8/layout/list1"/>
    <dgm:cxn modelId="{253C60EF-CEC8-4570-8FD0-1E43A9B3B709}" type="presParOf" srcId="{02A77FA2-4915-4DE6-B459-050DCD454C8B}" destId="{6CA7CB7E-B3D3-4C0B-8C9F-61966421541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8D3679-BC06-4A32-BB48-6BD1C4CBF9E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42335F0-C0EF-4C34-BEEA-EC10EF4B7EC9}">
      <dgm:prSet/>
      <dgm:spPr/>
      <dgm:t>
        <a:bodyPr/>
        <a:lstStyle/>
        <a:p>
          <a:r>
            <a:rPr lang="en-US"/>
            <a:t>Recommendations</a:t>
          </a:r>
        </a:p>
      </dgm:t>
    </dgm:pt>
    <dgm:pt modelId="{BA64A0F4-8282-4EDC-A6F0-E47FB6B668E6}" type="parTrans" cxnId="{7D0FF80A-96CA-4DEA-874C-CBB21689945A}">
      <dgm:prSet/>
      <dgm:spPr/>
      <dgm:t>
        <a:bodyPr/>
        <a:lstStyle/>
        <a:p>
          <a:endParaRPr lang="en-US"/>
        </a:p>
      </dgm:t>
    </dgm:pt>
    <dgm:pt modelId="{D008157B-8746-4E9B-85E1-D9BFB95428FA}" type="sibTrans" cxnId="{7D0FF80A-96CA-4DEA-874C-CBB21689945A}">
      <dgm:prSet/>
      <dgm:spPr/>
      <dgm:t>
        <a:bodyPr/>
        <a:lstStyle/>
        <a:p>
          <a:endParaRPr lang="en-US"/>
        </a:p>
      </dgm:t>
    </dgm:pt>
    <dgm:pt modelId="{54CDDA76-E0D8-4BB6-B3C1-6F72AAC8E9B6}">
      <dgm:prSet/>
      <dgm:spPr/>
      <dgm:t>
        <a:bodyPr/>
        <a:lstStyle/>
        <a:p>
          <a:r>
            <a:rPr lang="en-US"/>
            <a:t>Hospitals &amp; Health Systems</a:t>
          </a:r>
        </a:p>
      </dgm:t>
    </dgm:pt>
    <dgm:pt modelId="{5A4CF887-C699-4D98-A508-8F646F9A5AD3}" type="parTrans" cxnId="{C32C7158-2805-445B-8739-75C707293599}">
      <dgm:prSet/>
      <dgm:spPr/>
      <dgm:t>
        <a:bodyPr/>
        <a:lstStyle/>
        <a:p>
          <a:endParaRPr lang="en-US"/>
        </a:p>
      </dgm:t>
    </dgm:pt>
    <dgm:pt modelId="{9F931B52-8C6B-4B32-BA90-132D5EBCC33C}" type="sibTrans" cxnId="{C32C7158-2805-445B-8739-75C707293599}">
      <dgm:prSet/>
      <dgm:spPr/>
      <dgm:t>
        <a:bodyPr/>
        <a:lstStyle/>
        <a:p>
          <a:endParaRPr lang="en-US"/>
        </a:p>
      </dgm:t>
    </dgm:pt>
    <dgm:pt modelId="{FDB1DBA2-F7B8-409D-84D4-392927E93259}">
      <dgm:prSet/>
      <dgm:spPr/>
      <dgm:t>
        <a:bodyPr/>
        <a:lstStyle/>
        <a:p>
          <a:r>
            <a:rPr lang="en-US"/>
            <a:t>Health Care Providers</a:t>
          </a:r>
        </a:p>
      </dgm:t>
    </dgm:pt>
    <dgm:pt modelId="{67E1AD90-02E0-4B49-920F-75008F7685A6}" type="parTrans" cxnId="{A292CFCE-A265-413F-BAD5-2B26D0BD9B6B}">
      <dgm:prSet/>
      <dgm:spPr/>
      <dgm:t>
        <a:bodyPr/>
        <a:lstStyle/>
        <a:p>
          <a:endParaRPr lang="en-US"/>
        </a:p>
      </dgm:t>
    </dgm:pt>
    <dgm:pt modelId="{36B8AD6B-2137-4E08-B738-2BB10187D027}" type="sibTrans" cxnId="{A292CFCE-A265-413F-BAD5-2B26D0BD9B6B}">
      <dgm:prSet/>
      <dgm:spPr/>
      <dgm:t>
        <a:bodyPr/>
        <a:lstStyle/>
        <a:p>
          <a:endParaRPr lang="en-US"/>
        </a:p>
      </dgm:t>
    </dgm:pt>
    <dgm:pt modelId="{DE5D8E05-5CDB-4F1E-9FF6-7617DA9FC50D}">
      <dgm:prSet/>
      <dgm:spPr/>
      <dgm:t>
        <a:bodyPr/>
        <a:lstStyle/>
        <a:p>
          <a:r>
            <a:rPr lang="en-US"/>
            <a:t>Health Insurance Plans</a:t>
          </a:r>
        </a:p>
      </dgm:t>
    </dgm:pt>
    <dgm:pt modelId="{14868050-0A09-493E-A539-731B1E3E8ADB}" type="parTrans" cxnId="{F4CA14D6-E2F2-491B-8B88-292884980094}">
      <dgm:prSet/>
      <dgm:spPr/>
      <dgm:t>
        <a:bodyPr/>
        <a:lstStyle/>
        <a:p>
          <a:endParaRPr lang="en-US"/>
        </a:p>
      </dgm:t>
    </dgm:pt>
    <dgm:pt modelId="{41174ED0-F0A8-4C4D-B10C-167229ABB00F}" type="sibTrans" cxnId="{F4CA14D6-E2F2-491B-8B88-292884980094}">
      <dgm:prSet/>
      <dgm:spPr/>
      <dgm:t>
        <a:bodyPr/>
        <a:lstStyle/>
        <a:p>
          <a:endParaRPr lang="en-US"/>
        </a:p>
      </dgm:t>
    </dgm:pt>
    <dgm:pt modelId="{E883FE7B-453D-4964-8E41-924C3B769FEA}">
      <dgm:prSet/>
      <dgm:spPr/>
      <dgm:t>
        <a:bodyPr/>
        <a:lstStyle/>
        <a:p>
          <a:r>
            <a:rPr lang="en-US"/>
            <a:t>State Agencies &amp; Partners</a:t>
          </a:r>
        </a:p>
      </dgm:t>
    </dgm:pt>
    <dgm:pt modelId="{16E4F63F-D316-4BA2-9D14-C511F6F724A8}" type="parTrans" cxnId="{FF4E918A-92B0-4F60-BFF5-B5143AF59CE0}">
      <dgm:prSet/>
      <dgm:spPr/>
      <dgm:t>
        <a:bodyPr/>
        <a:lstStyle/>
        <a:p>
          <a:endParaRPr lang="en-US"/>
        </a:p>
      </dgm:t>
    </dgm:pt>
    <dgm:pt modelId="{8A93C048-F2C4-4BCC-8EDD-C05AE0CFBE5D}" type="sibTrans" cxnId="{FF4E918A-92B0-4F60-BFF5-B5143AF59CE0}">
      <dgm:prSet/>
      <dgm:spPr/>
      <dgm:t>
        <a:bodyPr/>
        <a:lstStyle/>
        <a:p>
          <a:endParaRPr lang="en-US"/>
        </a:p>
      </dgm:t>
    </dgm:pt>
    <dgm:pt modelId="{7D3EC6CA-64D0-4443-85F5-705B86AD8890}">
      <dgm:prSet/>
      <dgm:spPr/>
      <dgm:t>
        <a:bodyPr/>
        <a:lstStyle/>
        <a:p>
          <a:r>
            <a:rPr lang="en-US"/>
            <a:t>Community-Based Organizations</a:t>
          </a:r>
        </a:p>
      </dgm:t>
    </dgm:pt>
    <dgm:pt modelId="{1DF7930F-245F-4FD5-8F64-D49C5F7357A9}" type="parTrans" cxnId="{F37E7FC8-A734-4FF0-A10F-9D6605CB6253}">
      <dgm:prSet/>
      <dgm:spPr/>
      <dgm:t>
        <a:bodyPr/>
        <a:lstStyle/>
        <a:p>
          <a:endParaRPr lang="en-US"/>
        </a:p>
      </dgm:t>
    </dgm:pt>
    <dgm:pt modelId="{D139A1B1-C5B0-41C5-9CE1-896537556DAE}" type="sibTrans" cxnId="{F37E7FC8-A734-4FF0-A10F-9D6605CB6253}">
      <dgm:prSet/>
      <dgm:spPr/>
      <dgm:t>
        <a:bodyPr/>
        <a:lstStyle/>
        <a:p>
          <a:endParaRPr lang="en-US"/>
        </a:p>
      </dgm:t>
    </dgm:pt>
    <dgm:pt modelId="{21F8E4D6-A239-448F-9DC6-45F854D98C86}">
      <dgm:prSet/>
      <dgm:spPr/>
      <dgm:t>
        <a:bodyPr/>
        <a:lstStyle/>
        <a:p>
          <a:r>
            <a:rPr lang="en-US"/>
            <a:t>Resources</a:t>
          </a:r>
        </a:p>
      </dgm:t>
    </dgm:pt>
    <dgm:pt modelId="{B18EAC9D-A83E-4AB4-92EA-274AD38A5BF6}" type="parTrans" cxnId="{54F041D2-DECD-401E-8F74-71B191597946}">
      <dgm:prSet/>
      <dgm:spPr/>
      <dgm:t>
        <a:bodyPr/>
        <a:lstStyle/>
        <a:p>
          <a:endParaRPr lang="en-US"/>
        </a:p>
      </dgm:t>
    </dgm:pt>
    <dgm:pt modelId="{374CF4C1-323E-4D62-98DE-B169232FD2F1}" type="sibTrans" cxnId="{54F041D2-DECD-401E-8F74-71B191597946}">
      <dgm:prSet/>
      <dgm:spPr/>
      <dgm:t>
        <a:bodyPr/>
        <a:lstStyle/>
        <a:p>
          <a:endParaRPr lang="en-US"/>
        </a:p>
      </dgm:t>
    </dgm:pt>
    <dgm:pt modelId="{89C4D47D-FCA4-4D46-8AE6-17DD19F05D80}">
      <dgm:prSet/>
      <dgm:spPr/>
      <dgm:t>
        <a:bodyPr/>
        <a:lstStyle/>
        <a:p>
          <a:r>
            <a:rPr lang="en-US"/>
            <a:t>Appendix A</a:t>
          </a:r>
        </a:p>
      </dgm:t>
    </dgm:pt>
    <dgm:pt modelId="{91F1E356-3CA9-4075-A825-FC6B7B90F96C}" type="parTrans" cxnId="{C23B202A-7850-490E-9FF3-591DCAB13702}">
      <dgm:prSet/>
      <dgm:spPr/>
      <dgm:t>
        <a:bodyPr/>
        <a:lstStyle/>
        <a:p>
          <a:endParaRPr lang="en-US"/>
        </a:p>
      </dgm:t>
    </dgm:pt>
    <dgm:pt modelId="{DB8B9A4E-DCDB-4F27-B4FA-5CDE2FFCA06D}" type="sibTrans" cxnId="{C23B202A-7850-490E-9FF3-591DCAB13702}">
      <dgm:prSet/>
      <dgm:spPr/>
      <dgm:t>
        <a:bodyPr/>
        <a:lstStyle/>
        <a:p>
          <a:endParaRPr lang="en-US"/>
        </a:p>
      </dgm:t>
    </dgm:pt>
    <dgm:pt modelId="{1F0E7438-26A9-44F8-95A7-C07A46C553F0}">
      <dgm:prSet/>
      <dgm:spPr/>
      <dgm:t>
        <a:bodyPr/>
        <a:lstStyle/>
        <a:p>
          <a:r>
            <a:rPr lang="en-US"/>
            <a:t>Women, Families &amp; Friends</a:t>
          </a:r>
        </a:p>
      </dgm:t>
    </dgm:pt>
    <dgm:pt modelId="{08DB73AD-C3DE-4D22-9D4B-5D777C4FCC97}" type="parTrans" cxnId="{1A81A59E-277F-4009-9E5E-DABBF9E63861}">
      <dgm:prSet/>
      <dgm:spPr/>
      <dgm:t>
        <a:bodyPr/>
        <a:lstStyle/>
        <a:p>
          <a:endParaRPr lang="en-US"/>
        </a:p>
      </dgm:t>
    </dgm:pt>
    <dgm:pt modelId="{E7B32DD1-3BD8-48A6-861C-2063B914BF5B}" type="sibTrans" cxnId="{1A81A59E-277F-4009-9E5E-DABBF9E63861}">
      <dgm:prSet/>
      <dgm:spPr/>
      <dgm:t>
        <a:bodyPr/>
        <a:lstStyle/>
        <a:p>
          <a:endParaRPr lang="en-US"/>
        </a:p>
      </dgm:t>
    </dgm:pt>
    <dgm:pt modelId="{9BDC2A07-7BBC-463B-8195-1D58C8397C37}">
      <dgm:prSet/>
      <dgm:spPr/>
      <dgm:t>
        <a:bodyPr/>
        <a:lstStyle/>
        <a:p>
          <a:r>
            <a:rPr lang="en-US"/>
            <a:t>Appendix B </a:t>
          </a:r>
        </a:p>
      </dgm:t>
    </dgm:pt>
    <dgm:pt modelId="{05D32106-8B6B-46D0-BF1A-91823CB88562}" type="parTrans" cxnId="{15FF373E-404A-4954-8AAA-16BA70288216}">
      <dgm:prSet/>
      <dgm:spPr/>
      <dgm:t>
        <a:bodyPr/>
        <a:lstStyle/>
        <a:p>
          <a:endParaRPr lang="en-US"/>
        </a:p>
      </dgm:t>
    </dgm:pt>
    <dgm:pt modelId="{0F57BF2C-202B-45AD-8C88-39EC03A3CED9}" type="sibTrans" cxnId="{15FF373E-404A-4954-8AAA-16BA70288216}">
      <dgm:prSet/>
      <dgm:spPr/>
      <dgm:t>
        <a:bodyPr/>
        <a:lstStyle/>
        <a:p>
          <a:endParaRPr lang="en-US"/>
        </a:p>
      </dgm:t>
    </dgm:pt>
    <dgm:pt modelId="{9A8D6BA4-1CF2-43FF-90A7-1D50A36B04D0}">
      <dgm:prSet/>
      <dgm:spPr/>
      <dgm:t>
        <a:bodyPr/>
        <a:lstStyle/>
        <a:p>
          <a:r>
            <a:rPr lang="en-US"/>
            <a:t>Health Care Providers &amp; Hospitals</a:t>
          </a:r>
        </a:p>
      </dgm:t>
    </dgm:pt>
    <dgm:pt modelId="{8937A906-E42F-4AA3-82E8-3CB18630800A}" type="parTrans" cxnId="{0DD3B7F0-6FA6-4567-9F06-0D97A9CC6C05}">
      <dgm:prSet/>
      <dgm:spPr/>
      <dgm:t>
        <a:bodyPr/>
        <a:lstStyle/>
        <a:p>
          <a:endParaRPr lang="en-US"/>
        </a:p>
      </dgm:t>
    </dgm:pt>
    <dgm:pt modelId="{E5F3AAC6-3067-46F1-8811-D0515D264788}" type="sibTrans" cxnId="{0DD3B7F0-6FA6-4567-9F06-0D97A9CC6C05}">
      <dgm:prSet/>
      <dgm:spPr/>
      <dgm:t>
        <a:bodyPr/>
        <a:lstStyle/>
        <a:p>
          <a:endParaRPr lang="en-US"/>
        </a:p>
      </dgm:t>
    </dgm:pt>
    <dgm:pt modelId="{B8ACEED2-60F2-410A-8CBC-CC1A004719CE}" type="pres">
      <dgm:prSet presAssocID="{1F8D3679-BC06-4A32-BB48-6BD1C4CBF9EB}" presName="Name0" presStyleCnt="0">
        <dgm:presLayoutVars>
          <dgm:dir/>
          <dgm:animLvl val="lvl"/>
          <dgm:resizeHandles val="exact"/>
        </dgm:presLayoutVars>
      </dgm:prSet>
      <dgm:spPr/>
    </dgm:pt>
    <dgm:pt modelId="{1B1D64D9-8C91-4442-901A-92E63FDEB8BA}" type="pres">
      <dgm:prSet presAssocID="{042335F0-C0EF-4C34-BEEA-EC10EF4B7EC9}" presName="composite" presStyleCnt="0"/>
      <dgm:spPr/>
    </dgm:pt>
    <dgm:pt modelId="{D639609D-8DE4-49BA-9085-73761790A93E}" type="pres">
      <dgm:prSet presAssocID="{042335F0-C0EF-4C34-BEEA-EC10EF4B7EC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77785B2D-9D86-48BC-B5BD-BA959CA61117}" type="pres">
      <dgm:prSet presAssocID="{042335F0-C0EF-4C34-BEEA-EC10EF4B7EC9}" presName="desTx" presStyleLbl="alignAccFollowNode1" presStyleIdx="0" presStyleCnt="2">
        <dgm:presLayoutVars>
          <dgm:bulletEnabled val="1"/>
        </dgm:presLayoutVars>
      </dgm:prSet>
      <dgm:spPr/>
    </dgm:pt>
    <dgm:pt modelId="{631B29F8-94B1-454B-AEF8-E927B40FB921}" type="pres">
      <dgm:prSet presAssocID="{D008157B-8746-4E9B-85E1-D9BFB95428FA}" presName="space" presStyleCnt="0"/>
      <dgm:spPr/>
    </dgm:pt>
    <dgm:pt modelId="{D92BD435-B13C-4C13-87FA-19FE94FF2C25}" type="pres">
      <dgm:prSet presAssocID="{21F8E4D6-A239-448F-9DC6-45F854D98C86}" presName="composite" presStyleCnt="0"/>
      <dgm:spPr/>
    </dgm:pt>
    <dgm:pt modelId="{ED1378FD-3FAF-48D9-83DC-B2B2FE8FCB7B}" type="pres">
      <dgm:prSet presAssocID="{21F8E4D6-A239-448F-9DC6-45F854D98C8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D4D44F8-F611-45FA-A200-33D462779114}" type="pres">
      <dgm:prSet presAssocID="{21F8E4D6-A239-448F-9DC6-45F854D98C8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D087A02-0F1C-4BD8-A3C7-0A3E912865D6}" type="presOf" srcId="{FDB1DBA2-F7B8-409D-84D4-392927E93259}" destId="{77785B2D-9D86-48BC-B5BD-BA959CA61117}" srcOrd="0" destOrd="1" presId="urn:microsoft.com/office/officeart/2005/8/layout/hList1"/>
    <dgm:cxn modelId="{BA699C06-4EE7-481E-854D-47B894524801}" type="presOf" srcId="{54CDDA76-E0D8-4BB6-B3C1-6F72AAC8E9B6}" destId="{77785B2D-9D86-48BC-B5BD-BA959CA61117}" srcOrd="0" destOrd="0" presId="urn:microsoft.com/office/officeart/2005/8/layout/hList1"/>
    <dgm:cxn modelId="{7D0FF80A-96CA-4DEA-874C-CBB21689945A}" srcId="{1F8D3679-BC06-4A32-BB48-6BD1C4CBF9EB}" destId="{042335F0-C0EF-4C34-BEEA-EC10EF4B7EC9}" srcOrd="0" destOrd="0" parTransId="{BA64A0F4-8282-4EDC-A6F0-E47FB6B668E6}" sibTransId="{D008157B-8746-4E9B-85E1-D9BFB95428FA}"/>
    <dgm:cxn modelId="{244B7310-1A6F-4F3F-B961-327C884FF343}" type="presOf" srcId="{E883FE7B-453D-4964-8E41-924C3B769FEA}" destId="{77785B2D-9D86-48BC-B5BD-BA959CA61117}" srcOrd="0" destOrd="3" presId="urn:microsoft.com/office/officeart/2005/8/layout/hList1"/>
    <dgm:cxn modelId="{D646EA1F-F9A3-49CD-BE29-2A0F330CD4CE}" type="presOf" srcId="{9A8D6BA4-1CF2-43FF-90A7-1D50A36B04D0}" destId="{6D4D44F8-F611-45FA-A200-33D462779114}" srcOrd="0" destOrd="3" presId="urn:microsoft.com/office/officeart/2005/8/layout/hList1"/>
    <dgm:cxn modelId="{C23B202A-7850-490E-9FF3-591DCAB13702}" srcId="{21F8E4D6-A239-448F-9DC6-45F854D98C86}" destId="{89C4D47D-FCA4-4D46-8AE6-17DD19F05D80}" srcOrd="0" destOrd="0" parTransId="{91F1E356-3CA9-4075-A825-FC6B7B90F96C}" sibTransId="{DB8B9A4E-DCDB-4F27-B4FA-5CDE2FFCA06D}"/>
    <dgm:cxn modelId="{78502539-0214-466A-B8E9-3D2A4E03CB5C}" type="presOf" srcId="{21F8E4D6-A239-448F-9DC6-45F854D98C86}" destId="{ED1378FD-3FAF-48D9-83DC-B2B2FE8FCB7B}" srcOrd="0" destOrd="0" presId="urn:microsoft.com/office/officeart/2005/8/layout/hList1"/>
    <dgm:cxn modelId="{66D5483B-9BA7-4B9C-B8FB-221C2C74DBE1}" type="presOf" srcId="{7D3EC6CA-64D0-4443-85F5-705B86AD8890}" destId="{77785B2D-9D86-48BC-B5BD-BA959CA61117}" srcOrd="0" destOrd="4" presId="urn:microsoft.com/office/officeart/2005/8/layout/hList1"/>
    <dgm:cxn modelId="{15FF373E-404A-4954-8AAA-16BA70288216}" srcId="{21F8E4D6-A239-448F-9DC6-45F854D98C86}" destId="{9BDC2A07-7BBC-463B-8195-1D58C8397C37}" srcOrd="1" destOrd="0" parTransId="{05D32106-8B6B-46D0-BF1A-91823CB88562}" sibTransId="{0F57BF2C-202B-45AD-8C88-39EC03A3CED9}"/>
    <dgm:cxn modelId="{019CC750-4A7E-40F4-B482-E185C4B06B5C}" type="presOf" srcId="{89C4D47D-FCA4-4D46-8AE6-17DD19F05D80}" destId="{6D4D44F8-F611-45FA-A200-33D462779114}" srcOrd="0" destOrd="0" presId="urn:microsoft.com/office/officeart/2005/8/layout/hList1"/>
    <dgm:cxn modelId="{6A73B073-E7D2-4BF4-906B-4A686CA71C8E}" type="presOf" srcId="{9BDC2A07-7BBC-463B-8195-1D58C8397C37}" destId="{6D4D44F8-F611-45FA-A200-33D462779114}" srcOrd="0" destOrd="2" presId="urn:microsoft.com/office/officeart/2005/8/layout/hList1"/>
    <dgm:cxn modelId="{90AACB73-2EFB-4D63-9288-293B905F5DDA}" type="presOf" srcId="{1F8D3679-BC06-4A32-BB48-6BD1C4CBF9EB}" destId="{B8ACEED2-60F2-410A-8CBC-CC1A004719CE}" srcOrd="0" destOrd="0" presId="urn:microsoft.com/office/officeart/2005/8/layout/hList1"/>
    <dgm:cxn modelId="{C32C7158-2805-445B-8739-75C707293599}" srcId="{042335F0-C0EF-4C34-BEEA-EC10EF4B7EC9}" destId="{54CDDA76-E0D8-4BB6-B3C1-6F72AAC8E9B6}" srcOrd="0" destOrd="0" parTransId="{5A4CF887-C699-4D98-A508-8F646F9A5AD3}" sibTransId="{9F931B52-8C6B-4B32-BA90-132D5EBCC33C}"/>
    <dgm:cxn modelId="{E7CFF159-1A8F-4366-8E33-99B42B376F59}" type="presOf" srcId="{DE5D8E05-5CDB-4F1E-9FF6-7617DA9FC50D}" destId="{77785B2D-9D86-48BC-B5BD-BA959CA61117}" srcOrd="0" destOrd="2" presId="urn:microsoft.com/office/officeart/2005/8/layout/hList1"/>
    <dgm:cxn modelId="{1B4AE989-4F03-4511-A101-61485324C955}" type="presOf" srcId="{042335F0-C0EF-4C34-BEEA-EC10EF4B7EC9}" destId="{D639609D-8DE4-49BA-9085-73761790A93E}" srcOrd="0" destOrd="0" presId="urn:microsoft.com/office/officeart/2005/8/layout/hList1"/>
    <dgm:cxn modelId="{FF4E918A-92B0-4F60-BFF5-B5143AF59CE0}" srcId="{042335F0-C0EF-4C34-BEEA-EC10EF4B7EC9}" destId="{E883FE7B-453D-4964-8E41-924C3B769FEA}" srcOrd="3" destOrd="0" parTransId="{16E4F63F-D316-4BA2-9D14-C511F6F724A8}" sibTransId="{8A93C048-F2C4-4BCC-8EDD-C05AE0CFBE5D}"/>
    <dgm:cxn modelId="{1A81A59E-277F-4009-9E5E-DABBF9E63861}" srcId="{89C4D47D-FCA4-4D46-8AE6-17DD19F05D80}" destId="{1F0E7438-26A9-44F8-95A7-C07A46C553F0}" srcOrd="0" destOrd="0" parTransId="{08DB73AD-C3DE-4D22-9D4B-5D777C4FCC97}" sibTransId="{E7B32DD1-3BD8-48A6-861C-2063B914BF5B}"/>
    <dgm:cxn modelId="{F37E7FC8-A734-4FF0-A10F-9D6605CB6253}" srcId="{042335F0-C0EF-4C34-BEEA-EC10EF4B7EC9}" destId="{7D3EC6CA-64D0-4443-85F5-705B86AD8890}" srcOrd="4" destOrd="0" parTransId="{1DF7930F-245F-4FD5-8F64-D49C5F7357A9}" sibTransId="{D139A1B1-C5B0-41C5-9CE1-896537556DAE}"/>
    <dgm:cxn modelId="{A292CFCE-A265-413F-BAD5-2B26D0BD9B6B}" srcId="{042335F0-C0EF-4C34-BEEA-EC10EF4B7EC9}" destId="{FDB1DBA2-F7B8-409D-84D4-392927E93259}" srcOrd="1" destOrd="0" parTransId="{67E1AD90-02E0-4B49-920F-75008F7685A6}" sibTransId="{36B8AD6B-2137-4E08-B738-2BB10187D027}"/>
    <dgm:cxn modelId="{54F041D2-DECD-401E-8F74-71B191597946}" srcId="{1F8D3679-BC06-4A32-BB48-6BD1C4CBF9EB}" destId="{21F8E4D6-A239-448F-9DC6-45F854D98C86}" srcOrd="1" destOrd="0" parTransId="{B18EAC9D-A83E-4AB4-92EA-274AD38A5BF6}" sibTransId="{374CF4C1-323E-4D62-98DE-B169232FD2F1}"/>
    <dgm:cxn modelId="{4A2DC4D5-0553-46C6-9FCE-847ED597669A}" type="presOf" srcId="{1F0E7438-26A9-44F8-95A7-C07A46C553F0}" destId="{6D4D44F8-F611-45FA-A200-33D462779114}" srcOrd="0" destOrd="1" presId="urn:microsoft.com/office/officeart/2005/8/layout/hList1"/>
    <dgm:cxn modelId="{F4CA14D6-E2F2-491B-8B88-292884980094}" srcId="{042335F0-C0EF-4C34-BEEA-EC10EF4B7EC9}" destId="{DE5D8E05-5CDB-4F1E-9FF6-7617DA9FC50D}" srcOrd="2" destOrd="0" parTransId="{14868050-0A09-493E-A539-731B1E3E8ADB}" sibTransId="{41174ED0-F0A8-4C4D-B10C-167229ABB00F}"/>
    <dgm:cxn modelId="{0DD3B7F0-6FA6-4567-9F06-0D97A9CC6C05}" srcId="{9BDC2A07-7BBC-463B-8195-1D58C8397C37}" destId="{9A8D6BA4-1CF2-43FF-90A7-1D50A36B04D0}" srcOrd="0" destOrd="0" parTransId="{8937A906-E42F-4AA3-82E8-3CB18630800A}" sibTransId="{E5F3AAC6-3067-46F1-8811-D0515D264788}"/>
    <dgm:cxn modelId="{1A387B59-59E7-4E6A-9003-5EA71DEC6F5D}" type="presParOf" srcId="{B8ACEED2-60F2-410A-8CBC-CC1A004719CE}" destId="{1B1D64D9-8C91-4442-901A-92E63FDEB8BA}" srcOrd="0" destOrd="0" presId="urn:microsoft.com/office/officeart/2005/8/layout/hList1"/>
    <dgm:cxn modelId="{12F11304-F970-4533-A886-1BBCEFCAC921}" type="presParOf" srcId="{1B1D64D9-8C91-4442-901A-92E63FDEB8BA}" destId="{D639609D-8DE4-49BA-9085-73761790A93E}" srcOrd="0" destOrd="0" presId="urn:microsoft.com/office/officeart/2005/8/layout/hList1"/>
    <dgm:cxn modelId="{DB3BAF52-C9EA-47A1-AD8A-1D6AAF1F0C92}" type="presParOf" srcId="{1B1D64D9-8C91-4442-901A-92E63FDEB8BA}" destId="{77785B2D-9D86-48BC-B5BD-BA959CA61117}" srcOrd="1" destOrd="0" presId="urn:microsoft.com/office/officeart/2005/8/layout/hList1"/>
    <dgm:cxn modelId="{93D3436A-2A78-4A7A-8069-19D2136728A5}" type="presParOf" srcId="{B8ACEED2-60F2-410A-8CBC-CC1A004719CE}" destId="{631B29F8-94B1-454B-AEF8-E927B40FB921}" srcOrd="1" destOrd="0" presId="urn:microsoft.com/office/officeart/2005/8/layout/hList1"/>
    <dgm:cxn modelId="{067F3D9A-ED54-41D1-ADCB-59526147C902}" type="presParOf" srcId="{B8ACEED2-60F2-410A-8CBC-CC1A004719CE}" destId="{D92BD435-B13C-4C13-87FA-19FE94FF2C25}" srcOrd="2" destOrd="0" presId="urn:microsoft.com/office/officeart/2005/8/layout/hList1"/>
    <dgm:cxn modelId="{1DD7DECA-1AD5-4D8F-89C2-875A629DBAEA}" type="presParOf" srcId="{D92BD435-B13C-4C13-87FA-19FE94FF2C25}" destId="{ED1378FD-3FAF-48D9-83DC-B2B2FE8FCB7B}" srcOrd="0" destOrd="0" presId="urn:microsoft.com/office/officeart/2005/8/layout/hList1"/>
    <dgm:cxn modelId="{917D302B-DDE0-4A83-B061-F5BE1A588D3E}" type="presParOf" srcId="{D92BD435-B13C-4C13-87FA-19FE94FF2C25}" destId="{6D4D44F8-F611-45FA-A200-33D46277911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1E20E-1D4E-4187-ACA9-159B3353F179}">
      <dsp:nvSpPr>
        <dsp:cNvPr id="0" name=""/>
        <dsp:cNvSpPr/>
      </dsp:nvSpPr>
      <dsp:spPr>
        <a:xfrm>
          <a:off x="0" y="328872"/>
          <a:ext cx="10058399" cy="159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458216" rIns="78064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Wednesday, May 22, 2024, Maternal Topics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Thursday, May 23, 2024, Newborn Topics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Abraham Lincoln Hotel ~ Springfield, IL</a:t>
          </a:r>
        </a:p>
      </dsp:txBody>
      <dsp:txXfrm>
        <a:off x="0" y="328872"/>
        <a:ext cx="10058399" cy="1593900"/>
      </dsp:txXfrm>
    </dsp:sp>
    <dsp:sp modelId="{B7EA8C54-C07C-49D9-89F1-7BE6E5E38B9F}">
      <dsp:nvSpPr>
        <dsp:cNvPr id="0" name=""/>
        <dsp:cNvSpPr/>
      </dsp:nvSpPr>
      <dsp:spPr>
        <a:xfrm>
          <a:off x="502920" y="4152"/>
          <a:ext cx="7040880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Face to Face </a:t>
          </a:r>
        </a:p>
      </dsp:txBody>
      <dsp:txXfrm>
        <a:off x="534623" y="35855"/>
        <a:ext cx="6977474" cy="586034"/>
      </dsp:txXfrm>
    </dsp:sp>
    <dsp:sp modelId="{2BB9E057-358F-478A-B337-C243FFC78F08}">
      <dsp:nvSpPr>
        <dsp:cNvPr id="0" name=""/>
        <dsp:cNvSpPr/>
      </dsp:nvSpPr>
      <dsp:spPr>
        <a:xfrm>
          <a:off x="0" y="2366292"/>
          <a:ext cx="10058399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195599"/>
              <a:satOff val="735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458216" rIns="78064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WEDNESDAY, October 30, 2024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Westin ~ Lombard, IL</a:t>
          </a:r>
        </a:p>
      </dsp:txBody>
      <dsp:txXfrm>
        <a:off x="0" y="2366292"/>
        <a:ext cx="10058399" cy="1247400"/>
      </dsp:txXfrm>
    </dsp:sp>
    <dsp:sp modelId="{77A380F6-2008-4059-A776-28B10F567070}">
      <dsp:nvSpPr>
        <dsp:cNvPr id="0" name=""/>
        <dsp:cNvSpPr/>
      </dsp:nvSpPr>
      <dsp:spPr>
        <a:xfrm>
          <a:off x="502920" y="2041572"/>
          <a:ext cx="7040880" cy="649440"/>
        </a:xfrm>
        <a:prstGeom prst="roundRect">
          <a:avLst/>
        </a:prstGeom>
        <a:solidFill>
          <a:schemeClr val="accent2">
            <a:hueOff val="1195599"/>
            <a:satOff val="735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Annual Conference</a:t>
          </a:r>
        </a:p>
      </dsp:txBody>
      <dsp:txXfrm>
        <a:off x="534623" y="2073275"/>
        <a:ext cx="6977474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C3A39-4997-418F-B738-9A1BC4A4E9B3}">
      <dsp:nvSpPr>
        <dsp:cNvPr id="0" name=""/>
        <dsp:cNvSpPr/>
      </dsp:nvSpPr>
      <dsp:spPr>
        <a:xfrm>
          <a:off x="4894384" y="1544440"/>
          <a:ext cx="2965951" cy="7057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0955"/>
              </a:lnTo>
              <a:lnTo>
                <a:pt x="2965951" y="480955"/>
              </a:lnTo>
              <a:lnTo>
                <a:pt x="2965951" y="7057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EE4764-9E8D-493C-84F0-A787FCC80D56}">
      <dsp:nvSpPr>
        <dsp:cNvPr id="0" name=""/>
        <dsp:cNvSpPr/>
      </dsp:nvSpPr>
      <dsp:spPr>
        <a:xfrm>
          <a:off x="4848664" y="1544440"/>
          <a:ext cx="91440" cy="7057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57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1748C-B2BD-48E6-B220-F6FB19F53722}">
      <dsp:nvSpPr>
        <dsp:cNvPr id="0" name=""/>
        <dsp:cNvSpPr/>
      </dsp:nvSpPr>
      <dsp:spPr>
        <a:xfrm>
          <a:off x="1928432" y="1544440"/>
          <a:ext cx="2965951" cy="705761"/>
        </a:xfrm>
        <a:custGeom>
          <a:avLst/>
          <a:gdLst/>
          <a:ahLst/>
          <a:cxnLst/>
          <a:rect l="0" t="0" r="0" b="0"/>
          <a:pathLst>
            <a:path>
              <a:moveTo>
                <a:pt x="2965951" y="0"/>
              </a:moveTo>
              <a:lnTo>
                <a:pt x="2965951" y="480955"/>
              </a:lnTo>
              <a:lnTo>
                <a:pt x="0" y="480955"/>
              </a:lnTo>
              <a:lnTo>
                <a:pt x="0" y="7057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D386F0-5BA9-4BFB-AD83-AA7ECE0B47D0}">
      <dsp:nvSpPr>
        <dsp:cNvPr id="0" name=""/>
        <dsp:cNvSpPr/>
      </dsp:nvSpPr>
      <dsp:spPr>
        <a:xfrm>
          <a:off x="3681040" y="3493"/>
          <a:ext cx="2426687" cy="1540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132282-A228-4C1E-8116-18632D0A8100}">
      <dsp:nvSpPr>
        <dsp:cNvPr id="0" name=""/>
        <dsp:cNvSpPr/>
      </dsp:nvSpPr>
      <dsp:spPr>
        <a:xfrm>
          <a:off x="3950672" y="259644"/>
          <a:ext cx="2426687" cy="15409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Chronic Disease During Pregnancy (from 2010 to 2020):</a:t>
          </a:r>
        </a:p>
      </dsp:txBody>
      <dsp:txXfrm>
        <a:off x="3995805" y="304777"/>
        <a:ext cx="2336421" cy="1450680"/>
      </dsp:txXfrm>
    </dsp:sp>
    <dsp:sp modelId="{59F74D83-C2C0-417E-AE7B-E770434D8DED}">
      <dsp:nvSpPr>
        <dsp:cNvPr id="0" name=""/>
        <dsp:cNvSpPr/>
      </dsp:nvSpPr>
      <dsp:spPr>
        <a:xfrm>
          <a:off x="715089" y="2250201"/>
          <a:ext cx="2426687" cy="1540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E0D5F-FE6D-43D5-8488-29982F772535}">
      <dsp:nvSpPr>
        <dsp:cNvPr id="0" name=""/>
        <dsp:cNvSpPr/>
      </dsp:nvSpPr>
      <dsp:spPr>
        <a:xfrm>
          <a:off x="984721" y="2506351"/>
          <a:ext cx="2426687" cy="15409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Maternal obesity increased 33% </a:t>
          </a:r>
        </a:p>
      </dsp:txBody>
      <dsp:txXfrm>
        <a:off x="1029854" y="2551484"/>
        <a:ext cx="2336421" cy="1450680"/>
      </dsp:txXfrm>
    </dsp:sp>
    <dsp:sp modelId="{DDE310A5-57A1-4314-879B-361EC6B2FC17}">
      <dsp:nvSpPr>
        <dsp:cNvPr id="0" name=""/>
        <dsp:cNvSpPr/>
      </dsp:nvSpPr>
      <dsp:spPr>
        <a:xfrm>
          <a:off x="3681040" y="2250201"/>
          <a:ext cx="2426687" cy="1540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BFE5-22D2-4246-AA89-2666D48C6B8D}">
      <dsp:nvSpPr>
        <dsp:cNvPr id="0" name=""/>
        <dsp:cNvSpPr/>
      </dsp:nvSpPr>
      <dsp:spPr>
        <a:xfrm>
          <a:off x="3950672" y="2506351"/>
          <a:ext cx="2426687" cy="15409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Maternal hypertension increased 103%</a:t>
          </a:r>
        </a:p>
      </dsp:txBody>
      <dsp:txXfrm>
        <a:off x="3995805" y="2551484"/>
        <a:ext cx="2336421" cy="1450680"/>
      </dsp:txXfrm>
    </dsp:sp>
    <dsp:sp modelId="{E2046593-ED80-4267-ACEE-ACB92111B519}">
      <dsp:nvSpPr>
        <dsp:cNvPr id="0" name=""/>
        <dsp:cNvSpPr/>
      </dsp:nvSpPr>
      <dsp:spPr>
        <a:xfrm>
          <a:off x="6646991" y="2250201"/>
          <a:ext cx="2426687" cy="15409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D2060B-A35B-450D-A8BB-3834C5D606FA}">
      <dsp:nvSpPr>
        <dsp:cNvPr id="0" name=""/>
        <dsp:cNvSpPr/>
      </dsp:nvSpPr>
      <dsp:spPr>
        <a:xfrm>
          <a:off x="6916623" y="2506351"/>
          <a:ext cx="2426687" cy="15409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Maternal diabetes increased 68%.</a:t>
          </a:r>
        </a:p>
      </dsp:txBody>
      <dsp:txXfrm>
        <a:off x="6961756" y="2551484"/>
        <a:ext cx="2336421" cy="14506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7060B-7E5E-42D5-8392-C142736D46AD}">
      <dsp:nvSpPr>
        <dsp:cNvPr id="0" name=""/>
        <dsp:cNvSpPr/>
      </dsp:nvSpPr>
      <dsp:spPr>
        <a:xfrm>
          <a:off x="0" y="2115573"/>
          <a:ext cx="5638796" cy="1388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Of all live births, 5% had a maternal substance use disorder recorded on the delivery hospital record. However, this was above 20% in some counties.</a:t>
          </a:r>
        </a:p>
      </dsp:txBody>
      <dsp:txXfrm>
        <a:off x="0" y="2115573"/>
        <a:ext cx="5638796" cy="1388045"/>
      </dsp:txXfrm>
    </dsp:sp>
    <dsp:sp modelId="{B9467258-7B11-433A-9A8F-8D134A56DF93}">
      <dsp:nvSpPr>
        <dsp:cNvPr id="0" name=""/>
        <dsp:cNvSpPr/>
      </dsp:nvSpPr>
      <dsp:spPr>
        <a:xfrm rot="10800000">
          <a:off x="0" y="1580"/>
          <a:ext cx="5638796" cy="213481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Of all live births, 8% had a maternal mental health condition recorded on the delivery hospital record. However, this was above 25% in some counties. </a:t>
          </a:r>
        </a:p>
      </dsp:txBody>
      <dsp:txXfrm rot="10800000">
        <a:off x="0" y="1580"/>
        <a:ext cx="5638796" cy="13871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FBC92-7515-400F-9318-527BEC1C56D0}">
      <dsp:nvSpPr>
        <dsp:cNvPr id="0" name=""/>
        <dsp:cNvSpPr/>
      </dsp:nvSpPr>
      <dsp:spPr>
        <a:xfrm>
          <a:off x="47148" y="1437"/>
          <a:ext cx="3113782" cy="186826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dk2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Health care providers should know and follow best practices for high-quality maternal health care in the following key areas that are critical for reducing maternal mortality: cardiovascular disease, obesity, mental health conditions, substance use disorder, trauma-informed care, and contraceptive services. </a:t>
          </a:r>
        </a:p>
      </dsp:txBody>
      <dsp:txXfrm>
        <a:off x="47148" y="1437"/>
        <a:ext cx="3113782" cy="1868269"/>
      </dsp:txXfrm>
    </dsp:sp>
    <dsp:sp modelId="{36018594-B744-41CB-8417-FFAEBBE92389}">
      <dsp:nvSpPr>
        <dsp:cNvPr id="0" name=""/>
        <dsp:cNvSpPr/>
      </dsp:nvSpPr>
      <dsp:spPr>
        <a:xfrm>
          <a:off x="3472308" y="1437"/>
          <a:ext cx="3113782" cy="186826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dk2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Hospitals and health systems should create protocols and practices to identify and address social determinants of health. </a:t>
          </a:r>
        </a:p>
      </dsp:txBody>
      <dsp:txXfrm>
        <a:off x="3472308" y="1437"/>
        <a:ext cx="3113782" cy="1868269"/>
      </dsp:txXfrm>
    </dsp:sp>
    <dsp:sp modelId="{4187AD5B-5A96-4589-A513-AC70440A045A}">
      <dsp:nvSpPr>
        <dsp:cNvPr id="0" name=""/>
        <dsp:cNvSpPr/>
      </dsp:nvSpPr>
      <dsp:spPr>
        <a:xfrm>
          <a:off x="6897469" y="1437"/>
          <a:ext cx="3113782" cy="186826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dk2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Hospitals and health systems should develop standardized protocols and policies to assure implementation of high-quality delivery of maternal mental health and substance use care. </a:t>
          </a:r>
        </a:p>
      </dsp:txBody>
      <dsp:txXfrm>
        <a:off x="6897469" y="1437"/>
        <a:ext cx="3113782" cy="1868269"/>
      </dsp:txXfrm>
    </dsp:sp>
    <dsp:sp modelId="{61C6F2E4-9C84-40A5-82EA-5B97B59E86A7}">
      <dsp:nvSpPr>
        <dsp:cNvPr id="0" name=""/>
        <dsp:cNvSpPr/>
      </dsp:nvSpPr>
      <dsp:spPr>
        <a:xfrm>
          <a:off x="1759728" y="2181085"/>
          <a:ext cx="3113782" cy="186826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dk2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Community-based organizations should partner with clinical systems to ensure health care providers know about available local social services and case management programs for pregnant and postpartum women. </a:t>
          </a:r>
        </a:p>
      </dsp:txBody>
      <dsp:txXfrm>
        <a:off x="1759728" y="2181085"/>
        <a:ext cx="3113782" cy="1868269"/>
      </dsp:txXfrm>
    </dsp:sp>
    <dsp:sp modelId="{56DCCCCD-0A0C-4C27-BF53-CB0DC954E226}">
      <dsp:nvSpPr>
        <dsp:cNvPr id="0" name=""/>
        <dsp:cNvSpPr/>
      </dsp:nvSpPr>
      <dsp:spPr>
        <a:xfrm>
          <a:off x="5184889" y="2181085"/>
          <a:ext cx="3113782" cy="1868269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dk2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State agencies should implement plans of safe care for infants exposed to substances during pregnancy, including implementation of a notification and tracking system that is separate from child abuse/neglect reporting systems.</a:t>
          </a:r>
        </a:p>
      </dsp:txBody>
      <dsp:txXfrm>
        <a:off x="5184889" y="2181085"/>
        <a:ext cx="3113782" cy="18682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6FEB2-05CF-4290-BCBA-00FD51F8A0C7}">
      <dsp:nvSpPr>
        <dsp:cNvPr id="0" name=""/>
        <dsp:cNvSpPr/>
      </dsp:nvSpPr>
      <dsp:spPr>
        <a:xfrm>
          <a:off x="0" y="1783260"/>
          <a:ext cx="3741857" cy="1170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Literature Review page 10 of the report</a:t>
          </a:r>
        </a:p>
      </dsp:txBody>
      <dsp:txXfrm>
        <a:off x="0" y="1783260"/>
        <a:ext cx="3741857" cy="1170011"/>
      </dsp:txXfrm>
    </dsp:sp>
    <dsp:sp modelId="{60B3E388-0751-435A-B1EE-EAEF8A75C6F6}">
      <dsp:nvSpPr>
        <dsp:cNvPr id="0" name=""/>
        <dsp:cNvSpPr/>
      </dsp:nvSpPr>
      <dsp:spPr>
        <a:xfrm rot="10800000">
          <a:off x="0" y="1332"/>
          <a:ext cx="3741857" cy="179947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IDPH acknowledges the need to further study the impact of the pandemic on maternal health outcomes; this will be done in future reports when data is available for 2021 and beyond</a:t>
          </a:r>
        </a:p>
      </dsp:txBody>
      <dsp:txXfrm rot="10800000">
        <a:off x="0" y="1332"/>
        <a:ext cx="3741857" cy="11692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81F5A-28D4-4374-BC05-3CEED6CDCC8A}">
      <dsp:nvSpPr>
        <dsp:cNvPr id="0" name=""/>
        <dsp:cNvSpPr/>
      </dsp:nvSpPr>
      <dsp:spPr>
        <a:xfrm>
          <a:off x="0" y="340780"/>
          <a:ext cx="457436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FAB83-B52C-482F-B202-07DC8E674A4E}">
      <dsp:nvSpPr>
        <dsp:cNvPr id="0" name=""/>
        <dsp:cNvSpPr/>
      </dsp:nvSpPr>
      <dsp:spPr>
        <a:xfrm>
          <a:off x="228718" y="45580"/>
          <a:ext cx="3202057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030" tIns="0" rIns="12103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preeclampsia</a:t>
          </a:r>
        </a:p>
      </dsp:txBody>
      <dsp:txXfrm>
        <a:off x="257539" y="74401"/>
        <a:ext cx="3144415" cy="532758"/>
      </dsp:txXfrm>
    </dsp:sp>
    <dsp:sp modelId="{53FD7E0A-8E9C-45ED-8AFE-E8D1793D576F}">
      <dsp:nvSpPr>
        <dsp:cNvPr id="0" name=""/>
        <dsp:cNvSpPr/>
      </dsp:nvSpPr>
      <dsp:spPr>
        <a:xfrm>
          <a:off x="0" y="1247981"/>
          <a:ext cx="457436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734C2-44D9-47A5-AF67-3CD876D9715A}">
      <dsp:nvSpPr>
        <dsp:cNvPr id="0" name=""/>
        <dsp:cNvSpPr/>
      </dsp:nvSpPr>
      <dsp:spPr>
        <a:xfrm>
          <a:off x="228718" y="952780"/>
          <a:ext cx="3202057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030" tIns="0" rIns="12103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cesarean section</a:t>
          </a:r>
        </a:p>
      </dsp:txBody>
      <dsp:txXfrm>
        <a:off x="257539" y="981601"/>
        <a:ext cx="3144415" cy="532758"/>
      </dsp:txXfrm>
    </dsp:sp>
    <dsp:sp modelId="{CBD7881A-BD46-4B78-B47D-5263169B6A4D}">
      <dsp:nvSpPr>
        <dsp:cNvPr id="0" name=""/>
        <dsp:cNvSpPr/>
      </dsp:nvSpPr>
      <dsp:spPr>
        <a:xfrm>
          <a:off x="0" y="2155181"/>
          <a:ext cx="457436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E37976-37F1-45BA-B78B-9BDB8CD48E12}">
      <dsp:nvSpPr>
        <dsp:cNvPr id="0" name=""/>
        <dsp:cNvSpPr/>
      </dsp:nvSpPr>
      <dsp:spPr>
        <a:xfrm>
          <a:off x="228718" y="1859981"/>
          <a:ext cx="3202057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030" tIns="0" rIns="12103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preterm birth</a:t>
          </a:r>
        </a:p>
      </dsp:txBody>
      <dsp:txXfrm>
        <a:off x="257539" y="1888802"/>
        <a:ext cx="3144415" cy="532758"/>
      </dsp:txXfrm>
    </dsp:sp>
    <dsp:sp modelId="{6CA7CB7E-B3D3-4C0B-8C9F-619664215411}">
      <dsp:nvSpPr>
        <dsp:cNvPr id="0" name=""/>
        <dsp:cNvSpPr/>
      </dsp:nvSpPr>
      <dsp:spPr>
        <a:xfrm>
          <a:off x="0" y="3062381"/>
          <a:ext cx="457436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08C43-1621-418A-AA7D-67D4B6384ED6}">
      <dsp:nvSpPr>
        <dsp:cNvPr id="0" name=""/>
        <dsp:cNvSpPr/>
      </dsp:nvSpPr>
      <dsp:spPr>
        <a:xfrm>
          <a:off x="228718" y="2767180"/>
          <a:ext cx="3202057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030" tIns="0" rIns="12103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stillbirth</a:t>
          </a:r>
        </a:p>
      </dsp:txBody>
      <dsp:txXfrm>
        <a:off x="257539" y="2796001"/>
        <a:ext cx="3144415" cy="5327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9609D-8DE4-49BA-9085-73761790A93E}">
      <dsp:nvSpPr>
        <dsp:cNvPr id="0" name=""/>
        <dsp:cNvSpPr/>
      </dsp:nvSpPr>
      <dsp:spPr>
        <a:xfrm>
          <a:off x="51" y="158409"/>
          <a:ext cx="4913783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Recommendations</a:t>
          </a:r>
        </a:p>
      </dsp:txBody>
      <dsp:txXfrm>
        <a:off x="51" y="158409"/>
        <a:ext cx="4913783" cy="806400"/>
      </dsp:txXfrm>
    </dsp:sp>
    <dsp:sp modelId="{77785B2D-9D86-48BC-B5BD-BA959CA61117}">
      <dsp:nvSpPr>
        <dsp:cNvPr id="0" name=""/>
        <dsp:cNvSpPr/>
      </dsp:nvSpPr>
      <dsp:spPr>
        <a:xfrm>
          <a:off x="51" y="964809"/>
          <a:ext cx="4913783" cy="32281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Hospitals &amp; Health Systems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Health Care Providers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Health Insurance Plans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State Agencies &amp; Partners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Community-Based Organizations</a:t>
          </a:r>
        </a:p>
      </dsp:txBody>
      <dsp:txXfrm>
        <a:off x="51" y="964809"/>
        <a:ext cx="4913783" cy="3228120"/>
      </dsp:txXfrm>
    </dsp:sp>
    <dsp:sp modelId="{ED1378FD-3FAF-48D9-83DC-B2B2FE8FCB7B}">
      <dsp:nvSpPr>
        <dsp:cNvPr id="0" name=""/>
        <dsp:cNvSpPr/>
      </dsp:nvSpPr>
      <dsp:spPr>
        <a:xfrm>
          <a:off x="5601764" y="158409"/>
          <a:ext cx="4913783" cy="806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Resources</a:t>
          </a:r>
        </a:p>
      </dsp:txBody>
      <dsp:txXfrm>
        <a:off x="5601764" y="158409"/>
        <a:ext cx="4913783" cy="806400"/>
      </dsp:txXfrm>
    </dsp:sp>
    <dsp:sp modelId="{6D4D44F8-F611-45FA-A200-33D462779114}">
      <dsp:nvSpPr>
        <dsp:cNvPr id="0" name=""/>
        <dsp:cNvSpPr/>
      </dsp:nvSpPr>
      <dsp:spPr>
        <a:xfrm>
          <a:off x="5601764" y="964809"/>
          <a:ext cx="4913783" cy="32281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Appendix A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Women, Families &amp; Friends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Appendix B 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Health Care Providers &amp; Hospitals</a:t>
          </a:r>
        </a:p>
      </dsp:txBody>
      <dsp:txXfrm>
        <a:off x="5601764" y="964809"/>
        <a:ext cx="4913783" cy="3228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C2905-4AE3-4AD6-9497-EC9B86C53665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8F812-F86F-45FA-B6A6-F062836F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8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Pregnancy-Associated Death = The death of a woman during pregnancy or within one year of the end of pregnancy from any cause. </a:t>
            </a:r>
          </a:p>
          <a:p>
            <a:endParaRPr lang="en-US" dirty="0"/>
          </a:p>
          <a:p>
            <a:r>
              <a:rPr lang="en-US" dirty="0"/>
              <a:t>Pregnancy-Related Death = The death of a woman during pregnancy or within one year of the end of a pregnancy from a pregnancy complication, a chain of events initiated by pregnancy, or the aggravation of an unrelated condition by the physiologic effects of pregnancy.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0B481-F507-4D9D-8A55-A53E9EBE28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6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62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1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6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 Headline (3x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056D240-D214-E540-8830-BCA9BDA779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77" y="326880"/>
            <a:ext cx="10757647" cy="173181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DAB0A-2E7D-B84D-A37B-D911BCFA44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8492" y="457724"/>
            <a:ext cx="10242176" cy="592148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1909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909" b="1" dirty="0"/>
              <a:t>Insert headline, max 10 words or 2 lines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4C6980-EE70-BA44-B41F-DDBDD70949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36987" y="1129357"/>
            <a:ext cx="7405183" cy="424928"/>
          </a:xfrm>
        </p:spPr>
        <p:txBody>
          <a:bodyPr>
            <a:normAutofit/>
          </a:bodyPr>
          <a:lstStyle>
            <a:lvl1pPr algn="ctr">
              <a:defRPr sz="1227" b="0" i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Insert secondary headline here, suggested maximum around 12 words, max 2 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85A7A7-E827-AFF9-199E-1D2A7E4A683B}"/>
              </a:ext>
            </a:extLst>
          </p:cNvPr>
          <p:cNvSpPr txBox="1"/>
          <p:nvPr userDrawn="1"/>
        </p:nvSpPr>
        <p:spPr>
          <a:xfrm>
            <a:off x="495502" y="6583010"/>
            <a:ext cx="817153" cy="176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5" b="0" i="1" dirty="0">
                <a:latin typeface="Calibri" panose="020F0502020204030204" pitchFamily="34" charset="0"/>
                <a:cs typeface="Calibri" panose="020F0502020204030204" pitchFamily="34" charset="0"/>
              </a:rPr>
              <a:t>Revised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38FDA96-128D-04B1-241E-4B05FE978B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1890" y="6594506"/>
            <a:ext cx="1147799" cy="147205"/>
          </a:xfrm>
        </p:spPr>
        <p:txBody>
          <a:bodyPr>
            <a:noAutofit/>
          </a:bodyPr>
          <a:lstStyle>
            <a:lvl1pPr>
              <a:defRPr sz="545" b="0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545" b="0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545" b="0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545" b="0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545" b="0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MM/YYYY</a:t>
            </a:r>
          </a:p>
        </p:txBody>
      </p:sp>
    </p:spTree>
    <p:extLst>
      <p:ext uri="{BB962C8B-B14F-4D97-AF65-F5344CB8AC3E}">
        <p14:creationId xmlns:p14="http://schemas.microsoft.com/office/powerpoint/2010/main" val="3524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1"/>
          </p:nvPr>
        </p:nvSpPr>
        <p:spPr>
          <a:xfrm>
            <a:off x="1024128" y="2286000"/>
            <a:ext cx="4754880" cy="40233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/>
          <p:cNvSpPr txBox="1">
            <a:spLocks noGrp="1"/>
          </p:cNvSpPr>
          <p:nvPr>
            <p:ph idx="2"/>
          </p:nvPr>
        </p:nvSpPr>
        <p:spPr>
          <a:xfrm>
            <a:off x="5989320" y="2286000"/>
            <a:ext cx="4754880" cy="402336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8C1949-F39D-4D16-9BAE-BB14462C12EA}" type="datetime1">
              <a:rPr lang="en-US"/>
              <a:pPr lvl="0"/>
              <a:t>11/30/2023</a:t>
            </a:fld>
            <a:endParaRPr lang="en-US"/>
          </a:p>
        </p:txBody>
      </p:sp>
      <p:sp>
        <p:nvSpPr>
          <p:cNvPr id="5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BE550B-6091-4C13-8848-3EAEB457783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643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2E283FE-89E7-A94E-8B41-A841656F730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56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0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51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30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1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83FE-89E7-A94E-8B41-A841656F7301}" type="datetimeFigureOut">
              <a:rPr lang="en-US" smtClean="0"/>
              <a:t>11/30/2023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F686-C6E3-DF4C-A597-D70ABED7E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86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2E283FE-89E7-A94E-8B41-A841656F7301}" type="datetimeFigureOut">
              <a:rPr lang="en-US" smtClean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FF02F686-C6E3-DF4C-A597-D70ABED7E7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4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dph.illinois.gov/content/dam/soi/en/web/idph/publications/idph/topics-and-services/life-stages-populations/maternal-child-family-health-services/maternal-health/mmmr/maternal-morbidity-mortality-report2023.pdf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.png"/><Relationship Id="rId9" Type="http://schemas.microsoft.com/office/2007/relationships/diagramDrawing" Target="../diagrams/drawing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microsoft.com/office/2007/relationships/hdphoto" Target="../media/hdphoto1.wdp"/><Relationship Id="rId7" Type="http://schemas.openxmlformats.org/officeDocument/2006/relationships/diagramLayout" Target="../diagrams/layou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5.xml"/><Relationship Id="rId5" Type="http://schemas.microsoft.com/office/2007/relationships/hdphoto" Target="../media/hdphoto2.wdp"/><Relationship Id="rId10" Type="http://schemas.microsoft.com/office/2007/relationships/diagramDrawing" Target="../diagrams/drawing5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microsoft.com/office/2007/relationships/hdphoto" Target="../media/hdphoto1.wdp"/><Relationship Id="rId7" Type="http://schemas.openxmlformats.org/officeDocument/2006/relationships/diagramLayout" Target="../diagrams/layou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6.xml"/><Relationship Id="rId5" Type="http://schemas.microsoft.com/office/2007/relationships/hdphoto" Target="../media/hdphoto2.wdp"/><Relationship Id="rId10" Type="http://schemas.microsoft.com/office/2007/relationships/diagramDrawing" Target="../diagrams/drawing6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bin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6C0DFDE-6363-4485-AAF5-8514D9C53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7ED09B-959B-46A7-9205-3318FE5C8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16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877B7-D587-5DC6-5C7E-DEF5404BE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6"/>
            <a:ext cx="6537918" cy="5571065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Regional Quality Council</a:t>
            </a: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6040056-521D-4899-85D7-161D0E847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383" y="0"/>
            <a:ext cx="452256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6A9A8-8675-6F75-DAC7-C6C253CE0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4424" y="643467"/>
            <a:ext cx="3584110" cy="5571064"/>
          </a:xfrm>
        </p:spPr>
        <p:txBody>
          <a:bodyPr anchor="ctr">
            <a:normAutofit/>
          </a:bodyPr>
          <a:lstStyle/>
          <a:p>
            <a:r>
              <a:rPr lang="en-US"/>
              <a:t>November 30, 2023</a:t>
            </a:r>
          </a:p>
          <a:p>
            <a:r>
              <a:rPr lang="en-US"/>
              <a:t>North Central IL Perinatal Network</a:t>
            </a:r>
          </a:p>
        </p:txBody>
      </p:sp>
    </p:spTree>
    <p:extLst>
      <p:ext uri="{BB962C8B-B14F-4D97-AF65-F5344CB8AC3E}">
        <p14:creationId xmlns:p14="http://schemas.microsoft.com/office/powerpoint/2010/main" val="1881000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44078" y="883814"/>
            <a:ext cx="7144740" cy="7088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North Central Illinois Perinatal Network </a:t>
            </a:r>
            <a:endParaRPr lang="en-US" sz="3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82199" y="3246194"/>
            <a:ext cx="5232679" cy="2727992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APC facility provides</a:t>
            </a:r>
            <a:br>
              <a:rPr lang="en-US" sz="20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i="1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200"/>
              </a:spcAft>
              <a:buClr>
                <a:srgbClr val="7CA93E"/>
              </a:buClr>
            </a:pPr>
            <a:r>
              <a:rPr lang="en-US" sz="2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</a:p>
          <a:p>
            <a:pPr marR="0" lvl="0">
              <a:spcBef>
                <a:spcPts val="0"/>
              </a:spcBef>
              <a:spcAft>
                <a:spcPts val="200"/>
              </a:spcAft>
              <a:buClr>
                <a:srgbClr val="7CA93E"/>
              </a:buClr>
            </a:pPr>
            <a:r>
              <a:rPr lang="en-US" sz="2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Case reviews</a:t>
            </a:r>
          </a:p>
          <a:p>
            <a:pPr marR="0" lvl="0">
              <a:spcBef>
                <a:spcPts val="0"/>
              </a:spcBef>
              <a:spcAft>
                <a:spcPts val="200"/>
              </a:spcAft>
              <a:buClr>
                <a:srgbClr val="7CA93E"/>
              </a:buClr>
            </a:pPr>
            <a:r>
              <a:rPr lang="en-US" sz="2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Site visits for level of care re-designations</a:t>
            </a:r>
          </a:p>
          <a:p>
            <a:pPr marR="0" lvl="0">
              <a:spcBef>
                <a:spcPts val="0"/>
              </a:spcBef>
              <a:spcAft>
                <a:spcPts val="200"/>
              </a:spcAft>
              <a:buClr>
                <a:srgbClr val="7CA93E"/>
              </a:buClr>
            </a:pPr>
            <a:r>
              <a:rPr lang="en-US" sz="2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on-call maternal-fetal medicine physician and neonatologist for consultation, support and supervision of transfers</a:t>
            </a:r>
          </a:p>
          <a:p>
            <a:pPr marR="0" lvl="0">
              <a:spcBef>
                <a:spcPts val="0"/>
              </a:spcBef>
              <a:spcAft>
                <a:spcPts val="200"/>
              </a:spcAft>
              <a:buClr>
                <a:srgbClr val="7CA93E"/>
              </a:buClr>
            </a:pPr>
            <a:r>
              <a:rPr lang="en-US" sz="2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Representation with IDPH</a:t>
            </a:r>
          </a:p>
          <a:p>
            <a:pPr marL="0" lv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n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852" y="1828928"/>
            <a:ext cx="356" cy="3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21DE38-3BB3-3E58-24C5-94C87DB79C4A}"/>
              </a:ext>
            </a:extLst>
          </p:cNvPr>
          <p:cNvSpPr txBox="1"/>
          <p:nvPr/>
        </p:nvSpPr>
        <p:spPr>
          <a:xfrm>
            <a:off x="540351" y="1771949"/>
            <a:ext cx="57665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NCIPN covers 24 counties and 25 hospitals. Our administrative perinatal center (APC) is OSF HealthCare Saint Francis Medical Center in Peoria</a:t>
            </a: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18D74B-FFB1-F7B1-EB17-637296267DB6}"/>
              </a:ext>
            </a:extLst>
          </p:cNvPr>
          <p:cNvCxnSpPr>
            <a:cxnSpLocks/>
          </p:cNvCxnSpPr>
          <p:nvPr/>
        </p:nvCxnSpPr>
        <p:spPr>
          <a:xfrm>
            <a:off x="382199" y="1800997"/>
            <a:ext cx="0" cy="957566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6E74792-00D5-9D87-D7F4-79A0D9C90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445"/>
          <a:stretch/>
        </p:blipFill>
        <p:spPr>
          <a:xfrm>
            <a:off x="5828646" y="186029"/>
            <a:ext cx="6062127" cy="66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07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BAC13D1E-01C2-17CF-A032-351DED6CB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411"/>
          <a:stretch/>
        </p:blipFill>
        <p:spPr>
          <a:xfrm>
            <a:off x="5256679" y="223284"/>
            <a:ext cx="6024023" cy="663471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51D35C1-12E7-1A5F-E717-3306656B0B55}"/>
              </a:ext>
            </a:extLst>
          </p:cNvPr>
          <p:cNvSpPr/>
          <p:nvPr/>
        </p:nvSpPr>
        <p:spPr>
          <a:xfrm>
            <a:off x="7757566" y="3226970"/>
            <a:ext cx="274320" cy="276677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AE2CB0-C3FE-4352-0738-301540DD4596}"/>
              </a:ext>
            </a:extLst>
          </p:cNvPr>
          <p:cNvSpPr/>
          <p:nvPr/>
        </p:nvSpPr>
        <p:spPr>
          <a:xfrm>
            <a:off x="6581953" y="1920941"/>
            <a:ext cx="274320" cy="276677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A15E7D7-55A2-9A51-8798-E316E23A4D70}"/>
              </a:ext>
            </a:extLst>
          </p:cNvPr>
          <p:cNvSpPr/>
          <p:nvPr/>
        </p:nvSpPr>
        <p:spPr>
          <a:xfrm>
            <a:off x="8951184" y="3763168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A9CB06-A9AF-6D96-D09C-1DC17D58A801}"/>
              </a:ext>
            </a:extLst>
          </p:cNvPr>
          <p:cNvSpPr/>
          <p:nvPr/>
        </p:nvSpPr>
        <p:spPr>
          <a:xfrm>
            <a:off x="6744345" y="2162782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F281A9-9E03-E964-A4C6-2D85FC0A1C5A}"/>
              </a:ext>
            </a:extLst>
          </p:cNvPr>
          <p:cNvSpPr/>
          <p:nvPr/>
        </p:nvSpPr>
        <p:spPr>
          <a:xfrm>
            <a:off x="7311870" y="3592171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47703DD-5CAD-AB86-0BE2-3479BF5BC1B3}"/>
              </a:ext>
            </a:extLst>
          </p:cNvPr>
          <p:cNvSpPr/>
          <p:nvPr/>
        </p:nvSpPr>
        <p:spPr>
          <a:xfrm>
            <a:off x="9088344" y="2223253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E44405A-DD15-2C2B-6251-35ADAC775B7D}"/>
              </a:ext>
            </a:extLst>
          </p:cNvPr>
          <p:cNvSpPr/>
          <p:nvPr/>
        </p:nvSpPr>
        <p:spPr>
          <a:xfrm>
            <a:off x="6915499" y="2872219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2630DBC-A076-18F8-9ED1-3C27423608F6}"/>
              </a:ext>
            </a:extLst>
          </p:cNvPr>
          <p:cNvSpPr/>
          <p:nvPr/>
        </p:nvSpPr>
        <p:spPr>
          <a:xfrm>
            <a:off x="9380911" y="3010557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4FCAA2-2589-A30E-707E-7979F8CEF747}"/>
              </a:ext>
            </a:extLst>
          </p:cNvPr>
          <p:cNvSpPr/>
          <p:nvPr/>
        </p:nvSpPr>
        <p:spPr>
          <a:xfrm>
            <a:off x="6262156" y="245358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A220A4-DE04-772F-D825-B98D1A9DBAB0}"/>
              </a:ext>
            </a:extLst>
          </p:cNvPr>
          <p:cNvSpPr/>
          <p:nvPr/>
        </p:nvSpPr>
        <p:spPr>
          <a:xfrm>
            <a:off x="7181057" y="192094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D1D632-8D23-6310-D1EC-8A1DA1395470}"/>
              </a:ext>
            </a:extLst>
          </p:cNvPr>
          <p:cNvSpPr/>
          <p:nvPr/>
        </p:nvSpPr>
        <p:spPr>
          <a:xfrm>
            <a:off x="10698175" y="3217639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6ACD21-A154-AB8F-A727-A3E3FAA62406}"/>
              </a:ext>
            </a:extLst>
          </p:cNvPr>
          <p:cNvSpPr/>
          <p:nvPr/>
        </p:nvSpPr>
        <p:spPr>
          <a:xfrm>
            <a:off x="9088344" y="256195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E9AA40-E460-B6AD-477D-B760196D3CA0}"/>
              </a:ext>
            </a:extLst>
          </p:cNvPr>
          <p:cNvSpPr/>
          <p:nvPr/>
        </p:nvSpPr>
        <p:spPr>
          <a:xfrm>
            <a:off x="8034830" y="212585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FC1AA8-3F29-FA9A-3657-06BC5534E569}"/>
              </a:ext>
            </a:extLst>
          </p:cNvPr>
          <p:cNvSpPr/>
          <p:nvPr/>
        </p:nvSpPr>
        <p:spPr>
          <a:xfrm>
            <a:off x="8814024" y="195429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67F941-65E8-0E9C-7AF2-83E7A931D0C4}"/>
              </a:ext>
            </a:extLst>
          </p:cNvPr>
          <p:cNvSpPr/>
          <p:nvPr/>
        </p:nvSpPr>
        <p:spPr>
          <a:xfrm>
            <a:off x="6423572" y="298058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F87FDE-1469-D9E5-E3C1-F5E12551BD3C}"/>
              </a:ext>
            </a:extLst>
          </p:cNvPr>
          <p:cNvSpPr/>
          <p:nvPr/>
        </p:nvSpPr>
        <p:spPr>
          <a:xfrm>
            <a:off x="7402376" y="2315249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0AFFEC5-D74E-991C-EC10-F071E8A7A013}"/>
              </a:ext>
            </a:extLst>
          </p:cNvPr>
          <p:cNvSpPr/>
          <p:nvPr/>
        </p:nvSpPr>
        <p:spPr>
          <a:xfrm>
            <a:off x="7975478" y="366468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42C948-4A3C-EA7C-2A82-2D983CFF9EB8}"/>
              </a:ext>
            </a:extLst>
          </p:cNvPr>
          <p:cNvSpPr/>
          <p:nvPr/>
        </p:nvSpPr>
        <p:spPr>
          <a:xfrm>
            <a:off x="7963504" y="313402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4AA9A0-788B-735E-086A-216C6BEB4C84}"/>
              </a:ext>
            </a:extLst>
          </p:cNvPr>
          <p:cNvSpPr/>
          <p:nvPr/>
        </p:nvSpPr>
        <p:spPr>
          <a:xfrm>
            <a:off x="7936651" y="3355978"/>
            <a:ext cx="274320" cy="276677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E7278E7-0A36-EE9F-3B19-1554FDC40D8A}"/>
              </a:ext>
            </a:extLst>
          </p:cNvPr>
          <p:cNvSpPr/>
          <p:nvPr/>
        </p:nvSpPr>
        <p:spPr>
          <a:xfrm>
            <a:off x="8463446" y="328930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8B6FB0F-D80B-689A-E175-56248763287C}"/>
              </a:ext>
            </a:extLst>
          </p:cNvPr>
          <p:cNvSpPr/>
          <p:nvPr/>
        </p:nvSpPr>
        <p:spPr>
          <a:xfrm>
            <a:off x="8341724" y="383318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B7464-0A6A-AE6A-12DE-08BD6D2EF523}"/>
              </a:ext>
            </a:extLst>
          </p:cNvPr>
          <p:cNvSpPr txBox="1">
            <a:spLocks/>
          </p:cNvSpPr>
          <p:nvPr/>
        </p:nvSpPr>
        <p:spPr>
          <a:xfrm>
            <a:off x="353806" y="481478"/>
            <a:ext cx="7144740" cy="7088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0" compatLnSpc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Current State Nursery Levels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DE671D-21A9-4340-13D8-EF71C7472AA5}"/>
              </a:ext>
            </a:extLst>
          </p:cNvPr>
          <p:cNvSpPr txBox="1"/>
          <p:nvPr/>
        </p:nvSpPr>
        <p:spPr>
          <a:xfrm>
            <a:off x="353807" y="1571521"/>
            <a:ext cx="45671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LEVEL III </a:t>
            </a:r>
            <a:r>
              <a:rPr lang="en-U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Provides care for patients requiring increasingly complex care and has a NICU. </a:t>
            </a:r>
            <a:br>
              <a:rPr lang="en-U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LEVEL IIE </a:t>
            </a:r>
            <a:r>
              <a:rPr lang="en-U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Has extended neonatal capabilities and provides care to pregnant women and newborns at moderate risk. No NICU or special care nursery.</a:t>
            </a:r>
            <a:br>
              <a:rPr lang="en-U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LEVEL II </a:t>
            </a:r>
            <a:r>
              <a:rPr lang="en-U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Provides care to women with low-risk pregnancies. Operates intermediate care nursery but no NICU or special care nursery.</a:t>
            </a:r>
            <a:br>
              <a:rPr lang="en-U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C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LEVEL I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Hospitals that provide care to low-risk pregnant women and newborns, operate general care nurseries and do not operate an NICU or Special Care Nursery.</a:t>
            </a:r>
            <a:endParaRPr lang="en-US" sz="1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LEVEL 0 </a:t>
            </a:r>
            <a:r>
              <a:rPr lang="en-US" sz="1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No obstetrics services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AADB7B7-D2B4-F600-0D34-A869E060393C}"/>
              </a:ext>
            </a:extLst>
          </p:cNvPr>
          <p:cNvSpPr/>
          <p:nvPr/>
        </p:nvSpPr>
        <p:spPr>
          <a:xfrm>
            <a:off x="6351001" y="3724786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CD7AFC5-0B8E-DC0A-7D79-964F2C29F457}"/>
              </a:ext>
            </a:extLst>
          </p:cNvPr>
          <p:cNvSpPr/>
          <p:nvPr/>
        </p:nvSpPr>
        <p:spPr>
          <a:xfrm>
            <a:off x="9116214" y="3632655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D6542D-4A54-D4D6-46D6-044CFDAFFE7A}"/>
              </a:ext>
            </a:extLst>
          </p:cNvPr>
          <p:cNvSpPr/>
          <p:nvPr/>
        </p:nvSpPr>
        <p:spPr>
          <a:xfrm>
            <a:off x="9995392" y="431584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28B2066-A9DF-7A0C-6951-5BD11694113A}"/>
              </a:ext>
            </a:extLst>
          </p:cNvPr>
          <p:cNvSpPr/>
          <p:nvPr/>
        </p:nvSpPr>
        <p:spPr>
          <a:xfrm>
            <a:off x="5676368" y="386884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204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4F2207C6-9748-0D37-77FB-C8D2BC4EF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411"/>
          <a:stretch/>
        </p:blipFill>
        <p:spPr>
          <a:xfrm>
            <a:off x="5256679" y="223284"/>
            <a:ext cx="6024023" cy="66347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E03E174-D621-2ECF-E308-2BD6BDAAEFA5}"/>
              </a:ext>
            </a:extLst>
          </p:cNvPr>
          <p:cNvSpPr txBox="1">
            <a:spLocks/>
          </p:cNvSpPr>
          <p:nvPr/>
        </p:nvSpPr>
        <p:spPr>
          <a:xfrm>
            <a:off x="327452" y="67932"/>
            <a:ext cx="7144740" cy="12784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0" compatLnSpc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North Central Illinois </a:t>
            </a:r>
            <a:b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Perinatal Network Hospitals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6E84BD0-14BD-98CE-DB09-5FAB6C2AFEC1}"/>
              </a:ext>
            </a:extLst>
          </p:cNvPr>
          <p:cNvSpPr/>
          <p:nvPr/>
        </p:nvSpPr>
        <p:spPr>
          <a:xfrm>
            <a:off x="9995392" y="431584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1D35C1-12E7-1A5F-E717-3306656B0B55}"/>
              </a:ext>
            </a:extLst>
          </p:cNvPr>
          <p:cNvSpPr/>
          <p:nvPr/>
        </p:nvSpPr>
        <p:spPr>
          <a:xfrm>
            <a:off x="7757566" y="3226970"/>
            <a:ext cx="274320" cy="276677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1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AE2CB0-C3FE-4352-0738-301540DD4596}"/>
              </a:ext>
            </a:extLst>
          </p:cNvPr>
          <p:cNvSpPr/>
          <p:nvPr/>
        </p:nvSpPr>
        <p:spPr>
          <a:xfrm>
            <a:off x="6581953" y="1920941"/>
            <a:ext cx="274320" cy="276677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2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A15E7D7-55A2-9A51-8798-E316E23A4D70}"/>
              </a:ext>
            </a:extLst>
          </p:cNvPr>
          <p:cNvSpPr/>
          <p:nvPr/>
        </p:nvSpPr>
        <p:spPr>
          <a:xfrm>
            <a:off x="8951184" y="3763168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A9CB06-A9AF-6D96-D09C-1DC17D58A801}"/>
              </a:ext>
            </a:extLst>
          </p:cNvPr>
          <p:cNvSpPr/>
          <p:nvPr/>
        </p:nvSpPr>
        <p:spPr>
          <a:xfrm>
            <a:off x="6744345" y="2162782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F281A9-9E03-E964-A4C6-2D85FC0A1C5A}"/>
              </a:ext>
            </a:extLst>
          </p:cNvPr>
          <p:cNvSpPr/>
          <p:nvPr/>
        </p:nvSpPr>
        <p:spPr>
          <a:xfrm>
            <a:off x="7311870" y="3592171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3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47703DD-5CAD-AB86-0BE2-3479BF5BC1B3}"/>
              </a:ext>
            </a:extLst>
          </p:cNvPr>
          <p:cNvSpPr/>
          <p:nvPr/>
        </p:nvSpPr>
        <p:spPr>
          <a:xfrm>
            <a:off x="9088344" y="2223253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4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E44405A-DD15-2C2B-6251-35ADAC775B7D}"/>
              </a:ext>
            </a:extLst>
          </p:cNvPr>
          <p:cNvSpPr/>
          <p:nvPr/>
        </p:nvSpPr>
        <p:spPr>
          <a:xfrm>
            <a:off x="6915499" y="2872219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5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7E376E3-3C56-8DD9-4B54-DCE39DF3F96F}"/>
              </a:ext>
            </a:extLst>
          </p:cNvPr>
          <p:cNvSpPr/>
          <p:nvPr/>
        </p:nvSpPr>
        <p:spPr>
          <a:xfrm>
            <a:off x="6351001" y="3724786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6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2630DBC-A076-18F8-9ED1-3C27423608F6}"/>
              </a:ext>
            </a:extLst>
          </p:cNvPr>
          <p:cNvSpPr/>
          <p:nvPr/>
        </p:nvSpPr>
        <p:spPr>
          <a:xfrm>
            <a:off x="9380911" y="3010557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4FCAA2-2589-A30E-707E-7979F8CEF747}"/>
              </a:ext>
            </a:extLst>
          </p:cNvPr>
          <p:cNvSpPr/>
          <p:nvPr/>
        </p:nvSpPr>
        <p:spPr>
          <a:xfrm>
            <a:off x="6262156" y="245358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A220A4-DE04-772F-D825-B98D1A9DBAB0}"/>
              </a:ext>
            </a:extLst>
          </p:cNvPr>
          <p:cNvSpPr/>
          <p:nvPr/>
        </p:nvSpPr>
        <p:spPr>
          <a:xfrm>
            <a:off x="7181057" y="192094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D1D632-8D23-6310-D1EC-8A1DA1395470}"/>
              </a:ext>
            </a:extLst>
          </p:cNvPr>
          <p:cNvSpPr/>
          <p:nvPr/>
        </p:nvSpPr>
        <p:spPr>
          <a:xfrm>
            <a:off x="10698175" y="3217639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6ACD21-A154-AB8F-A727-A3E3FAA62406}"/>
              </a:ext>
            </a:extLst>
          </p:cNvPr>
          <p:cNvSpPr/>
          <p:nvPr/>
        </p:nvSpPr>
        <p:spPr>
          <a:xfrm>
            <a:off x="9088344" y="256195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E9AA40-E460-B6AD-477D-B760196D3CA0}"/>
              </a:ext>
            </a:extLst>
          </p:cNvPr>
          <p:cNvSpPr/>
          <p:nvPr/>
        </p:nvSpPr>
        <p:spPr>
          <a:xfrm>
            <a:off x="8034830" y="212585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FC1AA8-3F29-FA9A-3657-06BC5534E569}"/>
              </a:ext>
            </a:extLst>
          </p:cNvPr>
          <p:cNvSpPr/>
          <p:nvPr/>
        </p:nvSpPr>
        <p:spPr>
          <a:xfrm>
            <a:off x="8814024" y="195429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67F941-65E8-0E9C-7AF2-83E7A931D0C4}"/>
              </a:ext>
            </a:extLst>
          </p:cNvPr>
          <p:cNvSpPr/>
          <p:nvPr/>
        </p:nvSpPr>
        <p:spPr>
          <a:xfrm>
            <a:off x="6423572" y="298058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F87FDE-1469-D9E5-E3C1-F5E12551BD3C}"/>
              </a:ext>
            </a:extLst>
          </p:cNvPr>
          <p:cNvSpPr/>
          <p:nvPr/>
        </p:nvSpPr>
        <p:spPr>
          <a:xfrm>
            <a:off x="7402376" y="2315249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0AFFEC5-D74E-991C-EC10-F071E8A7A013}"/>
              </a:ext>
            </a:extLst>
          </p:cNvPr>
          <p:cNvSpPr/>
          <p:nvPr/>
        </p:nvSpPr>
        <p:spPr>
          <a:xfrm>
            <a:off x="7975478" y="366468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42C948-4A3C-EA7C-2A82-2D983CFF9EB8}"/>
              </a:ext>
            </a:extLst>
          </p:cNvPr>
          <p:cNvSpPr/>
          <p:nvPr/>
        </p:nvSpPr>
        <p:spPr>
          <a:xfrm>
            <a:off x="7963504" y="313402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4AA9A0-788B-735E-086A-216C6BEB4C84}"/>
              </a:ext>
            </a:extLst>
          </p:cNvPr>
          <p:cNvSpPr/>
          <p:nvPr/>
        </p:nvSpPr>
        <p:spPr>
          <a:xfrm>
            <a:off x="7936651" y="3355978"/>
            <a:ext cx="274320" cy="276677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1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E7278E7-0A36-EE9F-3B19-1554FDC40D8A}"/>
              </a:ext>
            </a:extLst>
          </p:cNvPr>
          <p:cNvSpPr/>
          <p:nvPr/>
        </p:nvSpPr>
        <p:spPr>
          <a:xfrm>
            <a:off x="8463446" y="328930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8B6FB0F-D80B-689A-E175-56248763287C}"/>
              </a:ext>
            </a:extLst>
          </p:cNvPr>
          <p:cNvSpPr/>
          <p:nvPr/>
        </p:nvSpPr>
        <p:spPr>
          <a:xfrm>
            <a:off x="8341724" y="383318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6D939F-2A75-4517-A3E4-0BDC85007BFA}"/>
              </a:ext>
            </a:extLst>
          </p:cNvPr>
          <p:cNvSpPr txBox="1">
            <a:spLocks/>
          </p:cNvSpPr>
          <p:nvPr/>
        </p:nvSpPr>
        <p:spPr>
          <a:xfrm>
            <a:off x="340819" y="1368090"/>
            <a:ext cx="4193810" cy="5253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600" b="1" cap="all" dirty="0">
                <a:solidFill>
                  <a:srgbClr val="64A70B"/>
                </a:solidFill>
                <a:ea typeface="Times New Roman" panose="02020603050405020304" pitchFamily="18" charset="0"/>
                <a:cs typeface="Times New Roman (Headings CS)"/>
              </a:rPr>
              <a:t>Level III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Saint Francis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Peoria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600" b="1" cap="all" dirty="0">
                <a:solidFill>
                  <a:schemeClr val="accent5"/>
                </a:solidFill>
                <a:ea typeface="Times New Roman" panose="02020603050405020304" pitchFamily="18" charset="0"/>
                <a:cs typeface="Times New Roman (Headings CS)"/>
              </a:rPr>
              <a:t>Level II+</a:t>
            </a:r>
            <a:endParaRPr lang="en-US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Carle Health-Methodist –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Peoria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chemeClr val="accent5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Unity Point Health-Trinity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Moline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endParaRPr lang="en-US" sz="1600" cap="all" dirty="0">
              <a:solidFill>
                <a:srgbClr val="7030A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600" b="1" cap="all" dirty="0">
                <a:solidFill>
                  <a:srgbClr val="7030A0"/>
                </a:solidFill>
                <a:ea typeface="Times New Roman" panose="02020603050405020304" pitchFamily="18" charset="0"/>
                <a:cs typeface="Times New Roman (Headings CS)"/>
              </a:rPr>
              <a:t>Level II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Carle </a:t>
            </a:r>
            <a:r>
              <a:rPr lang="en-US" sz="1600" b="1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BroMenn</a:t>
            </a: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Normal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Genesis – Illini Campus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Silvis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Graham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Canton 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Saint Elizabeth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Ottawa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St. Mary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Galesburg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Sacred Heart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Danville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McDonough District Hospital – 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Macomb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7030A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St. Joseph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Bloomington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1600" b="1" dirty="0">
              <a:solidFill>
                <a:srgbClr val="FFC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600" b="1" cap="all" dirty="0">
                <a:solidFill>
                  <a:srgbClr val="FFC000"/>
                </a:solidFill>
                <a:ea typeface="Times New Roman" panose="02020603050405020304" pitchFamily="18" charset="0"/>
                <a:cs typeface="Times New Roman (Headings CS)"/>
              </a:rPr>
              <a:t>Level I 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None</a:t>
            </a:r>
            <a:endParaRPr lang="en-US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endParaRPr lang="en-US" sz="16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6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LEVEL 0 – </a:t>
            </a:r>
            <a:r>
              <a:rPr lang="en-US" sz="1600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maternity services</a:t>
            </a:r>
            <a:endParaRPr lang="en-US" sz="16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8A95EB-26CE-41DA-E497-B63D5C982FC1}"/>
              </a:ext>
            </a:extLst>
          </p:cNvPr>
          <p:cNvSpPr/>
          <p:nvPr/>
        </p:nvSpPr>
        <p:spPr>
          <a:xfrm>
            <a:off x="6351001" y="3724786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6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20003F-6F55-F282-8AA3-0317CB44F0E6}"/>
              </a:ext>
            </a:extLst>
          </p:cNvPr>
          <p:cNvSpPr/>
          <p:nvPr/>
        </p:nvSpPr>
        <p:spPr>
          <a:xfrm>
            <a:off x="9116214" y="3632655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0CECFD8-B911-4FA9-3514-25B5BC269728}"/>
              </a:ext>
            </a:extLst>
          </p:cNvPr>
          <p:cNvSpPr/>
          <p:nvPr/>
        </p:nvSpPr>
        <p:spPr>
          <a:xfrm>
            <a:off x="5676368" y="386884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90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746246E1-8805-59E3-497C-AAD4B43F5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411"/>
          <a:stretch/>
        </p:blipFill>
        <p:spPr>
          <a:xfrm>
            <a:off x="5256679" y="223284"/>
            <a:ext cx="6024023" cy="66347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E03E174-D621-2ECF-E308-2BD6BDAAEFA5}"/>
              </a:ext>
            </a:extLst>
          </p:cNvPr>
          <p:cNvSpPr txBox="1">
            <a:spLocks/>
          </p:cNvSpPr>
          <p:nvPr/>
        </p:nvSpPr>
        <p:spPr>
          <a:xfrm>
            <a:off x="341614" y="313228"/>
            <a:ext cx="7144740" cy="12784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0" compatLnSpc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North Central Illinois </a:t>
            </a:r>
            <a:b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Perinatal Network Hospitals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1D35C1-12E7-1A5F-E717-3306656B0B55}"/>
              </a:ext>
            </a:extLst>
          </p:cNvPr>
          <p:cNvSpPr/>
          <p:nvPr/>
        </p:nvSpPr>
        <p:spPr>
          <a:xfrm>
            <a:off x="7757566" y="3226970"/>
            <a:ext cx="274320" cy="276677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0AE2CB0-C3FE-4352-0738-301540DD4596}"/>
              </a:ext>
            </a:extLst>
          </p:cNvPr>
          <p:cNvSpPr/>
          <p:nvPr/>
        </p:nvSpPr>
        <p:spPr>
          <a:xfrm>
            <a:off x="6581953" y="1920941"/>
            <a:ext cx="274320" cy="276677"/>
          </a:xfrm>
          <a:prstGeom prst="ellipse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A15E7D7-55A2-9A51-8798-E316E23A4D70}"/>
              </a:ext>
            </a:extLst>
          </p:cNvPr>
          <p:cNvSpPr/>
          <p:nvPr/>
        </p:nvSpPr>
        <p:spPr>
          <a:xfrm>
            <a:off x="8951184" y="3763168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A9CB06-A9AF-6D96-D09C-1DC17D58A801}"/>
              </a:ext>
            </a:extLst>
          </p:cNvPr>
          <p:cNvSpPr/>
          <p:nvPr/>
        </p:nvSpPr>
        <p:spPr>
          <a:xfrm>
            <a:off x="6744345" y="2162782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F281A9-9E03-E964-A4C6-2D85FC0A1C5A}"/>
              </a:ext>
            </a:extLst>
          </p:cNvPr>
          <p:cNvSpPr/>
          <p:nvPr/>
        </p:nvSpPr>
        <p:spPr>
          <a:xfrm>
            <a:off x="7311870" y="3592171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47703DD-5CAD-AB86-0BE2-3479BF5BC1B3}"/>
              </a:ext>
            </a:extLst>
          </p:cNvPr>
          <p:cNvSpPr/>
          <p:nvPr/>
        </p:nvSpPr>
        <p:spPr>
          <a:xfrm>
            <a:off x="9088344" y="2223253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E44405A-DD15-2C2B-6251-35ADAC775B7D}"/>
              </a:ext>
            </a:extLst>
          </p:cNvPr>
          <p:cNvSpPr/>
          <p:nvPr/>
        </p:nvSpPr>
        <p:spPr>
          <a:xfrm>
            <a:off x="6915499" y="2872219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2630DBC-A076-18F8-9ED1-3C27423608F6}"/>
              </a:ext>
            </a:extLst>
          </p:cNvPr>
          <p:cNvSpPr/>
          <p:nvPr/>
        </p:nvSpPr>
        <p:spPr>
          <a:xfrm>
            <a:off x="9380910" y="3010557"/>
            <a:ext cx="329307" cy="345421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D13312-FC49-8288-DBC8-13864B21950F}"/>
              </a:ext>
            </a:extLst>
          </p:cNvPr>
          <p:cNvSpPr txBox="1"/>
          <p:nvPr/>
        </p:nvSpPr>
        <p:spPr>
          <a:xfrm>
            <a:off x="433009" y="1963507"/>
            <a:ext cx="4571762" cy="441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600" b="1" cap="all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 (Headings CS)"/>
              </a:rPr>
              <a:t>Level 0 – no maternity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Genesis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Aledo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Hammond Henry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Geneseo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Iroquois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Watseka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Center for Health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Streator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Saint Clare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Princeton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Saint Paul – 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Mendota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Holy Family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Monmouth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Saint Luke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Kewanee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Carle Health-Pekin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Pekin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Carle Health-Proctor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Peoria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Carle Eureka – 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Eureka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Hopedale Medical Complex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Hopedale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Memorial Hospital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Carthage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St. James –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Pontiac</a:t>
            </a:r>
          </a:p>
          <a:p>
            <a:pPr marL="342900" indent="-342900">
              <a:spcBef>
                <a:spcPts val="0"/>
              </a:spcBef>
              <a:spcAft>
                <a:spcPts val="2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OSF Heart of Mary - </a:t>
            </a:r>
            <a:r>
              <a:rPr lang="en-US" sz="1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Urbana</a:t>
            </a:r>
            <a:endParaRPr lang="en-US" sz="1600" b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4FCAA2-2589-A30E-707E-7979F8CEF747}"/>
              </a:ext>
            </a:extLst>
          </p:cNvPr>
          <p:cNvSpPr/>
          <p:nvPr/>
        </p:nvSpPr>
        <p:spPr>
          <a:xfrm>
            <a:off x="6262156" y="245358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1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A220A4-DE04-772F-D825-B98D1A9DBAB0}"/>
              </a:ext>
            </a:extLst>
          </p:cNvPr>
          <p:cNvSpPr/>
          <p:nvPr/>
        </p:nvSpPr>
        <p:spPr>
          <a:xfrm>
            <a:off x="7181057" y="192094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D1D632-8D23-6310-D1EC-8A1DA1395470}"/>
              </a:ext>
            </a:extLst>
          </p:cNvPr>
          <p:cNvSpPr/>
          <p:nvPr/>
        </p:nvSpPr>
        <p:spPr>
          <a:xfrm>
            <a:off x="10698175" y="3217639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6ACD21-A154-AB8F-A727-A3E3FAA62406}"/>
              </a:ext>
            </a:extLst>
          </p:cNvPr>
          <p:cNvSpPr/>
          <p:nvPr/>
        </p:nvSpPr>
        <p:spPr>
          <a:xfrm>
            <a:off x="9088344" y="256195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4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E9AA40-E460-B6AD-477D-B760196D3CA0}"/>
              </a:ext>
            </a:extLst>
          </p:cNvPr>
          <p:cNvSpPr/>
          <p:nvPr/>
        </p:nvSpPr>
        <p:spPr>
          <a:xfrm>
            <a:off x="8034830" y="212585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5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FC1AA8-3F29-FA9A-3657-06BC5534E569}"/>
              </a:ext>
            </a:extLst>
          </p:cNvPr>
          <p:cNvSpPr/>
          <p:nvPr/>
        </p:nvSpPr>
        <p:spPr>
          <a:xfrm>
            <a:off x="8814024" y="195429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6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67F941-65E8-0E9C-7AF2-83E7A931D0C4}"/>
              </a:ext>
            </a:extLst>
          </p:cNvPr>
          <p:cNvSpPr/>
          <p:nvPr/>
        </p:nvSpPr>
        <p:spPr>
          <a:xfrm>
            <a:off x="6423572" y="298058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7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F87FDE-1469-D9E5-E3C1-F5E12551BD3C}"/>
              </a:ext>
            </a:extLst>
          </p:cNvPr>
          <p:cNvSpPr/>
          <p:nvPr/>
        </p:nvSpPr>
        <p:spPr>
          <a:xfrm>
            <a:off x="7402376" y="2315249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0AFFEC5-D74E-991C-EC10-F071E8A7A013}"/>
              </a:ext>
            </a:extLst>
          </p:cNvPr>
          <p:cNvSpPr/>
          <p:nvPr/>
        </p:nvSpPr>
        <p:spPr>
          <a:xfrm>
            <a:off x="7975478" y="366468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7CC2B-59BD-3D90-327D-2459A86257DF}"/>
              </a:ext>
            </a:extLst>
          </p:cNvPr>
          <p:cNvSpPr txBox="1"/>
          <p:nvPr/>
        </p:nvSpPr>
        <p:spPr>
          <a:xfrm>
            <a:off x="7943739" y="3678979"/>
            <a:ext cx="340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42C948-4A3C-EA7C-2A82-2D983CFF9EB8}"/>
              </a:ext>
            </a:extLst>
          </p:cNvPr>
          <p:cNvSpPr/>
          <p:nvPr/>
        </p:nvSpPr>
        <p:spPr>
          <a:xfrm>
            <a:off x="7963504" y="3134020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423CFD-6276-BB98-5177-86C703775418}"/>
              </a:ext>
            </a:extLst>
          </p:cNvPr>
          <p:cNvSpPr txBox="1"/>
          <p:nvPr/>
        </p:nvSpPr>
        <p:spPr>
          <a:xfrm>
            <a:off x="7918948" y="3146266"/>
            <a:ext cx="369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14AA9A0-788B-735E-086A-216C6BEB4C84}"/>
              </a:ext>
            </a:extLst>
          </p:cNvPr>
          <p:cNvSpPr/>
          <p:nvPr/>
        </p:nvSpPr>
        <p:spPr>
          <a:xfrm>
            <a:off x="7936651" y="3355978"/>
            <a:ext cx="274320" cy="276677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E7278E7-0A36-EE9F-3B19-1554FDC40D8A}"/>
              </a:ext>
            </a:extLst>
          </p:cNvPr>
          <p:cNvSpPr/>
          <p:nvPr/>
        </p:nvSpPr>
        <p:spPr>
          <a:xfrm>
            <a:off x="8463446" y="3289301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2B6256-52B3-772E-F863-E7AD3A8B8409}"/>
              </a:ext>
            </a:extLst>
          </p:cNvPr>
          <p:cNvSpPr txBox="1"/>
          <p:nvPr/>
        </p:nvSpPr>
        <p:spPr>
          <a:xfrm>
            <a:off x="8437351" y="3303592"/>
            <a:ext cx="329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8B6FB0F-D80B-689A-E175-56248763287C}"/>
              </a:ext>
            </a:extLst>
          </p:cNvPr>
          <p:cNvSpPr/>
          <p:nvPr/>
        </p:nvSpPr>
        <p:spPr>
          <a:xfrm>
            <a:off x="8341724" y="3833184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F40F7E-7241-2A5D-74DA-BB9BD355F6E1}"/>
              </a:ext>
            </a:extLst>
          </p:cNvPr>
          <p:cNvSpPr txBox="1"/>
          <p:nvPr/>
        </p:nvSpPr>
        <p:spPr>
          <a:xfrm>
            <a:off x="8288350" y="3848413"/>
            <a:ext cx="3798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84B969-AE96-B1D4-1647-5B0C5A05676E}"/>
              </a:ext>
            </a:extLst>
          </p:cNvPr>
          <p:cNvSpPr/>
          <p:nvPr/>
        </p:nvSpPr>
        <p:spPr>
          <a:xfrm>
            <a:off x="6351001" y="3724786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01FAC1-672A-E40F-D0B7-698C8CFAC270}"/>
              </a:ext>
            </a:extLst>
          </p:cNvPr>
          <p:cNvSpPr/>
          <p:nvPr/>
        </p:nvSpPr>
        <p:spPr>
          <a:xfrm>
            <a:off x="9116214" y="3632655"/>
            <a:ext cx="274320" cy="276677"/>
          </a:xfrm>
          <a:prstGeom prst="ellipse">
            <a:avLst/>
          </a:prstGeom>
          <a:solidFill>
            <a:srgbClr val="7030A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1151DCB-34DD-D2AB-109F-6D2C32F2C6B3}"/>
              </a:ext>
            </a:extLst>
          </p:cNvPr>
          <p:cNvSpPr/>
          <p:nvPr/>
        </p:nvSpPr>
        <p:spPr>
          <a:xfrm>
            <a:off x="5676368" y="3868848"/>
            <a:ext cx="274320" cy="276677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900067-2950-FDFE-C77B-B76D8D0F65F3}"/>
              </a:ext>
            </a:extLst>
          </p:cNvPr>
          <p:cNvSpPr txBox="1"/>
          <p:nvPr/>
        </p:nvSpPr>
        <p:spPr>
          <a:xfrm>
            <a:off x="5643574" y="3877407"/>
            <a:ext cx="340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F0DFD3-43E9-BFE3-1381-EA541C9FFEC7}"/>
              </a:ext>
            </a:extLst>
          </p:cNvPr>
          <p:cNvSpPr/>
          <p:nvPr/>
        </p:nvSpPr>
        <p:spPr>
          <a:xfrm>
            <a:off x="10564566" y="757256"/>
            <a:ext cx="1099847" cy="1682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1"/>
                </a:solidFill>
              </a:rPr>
              <a:t>Level III</a:t>
            </a:r>
          </a:p>
          <a:p>
            <a:pPr algn="ctr"/>
            <a:r>
              <a:rPr lang="en-US" sz="1800" b="1" dirty="0">
                <a:solidFill>
                  <a:schemeClr val="accent5"/>
                </a:solidFill>
              </a:rPr>
              <a:t>Level IIE</a:t>
            </a:r>
          </a:p>
          <a:p>
            <a:pPr algn="ctr"/>
            <a:r>
              <a:rPr lang="en-US" sz="1800" b="1" dirty="0">
                <a:solidFill>
                  <a:srgbClr val="7030A0"/>
                </a:solidFill>
              </a:rPr>
              <a:t>Level II </a:t>
            </a:r>
          </a:p>
          <a:p>
            <a:pPr algn="ctr"/>
            <a:r>
              <a:rPr lang="en-US" sz="1800" b="1" dirty="0">
                <a:solidFill>
                  <a:srgbClr val="FFC000"/>
                </a:solidFill>
              </a:rPr>
              <a:t>Level I</a:t>
            </a:r>
          </a:p>
          <a:p>
            <a:pPr algn="ctr"/>
            <a:r>
              <a:rPr lang="en-US" sz="1800" b="1" dirty="0">
                <a:solidFill>
                  <a:srgbClr val="C00000"/>
                </a:solidFill>
              </a:rPr>
              <a:t>Level 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CBE9E2-41A9-88D9-EDB6-14A321FC01AB}"/>
              </a:ext>
            </a:extLst>
          </p:cNvPr>
          <p:cNvSpPr txBox="1"/>
          <p:nvPr/>
        </p:nvSpPr>
        <p:spPr>
          <a:xfrm>
            <a:off x="9378846" y="3057371"/>
            <a:ext cx="329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DCE099E-7F0A-36A5-6A3A-FC29925CB95D}"/>
              </a:ext>
            </a:extLst>
          </p:cNvPr>
          <p:cNvSpPr/>
          <p:nvPr/>
        </p:nvSpPr>
        <p:spPr>
          <a:xfrm>
            <a:off x="10058400" y="4276608"/>
            <a:ext cx="286826" cy="342284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87309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BC66A0E-E5D5-4E7D-9B93-33945A88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90B9E6-5D91-4146-881E-1C680D9C7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0" y="0"/>
            <a:ext cx="10272776" cy="4808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55DDE-5A1A-CDB4-4578-AB4B6E1A6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44" y="560439"/>
            <a:ext cx="9625247" cy="4028007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2023 Illinois Maternal Mortality and Morbidity Report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55A4DE-8415-3089-F181-5ADC8559D6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015" y="5028630"/>
            <a:ext cx="9738376" cy="1069848"/>
          </a:xfrm>
        </p:spPr>
        <p:txBody>
          <a:bodyPr>
            <a:normAutofit/>
          </a:bodyPr>
          <a:lstStyle/>
          <a:p>
            <a:r>
              <a:rPr lang="en-US" dirty="0"/>
              <a:t>Years 2018, 2019, 2020</a:t>
            </a:r>
          </a:p>
          <a:p>
            <a:r>
              <a:rPr lang="en-US" dirty="0"/>
              <a:t>Published October 2023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4B8EE7-D55B-4678-8F34-54296AEC7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412" y="4808538"/>
            <a:ext cx="1026871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1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B8580-42A9-F783-1A0A-1AA681DF3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700"/>
              <a:t>Illinois Maternal Morbidity &amp; Mortality Report ~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BE845-2F7C-23C4-C23D-2E521F3CE8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0" t="21901" r="62927" b="21061"/>
          <a:stretch/>
        </p:blipFill>
        <p:spPr>
          <a:xfrm>
            <a:off x="633999" y="1379361"/>
            <a:ext cx="6882269" cy="41095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2B32E-05FF-671D-906E-2147298FB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endParaRPr lang="en-US" sz="1600"/>
          </a:p>
          <a:p>
            <a:r>
              <a:rPr lang="en-US" sz="1600"/>
              <a:t>Link:</a:t>
            </a:r>
          </a:p>
          <a:p>
            <a:r>
              <a:rPr lang="en-US" sz="1600">
                <a:hlinkClick r:id="rId5"/>
              </a:rPr>
              <a:t>https://dph.illinois.gov/content/dam/soi/en/web/idph/publications/idph/topics-and-services/life-stages-populations/maternal-child-family-health-services/maternal-health/mmmr/maternal-morbidity-mortality-report2023.pdf</a:t>
            </a:r>
            <a:endParaRPr lang="en-US" sz="1600"/>
          </a:p>
          <a:p>
            <a:endParaRPr lang="en-US" sz="16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424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A22A4-E821-7E42-480C-176333F21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Goal of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BA023-F8CC-BD03-23A6-E7D0CE2D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</p:spPr>
        <p:txBody>
          <a:bodyPr anchor="ctr">
            <a:normAutofit/>
          </a:bodyPr>
          <a:lstStyle/>
          <a:p>
            <a:r>
              <a:rPr lang="en-US" b="1"/>
              <a:t>To describe patterns in: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/>
              <a:t>Maternal morbidity and mortality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/>
              <a:t>Identify opportunities for prevention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/>
              <a:t>Direct recommendations to key partners to prevent the tragedy of maternal mortality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960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73521B-0BA8-0A6A-5200-6E52D365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More Data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6446F-B349-5279-6202-563C34DD8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</p:spPr>
        <p:txBody>
          <a:bodyPr anchor="ctr">
            <a:normAutofit/>
          </a:bodyPr>
          <a:lstStyle/>
          <a:p>
            <a:r>
              <a:rPr lang="en-US" b="1"/>
              <a:t>Key Topics: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/>
              <a:t>Mental health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/>
              <a:t>Substance use disorders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/>
              <a:t>Discrimination and racism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/>
              <a:t>Social determinants of health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/>
              <a:t>Community context.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252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43D298-0548-4C7A-870B-7594104F8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1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7B26C5-D249-4988-B86B-5A3D9E7BD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60" y="0"/>
            <a:ext cx="12188952" cy="6858000"/>
          </a:xfrm>
          <a:prstGeom prst="rect">
            <a:avLst/>
          </a:prstGeom>
          <a:blipFill dpi="0" rotWithShape="1">
            <a:blip r:embed="rId2">
              <a:alphaModFix amt="45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99532-E61E-96F0-2FCA-2B22EF9B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Key Findings: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FDAED0-8B04-4181-B3D3-EA0A93C66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1B6F0D-567B-4CFA-BF50-79FDAC6EB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CE5D194-0A7E-49A6-B737-F71C1B396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8B0848-9FEB-8F9F-1C5F-C189DE4F0C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258357"/>
              </p:ext>
            </p:extLst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95563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DF0D0-685F-C472-DFAE-66259C699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76400"/>
            <a:ext cx="3810000" cy="3505200"/>
          </a:xfrm>
        </p:spPr>
        <p:txBody>
          <a:bodyPr anchor="t">
            <a:normAutofit fontScale="90000"/>
          </a:bodyPr>
          <a:lstStyle/>
          <a:p>
            <a:r>
              <a:rPr lang="en-US" sz="4000" dirty="0"/>
              <a:t>Mental Health Conditions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Substance Use Disorders 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4D30D7E3-244F-EFB7-1195-383A70FD07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1604" y="1676400"/>
          <a:ext cx="5638796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455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elicate chocolate desserts">
            <a:extLst>
              <a:ext uri="{FF2B5EF4-FFF2-40B4-BE49-F238E27FC236}">
                <a16:creationId xmlns:a16="http://schemas.microsoft.com/office/drawing/2014/main" id="{7CE627E4-44E2-6625-DD71-CB4F0DBCB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BC9A3F9-9965-49F2-BDA9-58E516D0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5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2D23C82-369F-47E8-8C41-5E7DF6DD5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4F7A7E-CE55-B049-24F2-99C656AA8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National Mousse Day!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4938CF-2505-3D45-E6D6-2D0D8506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r>
              <a:rPr lang="en-US"/>
              <a:t>Introduce yourself!</a:t>
            </a:r>
          </a:p>
          <a:p>
            <a:r>
              <a:rPr lang="en-US"/>
              <a:t>Facility you are affiliated with</a:t>
            </a:r>
          </a:p>
          <a:p>
            <a:r>
              <a:rPr lang="en-US"/>
              <a:t>Role</a:t>
            </a:r>
          </a:p>
          <a:p>
            <a:r>
              <a:rPr lang="en-US"/>
              <a:t>Do you like Mousse or what is your favorite dessert?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1BB6EB5-7368-4D9C-8A6C-3A796297B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F81331A-8A51-4CE6-A07F-F85C85469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02E292A-7703-4F08-8A37-6CDCDD3FE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862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4C5769-E723-4A1E-B4F6-F6BB27AE7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2">
              <a:alphaModFix amt="4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78380D-0E99-4278-9939-702074B8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DE461-AF5D-A62C-C785-A70D6348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6"/>
            <a:ext cx="3682727" cy="5571067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Severe Maternal Morbidity	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A92D53-A461-451B-87E6-8746F6FC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1ED18-D6CD-06B2-F220-C0C43458A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557" y="643465"/>
            <a:ext cx="6469168" cy="5586215"/>
          </a:xfrm>
        </p:spPr>
        <p:txBody>
          <a:bodyPr anchor="ctr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/>
              <a:t>One out of every 115 deliveries had a severe maternal morbidity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/>
              <a:t>Severe bleeding (hemorrhage) is the most common type 	of severe complication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/>
              <a:t>Black women had a severe maternal morbidity rate more than </a:t>
            </a:r>
            <a:r>
              <a:rPr lang="en-US" b="1" i="1"/>
              <a:t>two </a:t>
            </a:r>
            <a:r>
              <a:rPr lang="en-US"/>
              <a:t>times that of White women.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03ABC2-0D2A-42E5-9778-D9E8DBB54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022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4C5769-E723-4A1E-B4F6-F6BB27AE7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2">
              <a:alphaModFix amt="4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78380D-0E99-4278-9939-702074B8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8967C-CBA6-958F-D762-924D02F93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6"/>
            <a:ext cx="3682727" cy="5571067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Maternal Mortality		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A92D53-A461-451B-87E6-8746F6FC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95588-9301-52A0-F7C9-A5CC20243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2557" y="643465"/>
            <a:ext cx="6469168" cy="5586215"/>
          </a:xfrm>
        </p:spPr>
        <p:txBody>
          <a:bodyPr anchor="ctr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/>
              <a:t> An average of 88 women died while pregnant or within 1 year of pregnancy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/>
              <a:t>1 mother every 4 days died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/>
              <a:t>43% died from a cause related to pregnancy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/>
              <a:t>32% of pregnancy-related deaths due to SUD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/>
              <a:t>&gt; half of pregnancy-related deaths occur &gt; 60 days postpartum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/>
              <a:t>Black women 2x as likely to die from pregnancy-related conditions and 3x as likely to die from pregnancy-related medical conditions as White women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/>
              <a:t>MMRCs determined that 91% of pregnancy-related deaths were </a:t>
            </a:r>
            <a:r>
              <a:rPr lang="en-US" i="1"/>
              <a:t>potentially</a:t>
            </a:r>
            <a:r>
              <a:rPr lang="en-US"/>
              <a:t> preventable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03ABC2-0D2A-42E5-9778-D9E8DBB54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961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D1AF09-1E68-443C-A7CD-4B5B23010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7602B-7258-D009-B6AB-D25E402F6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299C32-C39C-436C-88D5-9A6C80947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50000"/>
              <a:lum bright="70000" contrast="-70000"/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C1A2D-B478-5D80-1897-955143DB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Key Recommendations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260FE6-23CD-43B6-BCA3-58DE4732B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FDD0C6E-09A3-4544-956D-AB5ACD07B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BD82160-CA19-4E1E-8235-1462F7B84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D34241-33D3-8A01-4EDC-C26922B78C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495770"/>
              </p:ext>
            </p:extLst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705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85E0883-9001-4D4E-9C91-E8D165DA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AEEF45-F5C8-4322-9C98-33BB7A5A2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85E4386-A445-455A-91C4-16DE5DA9F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178CF-774A-DA91-8168-AC234679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100" cap="all"/>
              <a:t>2020 COVID Data &amp; Beyond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DFFFAC-F899-D23D-08BB-734679E78ECF}"/>
              </a:ext>
            </a:extLst>
          </p:cNvPr>
          <p:cNvSpPr>
            <a:spLocks/>
          </p:cNvSpPr>
          <p:nvPr/>
        </p:nvSpPr>
        <p:spPr>
          <a:xfrm>
            <a:off x="8549640" y="2423160"/>
            <a:ext cx="3200400" cy="32918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6B08359-012F-8845-D29E-BED13AA831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436221"/>
              </p:ext>
            </p:extLst>
          </p:nvPr>
        </p:nvGraphicFramePr>
        <p:xfrm>
          <a:off x="5662240" y="973931"/>
          <a:ext cx="3741857" cy="2954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42C20F-11E9-919F-BE3E-159FDB36E603}"/>
              </a:ext>
            </a:extLst>
          </p:cNvPr>
          <p:cNvSpPr txBox="1"/>
          <p:nvPr/>
        </p:nvSpPr>
        <p:spPr>
          <a:xfrm>
            <a:off x="2787900" y="633637"/>
            <a:ext cx="36965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74320">
              <a:spcAft>
                <a:spcPts val="600"/>
              </a:spcAft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2020 COVID Data &amp; Beyond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224593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85E0883-9001-4D4E-9C91-E8D165DA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4AEEF45-F5C8-4322-9C98-33BB7A5A2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85E4386-A445-455A-91C4-16DE5DA9F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A7295C-5F3C-F5B5-BAFE-E2FC6E82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cap="all"/>
              <a:t>COVID – 19 and Maternal Health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51D96DEC-0533-C3D9-CCF5-DEE31A4B3A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6256018"/>
              </p:ext>
            </p:extLst>
          </p:nvPr>
        </p:nvGraphicFramePr>
        <p:xfrm>
          <a:off x="5421490" y="2385390"/>
          <a:ext cx="4574368" cy="3611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D8574-0A12-9F44-4982-8253BE752EE3}"/>
              </a:ext>
            </a:extLst>
          </p:cNvPr>
          <p:cNvSpPr>
            <a:spLocks/>
          </p:cNvSpPr>
          <p:nvPr/>
        </p:nvSpPr>
        <p:spPr>
          <a:xfrm>
            <a:off x="2202491" y="3178375"/>
            <a:ext cx="2914277" cy="2824860"/>
          </a:xfrm>
          <a:prstGeom prst="rect">
            <a:avLst/>
          </a:prstGeom>
        </p:spPr>
        <p:txBody>
          <a:bodyPr/>
          <a:lstStyle/>
          <a:p>
            <a:pPr defTabSz="675467">
              <a:spcAft>
                <a:spcPts val="498"/>
              </a:spcAft>
            </a:pPr>
            <a:r>
              <a:rPr lang="en-US" sz="265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Related to an increased risk of: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956945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4BA4EA-9DAD-AEF9-5122-B3E6059A8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COVID – 19: Changes in Landscape of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AFB2A-CF44-A5B6-2C65-C3423657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</p:spPr>
        <p:txBody>
          <a:bodyPr anchor="ctr">
            <a:normAutofit/>
          </a:bodyPr>
          <a:lstStyle/>
          <a:p>
            <a:r>
              <a:rPr lang="en-US"/>
              <a:t>Nationally, women received fewer prenatal care visits in 2020 than prior to the pandemic</a:t>
            </a:r>
          </a:p>
          <a:p>
            <a:r>
              <a:rPr lang="en-US"/>
              <a:t>Postpartum visits were reduced</a:t>
            </a:r>
          </a:p>
          <a:p>
            <a:r>
              <a:rPr lang="en-US"/>
              <a:t>Limit to number of support persons in hospitals</a:t>
            </a:r>
          </a:p>
          <a:p>
            <a:r>
              <a:rPr lang="en-US"/>
              <a:t>Exacerbation of social determinants of health</a:t>
            </a:r>
          </a:p>
          <a:p>
            <a:r>
              <a:rPr lang="en-US"/>
              <a:t>Telehealth visits increased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835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F30E5-70AE-0F42-917D-33A4739FC6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6" t="33024" r="62813" b="23858"/>
          <a:stretch/>
        </p:blipFill>
        <p:spPr>
          <a:xfrm>
            <a:off x="643467" y="1153530"/>
            <a:ext cx="10905066" cy="455093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832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8C5DFC-8F80-D7EC-5855-629ED5B4B71D}"/>
              </a:ext>
            </a:extLst>
          </p:cNvPr>
          <p:cNvSpPr txBox="1"/>
          <p:nvPr/>
        </p:nvSpPr>
        <p:spPr>
          <a:xfrm>
            <a:off x="876693" y="741391"/>
            <a:ext cx="3455821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Causes of Pregnancy-Related Deaths: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B17AC8-A6F0-372F-EB36-0B998D2342AF}"/>
              </a:ext>
            </a:extLst>
          </p:cNvPr>
          <p:cNvSpPr txBox="1"/>
          <p:nvPr/>
        </p:nvSpPr>
        <p:spPr>
          <a:xfrm>
            <a:off x="876693" y="2533476"/>
            <a:ext cx="3455821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/>
              <a:t>Pregnancy-Relatedness:</a:t>
            </a:r>
            <a:r>
              <a:rPr lang="en-US" sz="2000"/>
              <a:t> The underlying cause of death, which is defined as the event that started the chain of events that led to death.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CFB54-BAAF-029D-C43D-73BA2CED0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0" t="19518" r="62214" b="23179"/>
          <a:stretch/>
        </p:blipFill>
        <p:spPr>
          <a:xfrm>
            <a:off x="4332514" y="317500"/>
            <a:ext cx="7859486" cy="63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93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F72FAF-4CBE-3B5F-9BF4-8958FC81DE7D}"/>
              </a:ext>
            </a:extLst>
          </p:cNvPr>
          <p:cNvSpPr txBox="1"/>
          <p:nvPr/>
        </p:nvSpPr>
        <p:spPr>
          <a:xfrm>
            <a:off x="-754947" y="5594134"/>
            <a:ext cx="10640754" cy="77584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Timing of Pregnancy-Related Deaths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68570-47DE-F905-F90D-19F281CB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1" t="26234" r="62187" b="22839"/>
          <a:stretch/>
        </p:blipFill>
        <p:spPr>
          <a:xfrm>
            <a:off x="1003300" y="445153"/>
            <a:ext cx="10295187" cy="49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77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AFEC-AEFC-C6FA-7D93-A378FAE6F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Review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5628EFD-64E4-CAE7-68EB-D1FB8F62F1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2024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93E3F47-1C0B-4984-AAFD-8624A7B6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84" y="0"/>
            <a:ext cx="10908632" cy="6455346"/>
          </a:xfrm>
          <a:custGeom>
            <a:avLst/>
            <a:gdLst>
              <a:gd name="connsiteX0" fmla="*/ 718502 w 10908632"/>
              <a:gd name="connsiteY0" fmla="*/ 0 h 6455346"/>
              <a:gd name="connsiteX1" fmla="*/ 10190130 w 10908632"/>
              <a:gd name="connsiteY1" fmla="*/ 0 h 6455346"/>
              <a:gd name="connsiteX2" fmla="*/ 10196675 w 10908632"/>
              <a:gd name="connsiteY2" fmla="*/ 25456 h 6455346"/>
              <a:gd name="connsiteX3" fmla="*/ 10295021 w 10908632"/>
              <a:gd name="connsiteY3" fmla="*/ 1001028 h 6455346"/>
              <a:gd name="connsiteX4" fmla="*/ 5454316 w 10908632"/>
              <a:gd name="connsiteY4" fmla="*/ 5841735 h 6455346"/>
              <a:gd name="connsiteX5" fmla="*/ 613611 w 10908632"/>
              <a:gd name="connsiteY5" fmla="*/ 1001028 h 6455346"/>
              <a:gd name="connsiteX6" fmla="*/ 711957 w 10908632"/>
              <a:gd name="connsiteY6" fmla="*/ 25456 h 6455346"/>
              <a:gd name="connsiteX7" fmla="*/ 93275 w 10908632"/>
              <a:gd name="connsiteY7" fmla="*/ 0 h 6455346"/>
              <a:gd name="connsiteX8" fmla="*/ 578008 w 10908632"/>
              <a:gd name="connsiteY8" fmla="*/ 0 h 6455346"/>
              <a:gd name="connsiteX9" fmla="*/ 534600 w 10908632"/>
              <a:gd name="connsiteY9" fmla="*/ 243070 h 6455346"/>
              <a:gd name="connsiteX10" fmla="*/ 477253 w 10908632"/>
              <a:gd name="connsiteY10" fmla="*/ 1001028 h 6455346"/>
              <a:gd name="connsiteX11" fmla="*/ 5454316 w 10908632"/>
              <a:gd name="connsiteY11" fmla="*/ 5978093 h 6455346"/>
              <a:gd name="connsiteX12" fmla="*/ 10431379 w 10908632"/>
              <a:gd name="connsiteY12" fmla="*/ 1001028 h 6455346"/>
              <a:gd name="connsiteX13" fmla="*/ 10374032 w 10908632"/>
              <a:gd name="connsiteY13" fmla="*/ 243070 h 6455346"/>
              <a:gd name="connsiteX14" fmla="*/ 10330624 w 10908632"/>
              <a:gd name="connsiteY14" fmla="*/ 0 h 6455346"/>
              <a:gd name="connsiteX15" fmla="*/ 10815358 w 10908632"/>
              <a:gd name="connsiteY15" fmla="*/ 0 h 6455346"/>
              <a:gd name="connsiteX16" fmla="*/ 10845786 w 10908632"/>
              <a:gd name="connsiteY16" fmla="*/ 170389 h 6455346"/>
              <a:gd name="connsiteX17" fmla="*/ 10908632 w 10908632"/>
              <a:gd name="connsiteY17" fmla="*/ 1001028 h 6455346"/>
              <a:gd name="connsiteX18" fmla="*/ 5454316 w 10908632"/>
              <a:gd name="connsiteY18" fmla="*/ 6455346 h 6455346"/>
              <a:gd name="connsiteX19" fmla="*/ 0 w 10908632"/>
              <a:gd name="connsiteY19" fmla="*/ 1001028 h 6455346"/>
              <a:gd name="connsiteX20" fmla="*/ 62846 w 10908632"/>
              <a:gd name="connsiteY20" fmla="*/ 170389 h 6455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908632" h="6455346">
                <a:moveTo>
                  <a:pt x="718502" y="0"/>
                </a:moveTo>
                <a:lnTo>
                  <a:pt x="10190130" y="0"/>
                </a:lnTo>
                <a:lnTo>
                  <a:pt x="10196675" y="25456"/>
                </a:lnTo>
                <a:cubicBezTo>
                  <a:pt x="10261158" y="340575"/>
                  <a:pt x="10295021" y="666847"/>
                  <a:pt x="10295021" y="1001028"/>
                </a:cubicBezTo>
                <a:cubicBezTo>
                  <a:pt x="10295021" y="3674478"/>
                  <a:pt x="8127764" y="5841735"/>
                  <a:pt x="5454316" y="5841735"/>
                </a:cubicBezTo>
                <a:cubicBezTo>
                  <a:pt x="2780868" y="5841735"/>
                  <a:pt x="613611" y="3674478"/>
                  <a:pt x="613611" y="1001028"/>
                </a:cubicBezTo>
                <a:cubicBezTo>
                  <a:pt x="613611" y="666847"/>
                  <a:pt x="647474" y="340575"/>
                  <a:pt x="711957" y="25456"/>
                </a:cubicBezTo>
                <a:close/>
                <a:moveTo>
                  <a:pt x="93275" y="0"/>
                </a:moveTo>
                <a:lnTo>
                  <a:pt x="578008" y="0"/>
                </a:lnTo>
                <a:lnTo>
                  <a:pt x="534600" y="243070"/>
                </a:lnTo>
                <a:cubicBezTo>
                  <a:pt x="496838" y="490210"/>
                  <a:pt x="477253" y="743332"/>
                  <a:pt x="477253" y="1001028"/>
                </a:cubicBezTo>
                <a:cubicBezTo>
                  <a:pt x="477253" y="3749785"/>
                  <a:pt x="2705561" y="5978093"/>
                  <a:pt x="5454316" y="5978093"/>
                </a:cubicBezTo>
                <a:cubicBezTo>
                  <a:pt x="8203072" y="5978093"/>
                  <a:pt x="10431379" y="3749785"/>
                  <a:pt x="10431379" y="1001028"/>
                </a:cubicBezTo>
                <a:cubicBezTo>
                  <a:pt x="10431379" y="743332"/>
                  <a:pt x="10411794" y="490210"/>
                  <a:pt x="10374032" y="243070"/>
                </a:cubicBezTo>
                <a:lnTo>
                  <a:pt x="10330624" y="0"/>
                </a:lnTo>
                <a:lnTo>
                  <a:pt x="10815358" y="0"/>
                </a:lnTo>
                <a:lnTo>
                  <a:pt x="10845786" y="170389"/>
                </a:lnTo>
                <a:cubicBezTo>
                  <a:pt x="10887169" y="441228"/>
                  <a:pt x="10908632" y="718621"/>
                  <a:pt x="10908632" y="1001028"/>
                </a:cubicBezTo>
                <a:cubicBezTo>
                  <a:pt x="10908632" y="4013365"/>
                  <a:pt x="8466652" y="6455346"/>
                  <a:pt x="5454316" y="6455346"/>
                </a:cubicBezTo>
                <a:cubicBezTo>
                  <a:pt x="2441981" y="6455346"/>
                  <a:pt x="0" y="4013365"/>
                  <a:pt x="0" y="1001028"/>
                </a:cubicBezTo>
                <a:cubicBezTo>
                  <a:pt x="0" y="718621"/>
                  <a:pt x="21463" y="441228"/>
                  <a:pt x="62846" y="17038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Subtitle 2"/>
          <p:cNvSpPr>
            <a:spLocks/>
          </p:cNvSpPr>
          <p:nvPr/>
        </p:nvSpPr>
        <p:spPr>
          <a:xfrm>
            <a:off x="3240738" y="637150"/>
            <a:ext cx="3464896" cy="9079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265176">
              <a:lnSpc>
                <a:spcPct val="90000"/>
              </a:lnSpc>
              <a:spcAft>
                <a:spcPts val="600"/>
              </a:spcAft>
            </a:pPr>
            <a:r>
              <a:rPr lang="en-US" sz="2088" kern="1200" dirty="0">
                <a:solidFill>
                  <a:srgbClr val="D5D6D5"/>
                </a:solidFill>
                <a:latin typeface="+mn-lt"/>
                <a:ea typeface="+mn-ea"/>
                <a:cs typeface="Calibri"/>
              </a:rPr>
              <a:t>Emalee Brink BSN, RNC-OB</a:t>
            </a:r>
          </a:p>
          <a:p>
            <a:pPr defTabSz="265176">
              <a:lnSpc>
                <a:spcPct val="90000"/>
              </a:lnSpc>
              <a:spcAft>
                <a:spcPts val="600"/>
              </a:spcAft>
            </a:pPr>
            <a:r>
              <a:rPr lang="en-US" sz="1044" kern="1200" dirty="0">
                <a:solidFill>
                  <a:srgbClr val="D5D6D5"/>
                </a:solidFill>
                <a:latin typeface="+mn-lt"/>
                <a:ea typeface="+mn-ea"/>
                <a:cs typeface="Calibri"/>
              </a:rPr>
              <a:t>Neonatal Outreach Educator</a:t>
            </a:r>
            <a:endParaRPr lang="en-US" dirty="0">
              <a:cs typeface="Calibri"/>
            </a:endParaRPr>
          </a:p>
        </p:txBody>
      </p:sp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DD2D983C-8D49-3331-ED29-A1CC10CBE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20" b="16748"/>
          <a:stretch/>
        </p:blipFill>
        <p:spPr>
          <a:xfrm>
            <a:off x="7239836" y="1248329"/>
            <a:ext cx="2040356" cy="21122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568325-4549-A123-3662-51101C6A07B1}"/>
              </a:ext>
            </a:extLst>
          </p:cNvPr>
          <p:cNvSpPr txBox="1"/>
          <p:nvPr/>
        </p:nvSpPr>
        <p:spPr>
          <a:xfrm>
            <a:off x="2911808" y="1464472"/>
            <a:ext cx="4125228" cy="32755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98882" indent="-198882" defTabSz="265176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160" kern="1200">
                <a:solidFill>
                  <a:srgbClr val="D5D6D5"/>
                </a:solidFill>
                <a:latin typeface="+mn-lt"/>
                <a:ea typeface="+mn-ea"/>
                <a:cs typeface="Calibri"/>
              </a:rPr>
              <a:t>Graduated from Black Hawk College in 2017 (ADN)</a:t>
            </a:r>
          </a:p>
          <a:p>
            <a:pPr marL="198882" indent="-198882" defTabSz="265176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160" kern="1200">
                <a:solidFill>
                  <a:srgbClr val="D5D6D5"/>
                </a:solidFill>
                <a:latin typeface="+mn-lt"/>
                <a:ea typeface="+mn-ea"/>
                <a:cs typeface="Calibri"/>
              </a:rPr>
              <a:t>Graduated from Blessing-Rieman College of Nursing 2019 (BSN)</a:t>
            </a:r>
          </a:p>
          <a:p>
            <a:pPr marL="198882" indent="-198882" defTabSz="265176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160" kern="1200">
                <a:solidFill>
                  <a:srgbClr val="D5D6D5"/>
                </a:solidFill>
                <a:latin typeface="+mn-lt"/>
                <a:ea typeface="+mn-ea"/>
                <a:cs typeface="Calibri"/>
              </a:rPr>
              <a:t>5 years of LDRP Experience</a:t>
            </a:r>
          </a:p>
          <a:p>
            <a:pPr marL="198882" indent="-198882" defTabSz="265176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160" kern="1200">
                <a:solidFill>
                  <a:srgbClr val="D5D6D5"/>
                </a:solidFill>
                <a:latin typeface="+mn-lt"/>
                <a:ea typeface="+mn-ea"/>
                <a:cs typeface="Calibri"/>
              </a:rPr>
              <a:t>2.5 years as OB Educator</a:t>
            </a:r>
          </a:p>
          <a:p>
            <a:pPr marL="198882" indent="-198882" defTabSz="265176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160" kern="1200">
                <a:solidFill>
                  <a:srgbClr val="D5D6D5"/>
                </a:solidFill>
                <a:latin typeface="+mn-lt"/>
                <a:ea typeface="+mn-ea"/>
                <a:cs typeface="Calibri"/>
              </a:rPr>
              <a:t>NRP Instructor Mentor</a:t>
            </a:r>
          </a:p>
          <a:p>
            <a:pPr marL="198882" indent="-198882" defTabSz="265176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160" kern="1200">
                <a:solidFill>
                  <a:srgbClr val="D5D6D5"/>
                </a:solidFill>
                <a:latin typeface="+mn-lt"/>
                <a:ea typeface="+mn-ea"/>
                <a:cs typeface="Calibri"/>
              </a:rPr>
              <a:t>Child Passenger Safety Technician with Special Needs designation</a:t>
            </a:r>
          </a:p>
          <a:p>
            <a:pPr marL="198882" indent="-198882" defTabSz="265176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160" kern="1200">
                <a:solidFill>
                  <a:srgbClr val="D5D6D5"/>
                </a:solidFill>
                <a:latin typeface="+mn-lt"/>
                <a:ea typeface="+mn-ea"/>
                <a:cs typeface="Calibri"/>
              </a:rPr>
              <a:t>S.T.A.B.L.E. Instructor 2024</a:t>
            </a:r>
          </a:p>
          <a:p>
            <a:pPr marL="198882" indent="-198882" defTabSz="265176">
              <a:lnSpc>
                <a:spcPct val="15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160" kern="1200">
                <a:solidFill>
                  <a:srgbClr val="D5D6D5"/>
                </a:solidFill>
                <a:latin typeface="+mn-lt"/>
                <a:ea typeface="+mn-ea"/>
                <a:cs typeface="Calibri"/>
              </a:rPr>
              <a:t>Pursing MSN in Nursing Education Spring 2024</a:t>
            </a:r>
            <a:endParaRPr lang="en-US" sz="2000">
              <a:cs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469454-E54A-691D-BAD0-467E13EE4FB5}"/>
              </a:ext>
            </a:extLst>
          </p:cNvPr>
          <p:cNvCxnSpPr/>
          <p:nvPr/>
        </p:nvCxnSpPr>
        <p:spPr>
          <a:xfrm flipV="1">
            <a:off x="3235173" y="1279862"/>
            <a:ext cx="3464896" cy="7419"/>
          </a:xfrm>
          <a:prstGeom prst="straightConnector1">
            <a:avLst/>
          </a:prstGeom>
          <a:ln>
            <a:solidFill>
              <a:schemeClr val="accent4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BCCD-4AC2-3A92-C202-6E5F8DB1B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IDPH Site Visit Prep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6A366-1294-D512-0A9E-D82A85EE0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65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4B2CE7-FD25-42E3-AB52-73B889FDA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EA8393-144C-4FCF-9A6C-1102F988A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C31E2E-65FD-40B6-B604-C096F5B75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7B9141-8535-472D-B922-E499D77F8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5CD65F-BF66-4468-B683-A882ED3D2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51A7AF1-716F-4EC1-9804-7539576FB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5D193CF-DFF5-4D9E-9479-AFEA04631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99AFD5-A2D3-443B-A1A8-FC933DAEE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6153E0-BF99-4257-A3A3-16595490A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1336" y="1110053"/>
            <a:ext cx="6630506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F6F1BD-C4E0-54D0-6B23-87599D8B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376" y="1432223"/>
            <a:ext cx="6057144" cy="33579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Break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27912-3E2F-ED87-CD7A-573864091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8490" y="4790198"/>
            <a:ext cx="6080030" cy="68705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Stretch!!!! Grab a snack!!!! </a:t>
            </a:r>
          </a:p>
        </p:txBody>
      </p:sp>
      <p:pic>
        <p:nvPicPr>
          <p:cNvPr id="7" name="Graphic 6" descr="Coffee">
            <a:extLst>
              <a:ext uri="{FF2B5EF4-FFF2-40B4-BE49-F238E27FC236}">
                <a16:creationId xmlns:a16="http://schemas.microsoft.com/office/drawing/2014/main" id="{44A6F074-ED55-B63F-0D44-4C29B0021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3915" y="1702032"/>
            <a:ext cx="3416725" cy="341672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0C16A56-CE6C-404F-A1C2-DDC40BFEB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E5451F-66A4-42A9-944B-F73FAAE44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53FCA22-5971-4A95-BE0E-ECCFB0EBB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14D598E-CAC2-4C14-A91E-C65E5E3B0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783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BC66A0E-E5D5-4E7D-9B93-33945A88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F90B9E6-5D91-4146-881E-1C680D9C7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0" y="0"/>
            <a:ext cx="10272776" cy="4808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6F6B2-8B16-FA32-4F57-0774EE924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44" y="560439"/>
            <a:ext cx="9625247" cy="40280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spcAft>
                <a:spcPts val="800"/>
              </a:spcAft>
              <a:tabLst/>
              <a:defRPr/>
            </a:pPr>
            <a:r>
              <a:rPr kumimoji="0" lang="en-US" sz="3800" b="0" i="0" u="none" strike="noStrike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Telehealth Offering </a:t>
            </a:r>
            <a:br>
              <a:rPr kumimoji="0" lang="en-US" sz="3800" b="0" i="0" u="none" strike="noStrike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br>
              <a:rPr kumimoji="0" lang="en-US" sz="3800" b="0" i="0" u="none" strike="noStrike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3800" b="0" i="0" u="none" strike="noStrike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OSF OnCall </a:t>
            </a:r>
            <a:br>
              <a:rPr kumimoji="0" lang="en-US" sz="3800" b="0" i="0" u="none" strike="noStrike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3800" b="0" i="0" u="none" strike="noStrike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		</a:t>
            </a:r>
            <a:br>
              <a:rPr kumimoji="0" lang="en-US" sz="3800" b="0" i="0" u="none" strike="noStrike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3800" b="0" i="0" u="none" strike="noStrike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Pregnancy &amp; Postpartum</a:t>
            </a:r>
            <a:br>
              <a:rPr kumimoji="0" lang="en-US" sz="3800" b="0" i="0" u="none" strike="noStrike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3800" b="0" i="0" u="none" strike="noStrike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Support</a:t>
            </a:r>
            <a:br>
              <a:rPr kumimoji="0" lang="en-US" sz="3800" b="0" i="0" u="none" strike="noStrike" cap="all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endParaRPr lang="en-US" sz="3800" cap="all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F5B61-3A02-3DBB-DAEF-D5667315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0144" y="4982844"/>
            <a:ext cx="9738376" cy="10698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b="1" i="1"/>
              <a:t>Kara Roat</a:t>
            </a:r>
          </a:p>
          <a:p>
            <a:r>
              <a:rPr lang="en-US" sz="1500"/>
              <a:t>Digital Patient Care Manager</a:t>
            </a:r>
          </a:p>
          <a:p>
            <a:r>
              <a:rPr lang="en-US" sz="1500"/>
              <a:t>OSF OnCall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24B8EE7-D55B-4678-8F34-54296AEC7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412" y="4808538"/>
            <a:ext cx="1026871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0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44B2CE7-FD25-42E3-AB52-73B889FDA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CEA8393-144C-4FCF-9A6C-1102F988A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5C31E2E-65FD-40B6-B604-C096F5B75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97B9141-8535-472D-B922-E499D77F8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05CD65F-BF66-4468-B683-A882ED3D2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51A7AF1-716F-4EC1-9804-7539576FB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F5C41372-99A7-48B4-8117-63802DA6B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B28814-16B5-4E69-B555-A5FF31E5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0E001ED-73BA-4F14-8337-26D3BD2FC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96EAE7-BD1C-42A4-99C5-1B6436BB5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459A93F-2444-435D-9D8E-8DCD1D25C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F222D93-DE48-4377-A132-1AA398D2D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EB3DBFA-5BB5-4F97-9BF1-1BE31A2821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2247EC-2A1C-5C1B-D611-F0D3B3247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386" y="1432223"/>
            <a:ext cx="7412133" cy="30358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Workgroups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AFD17-FFAE-76E2-87CE-F12E91418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6386" y="4389120"/>
            <a:ext cx="5354733" cy="106984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200" dirty="0"/>
              <a:t>To join Newborn Workgroup ~ Select Newborn Workgroup Teams Meeting invite </a:t>
            </a:r>
          </a:p>
          <a:p>
            <a:r>
              <a:rPr lang="en-US" sz="2200" dirty="0"/>
              <a:t>Maternal Workgroup, stay on original invite</a:t>
            </a:r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605331B1-E5D5-4B6B-A580-A81212282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168" y="1481328"/>
            <a:ext cx="2635069" cy="274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Meeting">
            <a:extLst>
              <a:ext uri="{FF2B5EF4-FFF2-40B4-BE49-F238E27FC236}">
                <a16:creationId xmlns:a16="http://schemas.microsoft.com/office/drawing/2014/main" id="{EC5BB03C-D4AC-F39B-5159-DAA528182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543" y="1810387"/>
            <a:ext cx="2113653" cy="21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2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D1EEA-570B-DE2F-C06C-9D22BE5CE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the Date!</a:t>
            </a:r>
            <a:br>
              <a:rPr lang="en-US" dirty="0"/>
            </a:br>
            <a:r>
              <a:rPr lang="en-US" dirty="0"/>
              <a:t>RQC ~ 2.29.24</a:t>
            </a:r>
            <a:br>
              <a:rPr lang="en-US" dirty="0"/>
            </a:br>
            <a:r>
              <a:rPr lang="en-US" dirty="0"/>
              <a:t>Via Teams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BC54B-B5FF-5261-9416-40903E4A39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Tentative meeting 5.2.24 or 5.9.24 IN PERSON in Peoria</a:t>
            </a:r>
          </a:p>
          <a:p>
            <a:r>
              <a:rPr lang="en-US" dirty="0"/>
              <a:t>Waiting room schedules to open</a:t>
            </a:r>
          </a:p>
        </p:txBody>
      </p:sp>
    </p:spTree>
    <p:extLst>
      <p:ext uri="{BB962C8B-B14F-4D97-AF65-F5344CB8AC3E}">
        <p14:creationId xmlns:p14="http://schemas.microsoft.com/office/powerpoint/2010/main" val="1304463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72F96-5D5F-40DD-E768-9ECD4721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39577-1924-E35B-0873-DCC38C98C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072"/>
            <a:ext cx="6711696" cy="6498336"/>
          </a:xfrm>
        </p:spPr>
        <p:txBody>
          <a:bodyPr>
            <a:normAutofit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1000 – 1030 	Welcome/Introductions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1030 – 1100	NICU Transports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Guests:						Dr. Rosburg, Neonatology, and Lindsey Ramirez, NICU &amp; Peds 			Transport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1100 – 1200	Education Updates	Jen Carius &amp; Emalee Brink			IL PQC Updates	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Susie Swain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IDPH Updates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PCR Review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Site Visit Prep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2023 NCIP Review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1200 – 1220	Break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1230 -1245	Telehealth Offering	Kara Roat OSF On-Call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Pregnancy &amp; Postpartum 					Support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1245-1330	Maternal/Newborn Workgroups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1330-1400	Report out from Workgroups/Closing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4176B-8759-3307-DDC1-7573310A2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54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BC66A0E-E5D5-4E7D-9B93-33945A88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F90B9E6-5D91-4146-881E-1C680D9C7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0" y="0"/>
            <a:ext cx="10272776" cy="4808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2B7E1-3852-615F-6AFB-6814247BF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44" y="560439"/>
            <a:ext cx="9625247" cy="40280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cap="all">
                <a:solidFill>
                  <a:srgbClr val="FFFFFF"/>
                </a:solidFill>
              </a:rPr>
              <a:t>NICU Transport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BC25E-F588-E629-BFDD-9798084B7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0144" y="4982844"/>
            <a:ext cx="9738376" cy="10698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 i="1"/>
              <a:t>Dr. K.C. Rosburg</a:t>
            </a:r>
            <a:r>
              <a:rPr lang="en-US" sz="2200"/>
              <a:t>, NICU Transport Lead</a:t>
            </a:r>
          </a:p>
          <a:p>
            <a:r>
              <a:rPr lang="en-US" sz="2200" b="1" i="1"/>
              <a:t>Lindsey Ramirez</a:t>
            </a:r>
            <a:r>
              <a:rPr lang="en-US" sz="2200"/>
              <a:t>, NICU &amp; Pediatric Transport Team Coordinator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24B8EE7-D55B-4678-8F34-54296AEC7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412" y="4808538"/>
            <a:ext cx="1026871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08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38F821-6B41-5091-E35F-DFFFC958E5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Congenital Diaphragmatic </a:t>
            </a:r>
          </a:p>
          <a:p>
            <a:r>
              <a:rPr lang="en-US" dirty="0"/>
              <a:t>Hernia (CDH)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BF7DD-7F72-0D44-6C11-BC13D6ED0C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b="0" dirty="0">
                <a:effectLst/>
              </a:rPr>
              <a:t>OSF Healthcare Children's Hospital of Illinois </a:t>
            </a:r>
            <a:br>
              <a:rPr lang="en-US" b="0" dirty="0">
                <a:effectLst/>
              </a:rPr>
            </a:br>
            <a:r>
              <a:rPr lang="en-US" b="0" dirty="0">
                <a:effectLst/>
              </a:rPr>
              <a:t>is home to the first CDH follow-up clinic </a:t>
            </a:r>
            <a:br>
              <a:rPr lang="en-US" b="0" dirty="0">
                <a:effectLst/>
              </a:rPr>
            </a:br>
            <a:r>
              <a:rPr lang="en-US" b="0" dirty="0">
                <a:effectLst/>
              </a:rPr>
              <a:t>in the Midwest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422BA-20F0-1489-4ACB-4C3C6E2B89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09/2023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A3395A-F7F2-7B49-0298-2ABA291B935D}"/>
              </a:ext>
            </a:extLst>
          </p:cNvPr>
          <p:cNvCxnSpPr>
            <a:cxnSpLocks/>
          </p:cNvCxnSpPr>
          <p:nvPr/>
        </p:nvCxnSpPr>
        <p:spPr>
          <a:xfrm>
            <a:off x="3814669" y="2231055"/>
            <a:ext cx="0" cy="77806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1AB1442-79B9-4964-7ED4-B4924B9FFA36}"/>
              </a:ext>
            </a:extLst>
          </p:cNvPr>
          <p:cNvSpPr txBox="1"/>
          <p:nvPr/>
        </p:nvSpPr>
        <p:spPr>
          <a:xfrm>
            <a:off x="3889014" y="2097001"/>
            <a:ext cx="2925578" cy="9937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773"/>
              </a:lnSpc>
            </a:pPr>
            <a:r>
              <a:rPr lang="en-US" sz="1091" dirty="0">
                <a:latin typeface="-apple-system"/>
              </a:rPr>
              <a:t>Since 2003, our monthly CDH clinic brings together the expertise of physicians, social workers, therapists and dietitians to monitor and optimize the care of children close to home.</a:t>
            </a:r>
            <a:endParaRPr lang="en-US" sz="109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6B8F6-69C1-3855-4DD5-583A217DED51}"/>
              </a:ext>
            </a:extLst>
          </p:cNvPr>
          <p:cNvSpPr txBox="1"/>
          <p:nvPr/>
        </p:nvSpPr>
        <p:spPr>
          <a:xfrm>
            <a:off x="3942801" y="3159720"/>
            <a:ext cx="2871792" cy="16324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6"/>
              </a:lnSpc>
              <a:spcAft>
                <a:spcPts val="205"/>
              </a:spcAft>
            </a:pPr>
            <a:r>
              <a:rPr lang="en-US" sz="1091" b="1" dirty="0">
                <a:solidFill>
                  <a:schemeClr val="accent5"/>
                </a:solidFill>
              </a:rPr>
              <a:t>Our services</a:t>
            </a:r>
          </a:p>
          <a:p>
            <a:pPr marL="116895" indent="-116895">
              <a:lnSpc>
                <a:spcPts val="886"/>
              </a:lnSpc>
              <a:spcAft>
                <a:spcPts val="205"/>
              </a:spcAft>
              <a:buFont typeface="Arial" panose="020B0604020202020204" pitchFamily="34" charset="0"/>
              <a:buChar char="•"/>
            </a:pPr>
            <a:r>
              <a:rPr lang="en-US" sz="682" dirty="0">
                <a:latin typeface="Cambria" panose="02040503050406030204" pitchFamily="18" charset="0"/>
              </a:rPr>
              <a:t>Collaborative prenatal care and individualized pregnancy planning</a:t>
            </a:r>
          </a:p>
          <a:p>
            <a:pPr marL="116895" indent="-116895">
              <a:lnSpc>
                <a:spcPts val="886"/>
              </a:lnSpc>
              <a:spcAft>
                <a:spcPts val="205"/>
              </a:spcAft>
              <a:buFont typeface="Arial" panose="020B0604020202020204" pitchFamily="34" charset="0"/>
              <a:buChar char="•"/>
            </a:pPr>
            <a:r>
              <a:rPr lang="en-US" sz="682" dirty="0">
                <a:latin typeface="Cambria" panose="02040503050406030204" pitchFamily="18" charset="0"/>
              </a:rPr>
              <a:t> Evidence-based, multidisciplinary, family-centered care</a:t>
            </a:r>
          </a:p>
          <a:p>
            <a:pPr marL="116895" indent="-116895">
              <a:lnSpc>
                <a:spcPts val="886"/>
              </a:lnSpc>
              <a:spcAft>
                <a:spcPts val="205"/>
              </a:spcAft>
              <a:buFont typeface="Arial" panose="020B0604020202020204" pitchFamily="34" charset="0"/>
              <a:buChar char="•"/>
            </a:pPr>
            <a:r>
              <a:rPr lang="en-US" sz="682" dirty="0">
                <a:latin typeface="Cambria" panose="02040503050406030204" pitchFamily="18" charset="0"/>
              </a:rPr>
              <a:t>Board certified pediatric surgeons</a:t>
            </a:r>
          </a:p>
          <a:p>
            <a:pPr marL="116895" indent="-116895">
              <a:lnSpc>
                <a:spcPts val="886"/>
              </a:lnSpc>
              <a:spcAft>
                <a:spcPts val="205"/>
              </a:spcAft>
              <a:buFont typeface="Arial" panose="020B0604020202020204" pitchFamily="34" charset="0"/>
              <a:buChar char="•"/>
            </a:pPr>
            <a:r>
              <a:rPr lang="en-US" sz="682" dirty="0">
                <a:latin typeface="Cambria" panose="02040503050406030204" pitchFamily="18" charset="0"/>
              </a:rPr>
              <a:t>ECMO program recognized as a Gold Level ELSO Center of Excellence</a:t>
            </a:r>
          </a:p>
          <a:p>
            <a:pPr marL="116895" indent="-116895">
              <a:lnSpc>
                <a:spcPts val="886"/>
              </a:lnSpc>
              <a:spcAft>
                <a:spcPts val="205"/>
              </a:spcAft>
              <a:buFont typeface="Arial" panose="020B0604020202020204" pitchFamily="34" charset="0"/>
              <a:buChar char="•"/>
            </a:pPr>
            <a:r>
              <a:rPr lang="en-US" sz="682" dirty="0">
                <a:latin typeface="Cambria" panose="02040503050406030204" pitchFamily="18" charset="0"/>
              </a:rPr>
              <a:t>NICU with 24/7 neonatologist coverage</a:t>
            </a:r>
          </a:p>
          <a:p>
            <a:pPr marL="116895" indent="-116895">
              <a:lnSpc>
                <a:spcPts val="886"/>
              </a:lnSpc>
              <a:spcAft>
                <a:spcPts val="205"/>
              </a:spcAft>
              <a:buFont typeface="Arial" panose="020B0604020202020204" pitchFamily="34" charset="0"/>
              <a:buChar char="•"/>
            </a:pPr>
            <a:r>
              <a:rPr lang="en-US" sz="682" dirty="0">
                <a:latin typeface="Cambria" panose="02040503050406030204" pitchFamily="18" charset="0"/>
              </a:rPr>
              <a:t>Neurodevelopmental approach to care</a:t>
            </a:r>
          </a:p>
          <a:p>
            <a:pPr marL="116895" indent="-116895">
              <a:lnSpc>
                <a:spcPts val="886"/>
              </a:lnSpc>
              <a:spcAft>
                <a:spcPts val="205"/>
              </a:spcAft>
              <a:buFont typeface="Arial" panose="020B0604020202020204" pitchFamily="34" charset="0"/>
              <a:buChar char="•"/>
            </a:pPr>
            <a:r>
              <a:rPr lang="en-US" sz="682" dirty="0">
                <a:latin typeface="Cambria" panose="02040503050406030204" pitchFamily="18" charset="0"/>
              </a:rPr>
              <a:t>Full complement of pediatric sub-specialists</a:t>
            </a:r>
          </a:p>
          <a:p>
            <a:pPr marL="116895" indent="-116895">
              <a:lnSpc>
                <a:spcPts val="886"/>
              </a:lnSpc>
              <a:spcAft>
                <a:spcPts val="205"/>
              </a:spcAft>
              <a:buFont typeface="Arial" panose="020B0604020202020204" pitchFamily="34" charset="0"/>
              <a:buChar char="•"/>
            </a:pPr>
            <a:r>
              <a:rPr lang="en-US" sz="682" dirty="0">
                <a:latin typeface="Cambria" panose="02040503050406030204" pitchFamily="18" charset="0"/>
              </a:rPr>
              <a:t>Lactation services and donor milk program, both inpatient and outpatient</a:t>
            </a:r>
          </a:p>
          <a:p>
            <a:pPr marL="116895" indent="-116895">
              <a:lnSpc>
                <a:spcPts val="886"/>
              </a:lnSpc>
              <a:spcAft>
                <a:spcPts val="205"/>
              </a:spcAft>
              <a:buFont typeface="Arial" panose="020B0604020202020204" pitchFamily="34" charset="0"/>
              <a:buChar char="•"/>
            </a:pPr>
            <a:r>
              <a:rPr lang="en-US" sz="682" dirty="0">
                <a:latin typeface="Cambria" panose="02040503050406030204" pitchFamily="18" charset="0"/>
              </a:rPr>
              <a:t>Transition patients to adult providers in the area, when appropriate</a:t>
            </a:r>
          </a:p>
          <a:p>
            <a:pPr marL="116895" indent="-116895">
              <a:lnSpc>
                <a:spcPts val="886"/>
              </a:lnSpc>
              <a:spcAft>
                <a:spcPts val="205"/>
              </a:spcAft>
              <a:buFont typeface="Arial" panose="020B0604020202020204" pitchFamily="34" charset="0"/>
              <a:buChar char="•"/>
            </a:pPr>
            <a:r>
              <a:rPr lang="en-US" sz="682" dirty="0">
                <a:latin typeface="Cambria" panose="02040503050406030204" pitchFamily="18" charset="0"/>
              </a:rPr>
              <a:t>Member of CDH Study Group (international consortium that prospectively collects and contributes data to support patients with CDH)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6C1A1-BA5C-F85A-791B-BB71C1773917}"/>
              </a:ext>
            </a:extLst>
          </p:cNvPr>
          <p:cNvSpPr txBox="1"/>
          <p:nvPr/>
        </p:nvSpPr>
        <p:spPr>
          <a:xfrm>
            <a:off x="3952634" y="4867155"/>
            <a:ext cx="1454727" cy="90152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6"/>
              </a:lnSpc>
              <a:spcAft>
                <a:spcPts val="205"/>
              </a:spcAft>
            </a:pPr>
            <a:r>
              <a:rPr lang="en-US" sz="1091" b="1" dirty="0">
                <a:solidFill>
                  <a:schemeClr val="accent5"/>
                </a:solidFill>
              </a:rPr>
              <a:t>Who we treat</a:t>
            </a:r>
          </a:p>
          <a:p>
            <a:pPr>
              <a:lnSpc>
                <a:spcPts val="886"/>
              </a:lnSpc>
              <a:spcAft>
                <a:spcPts val="205"/>
              </a:spcAft>
            </a:pPr>
            <a:r>
              <a:rPr lang="en-US" sz="682" dirty="0">
                <a:latin typeface="Cambria" panose="02040503050406030204" pitchFamily="18" charset="0"/>
              </a:rPr>
              <a:t>Anyone diagnosed with CDH (simple or complex) may be referred including:</a:t>
            </a:r>
          </a:p>
          <a:p>
            <a:pPr marL="116895" indent="-116895">
              <a:lnSpc>
                <a:spcPts val="886"/>
              </a:lnSpc>
              <a:spcAft>
                <a:spcPts val="205"/>
              </a:spcAft>
              <a:buFont typeface="Arial" panose="020B0604020202020204" pitchFamily="34" charset="0"/>
              <a:buChar char="•"/>
            </a:pPr>
            <a:r>
              <a:rPr lang="en-US" sz="682" dirty="0">
                <a:latin typeface="Cambria" panose="02040503050406030204" pitchFamily="18" charset="0"/>
              </a:rPr>
              <a:t>Prenatal findings of CDH</a:t>
            </a:r>
          </a:p>
          <a:p>
            <a:pPr marL="116895" indent="-116895">
              <a:lnSpc>
                <a:spcPts val="886"/>
              </a:lnSpc>
              <a:spcAft>
                <a:spcPts val="205"/>
              </a:spcAft>
              <a:buFont typeface="Arial" panose="020B0604020202020204" pitchFamily="34" charset="0"/>
              <a:buChar char="•"/>
            </a:pPr>
            <a:r>
              <a:rPr lang="en-US" sz="682" dirty="0">
                <a:latin typeface="Cambria" panose="02040503050406030204" pitchFamily="18" charset="0"/>
              </a:rPr>
              <a:t>CDH identified after birth</a:t>
            </a:r>
          </a:p>
          <a:p>
            <a:pPr marL="116895" indent="-116895">
              <a:lnSpc>
                <a:spcPts val="886"/>
              </a:lnSpc>
              <a:spcAft>
                <a:spcPts val="205"/>
              </a:spcAft>
              <a:buFont typeface="Arial" panose="020B0604020202020204" pitchFamily="34" charset="0"/>
              <a:buChar char="•"/>
            </a:pPr>
            <a:r>
              <a:rPr lang="en-US" sz="682" dirty="0">
                <a:latin typeface="Cambria" panose="02040503050406030204" pitchFamily="18" charset="0"/>
              </a:rPr>
              <a:t>Patients with CDH new to the area or looking to transfer care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AB25AE-15DC-089F-6F77-938394CD6A35}"/>
              </a:ext>
            </a:extLst>
          </p:cNvPr>
          <p:cNvSpPr/>
          <p:nvPr/>
        </p:nvSpPr>
        <p:spPr>
          <a:xfrm>
            <a:off x="7062223" y="4570097"/>
            <a:ext cx="395196" cy="395196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80A5A0-2CD6-FEDB-E0F2-E59367F55C7A}"/>
              </a:ext>
            </a:extLst>
          </p:cNvPr>
          <p:cNvSpPr txBox="1"/>
          <p:nvPr/>
        </p:nvSpPr>
        <p:spPr>
          <a:xfrm>
            <a:off x="7503382" y="4560129"/>
            <a:ext cx="961576" cy="4306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886"/>
              </a:lnSpc>
            </a:pPr>
            <a:r>
              <a:rPr lang="en-US" sz="716" b="1" dirty="0">
                <a:solidFill>
                  <a:schemeClr val="accent5"/>
                </a:solidFill>
              </a:rPr>
              <a:t>Anthony </a:t>
            </a:r>
            <a:r>
              <a:rPr lang="en-US" sz="716" b="1" dirty="0" err="1">
                <a:solidFill>
                  <a:schemeClr val="accent5"/>
                </a:solidFill>
              </a:rPr>
              <a:t>Munaco</a:t>
            </a:r>
            <a:r>
              <a:rPr lang="en-US" sz="716" b="1" dirty="0">
                <a:solidFill>
                  <a:schemeClr val="accent5"/>
                </a:solidFill>
              </a:rPr>
              <a:t>, MD</a:t>
            </a:r>
          </a:p>
          <a:p>
            <a:pPr>
              <a:lnSpc>
                <a:spcPts val="886"/>
              </a:lnSpc>
            </a:pPr>
            <a:r>
              <a:rPr lang="en-US" sz="716" i="1" dirty="0"/>
              <a:t>Pediatric surgery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FA35A6-74D3-937F-E665-D448CADC8C25}"/>
              </a:ext>
            </a:extLst>
          </p:cNvPr>
          <p:cNvGrpSpPr/>
          <p:nvPr/>
        </p:nvGrpSpPr>
        <p:grpSpPr>
          <a:xfrm>
            <a:off x="7041237" y="2380809"/>
            <a:ext cx="1618063" cy="546047"/>
            <a:chOff x="5272547" y="3425395"/>
            <a:chExt cx="2156891" cy="80087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EB1159F-52BF-0AA0-5AD3-18DA9C102005}"/>
                </a:ext>
              </a:extLst>
            </p:cNvPr>
            <p:cNvSpPr/>
            <p:nvPr/>
          </p:nvSpPr>
          <p:spPr>
            <a:xfrm>
              <a:off x="5272547" y="3536018"/>
              <a:ext cx="579621" cy="576072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DF3B62-3454-B50B-C863-A541ED534664}"/>
                </a:ext>
              </a:extLst>
            </p:cNvPr>
            <p:cNvSpPr txBox="1"/>
            <p:nvPr/>
          </p:nvSpPr>
          <p:spPr>
            <a:xfrm>
              <a:off x="5876862" y="3425395"/>
              <a:ext cx="1552576" cy="8008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886"/>
                </a:lnSpc>
              </a:pPr>
              <a:r>
                <a:rPr lang="en-US" sz="716" b="1" dirty="0">
                  <a:solidFill>
                    <a:schemeClr val="accent5"/>
                  </a:solidFill>
                </a:rPr>
                <a:t>Charles Aprahamian, MD</a:t>
              </a:r>
            </a:p>
            <a:p>
              <a:pPr>
                <a:lnSpc>
                  <a:spcPts val="886"/>
                </a:lnSpc>
              </a:pPr>
              <a:r>
                <a:rPr lang="en-US" sz="716" i="1" dirty="0"/>
                <a:t>Pediatric surgery</a:t>
              </a:r>
            </a:p>
            <a:p>
              <a:pPr>
                <a:lnSpc>
                  <a:spcPts val="886"/>
                </a:lnSpc>
              </a:pPr>
              <a:r>
                <a:rPr lang="en-US" sz="716" i="1" dirty="0"/>
                <a:t>Surgeon-in-Chief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453F702-CE2A-412C-4590-413C2556F2A1}"/>
              </a:ext>
            </a:extLst>
          </p:cNvPr>
          <p:cNvGrpSpPr/>
          <p:nvPr/>
        </p:nvGrpSpPr>
        <p:grpSpPr>
          <a:xfrm>
            <a:off x="7043113" y="3954996"/>
            <a:ext cx="1437890" cy="546047"/>
            <a:chOff x="5272547" y="7020563"/>
            <a:chExt cx="2108906" cy="80086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67ECCD5-9154-2E5E-41C0-EA8CDFB2199C}"/>
                </a:ext>
              </a:extLst>
            </p:cNvPr>
            <p:cNvSpPr/>
            <p:nvPr/>
          </p:nvSpPr>
          <p:spPr>
            <a:xfrm>
              <a:off x="5272547" y="7131188"/>
              <a:ext cx="579621" cy="579621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24649E0-DD7F-8892-69D3-1233F43337C6}"/>
                </a:ext>
              </a:extLst>
            </p:cNvPr>
            <p:cNvSpPr txBox="1"/>
            <p:nvPr/>
          </p:nvSpPr>
          <p:spPr>
            <a:xfrm>
              <a:off x="5880197" y="7020563"/>
              <a:ext cx="1501256" cy="80086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886"/>
                </a:lnSpc>
              </a:pPr>
              <a:r>
                <a:rPr lang="en-US" sz="716" b="1" dirty="0">
                  <a:solidFill>
                    <a:schemeClr val="accent5"/>
                  </a:solidFill>
                </a:rPr>
                <a:t>Michael Leonardi, MD</a:t>
              </a:r>
            </a:p>
            <a:p>
              <a:pPr>
                <a:lnSpc>
                  <a:spcPts val="886"/>
                </a:lnSpc>
              </a:pPr>
              <a:r>
                <a:rPr lang="en-US" sz="716" i="1" dirty="0"/>
                <a:t>Maternal-fetal medicine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27BE2B-291F-A464-C568-D7E713592ADF}"/>
              </a:ext>
            </a:extLst>
          </p:cNvPr>
          <p:cNvGrpSpPr/>
          <p:nvPr/>
        </p:nvGrpSpPr>
        <p:grpSpPr>
          <a:xfrm>
            <a:off x="7041237" y="3497048"/>
            <a:ext cx="1392718" cy="430631"/>
            <a:chOff x="5272547" y="6386168"/>
            <a:chExt cx="2042653" cy="63159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96D5FB-79A8-C136-F92D-A6A1F4AB7C9B}"/>
                </a:ext>
              </a:extLst>
            </p:cNvPr>
            <p:cNvSpPr/>
            <p:nvPr/>
          </p:nvSpPr>
          <p:spPr>
            <a:xfrm>
              <a:off x="5272547" y="6412154"/>
              <a:ext cx="579621" cy="579621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48CEEF-9679-DA6E-E7AD-C5DC0321BBDB}"/>
                </a:ext>
              </a:extLst>
            </p:cNvPr>
            <p:cNvSpPr txBox="1"/>
            <p:nvPr/>
          </p:nvSpPr>
          <p:spPr>
            <a:xfrm>
              <a:off x="5904889" y="6386168"/>
              <a:ext cx="1410311" cy="6315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886"/>
                </a:lnSpc>
              </a:pPr>
              <a:r>
                <a:rPr lang="en-US" sz="716" b="1" dirty="0">
                  <a:solidFill>
                    <a:schemeClr val="accent5"/>
                  </a:solidFill>
                </a:rPr>
                <a:t>Ashley Fischer, MD</a:t>
              </a:r>
            </a:p>
            <a:p>
              <a:pPr>
                <a:lnSpc>
                  <a:spcPts val="886"/>
                </a:lnSpc>
              </a:pPr>
              <a:r>
                <a:rPr lang="en-US" sz="716" i="1" dirty="0"/>
                <a:t>Neonatology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CB7841-288A-C0D0-8010-E464E0982227}"/>
              </a:ext>
            </a:extLst>
          </p:cNvPr>
          <p:cNvGrpSpPr/>
          <p:nvPr/>
        </p:nvGrpSpPr>
        <p:grpSpPr>
          <a:xfrm>
            <a:off x="7036997" y="2963438"/>
            <a:ext cx="1392718" cy="430631"/>
            <a:chOff x="5272547" y="5667134"/>
            <a:chExt cx="2042653" cy="63159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DFD14D9-5E3A-FA83-26FF-65C700F2B257}"/>
                </a:ext>
              </a:extLst>
            </p:cNvPr>
            <p:cNvSpPr/>
            <p:nvPr/>
          </p:nvSpPr>
          <p:spPr>
            <a:xfrm>
              <a:off x="5272547" y="5693120"/>
              <a:ext cx="579621" cy="579621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4E2D89-E7DB-B2E9-366E-6275BC7E7C18}"/>
                </a:ext>
              </a:extLst>
            </p:cNvPr>
            <p:cNvSpPr txBox="1"/>
            <p:nvPr/>
          </p:nvSpPr>
          <p:spPr>
            <a:xfrm>
              <a:off x="5904889" y="5667134"/>
              <a:ext cx="1410311" cy="6315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886"/>
                </a:lnSpc>
              </a:pPr>
              <a:r>
                <a:rPr lang="en-US" sz="716" b="1" dirty="0">
                  <a:solidFill>
                    <a:schemeClr val="accent5"/>
                  </a:solidFill>
                </a:rPr>
                <a:t>Jeffrey Benson, MD</a:t>
              </a:r>
            </a:p>
            <a:p>
              <a:pPr>
                <a:lnSpc>
                  <a:spcPts val="886"/>
                </a:lnSpc>
              </a:pPr>
              <a:r>
                <a:rPr lang="en-US" sz="716" i="1" dirty="0"/>
                <a:t>Pulmonology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AAF627C-F786-5934-A851-CA0785B3A2D8}"/>
              </a:ext>
            </a:extLst>
          </p:cNvPr>
          <p:cNvSpPr txBox="1"/>
          <p:nvPr/>
        </p:nvSpPr>
        <p:spPr>
          <a:xfrm>
            <a:off x="7041236" y="2240488"/>
            <a:ext cx="1454727" cy="1183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6"/>
              </a:lnSpc>
              <a:spcAft>
                <a:spcPts val="205"/>
              </a:spcAft>
            </a:pPr>
            <a:r>
              <a:rPr lang="en-US" sz="1091" b="1" dirty="0">
                <a:solidFill>
                  <a:schemeClr val="accent5"/>
                </a:solidFill>
              </a:rPr>
              <a:t>Our team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57AEE3-2432-BF23-F067-87FB6AB5EEC9}"/>
              </a:ext>
            </a:extLst>
          </p:cNvPr>
          <p:cNvSpPr txBox="1"/>
          <p:nvPr/>
        </p:nvSpPr>
        <p:spPr>
          <a:xfrm>
            <a:off x="5662345" y="4867156"/>
            <a:ext cx="1454727" cy="8502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6"/>
              </a:lnSpc>
              <a:spcAft>
                <a:spcPts val="205"/>
              </a:spcAft>
            </a:pPr>
            <a:r>
              <a:rPr lang="en-US" sz="1091" b="1" dirty="0">
                <a:solidFill>
                  <a:schemeClr val="accent5"/>
                </a:solidFill>
              </a:rPr>
              <a:t>Location</a:t>
            </a:r>
          </a:p>
          <a:p>
            <a:pPr>
              <a:lnSpc>
                <a:spcPts val="886"/>
              </a:lnSpc>
              <a:spcAft>
                <a:spcPts val="205"/>
              </a:spcAft>
            </a:pPr>
            <a:r>
              <a:rPr lang="en-US" sz="682" b="1" dirty="0">
                <a:latin typeface="Cambria" panose="02040503050406030204" pitchFamily="18" charset="0"/>
              </a:rPr>
              <a:t>Pediatric Surgery Center</a:t>
            </a:r>
          </a:p>
          <a:p>
            <a:pPr>
              <a:lnSpc>
                <a:spcPts val="886"/>
              </a:lnSpc>
              <a:spcAft>
                <a:spcPts val="205"/>
              </a:spcAft>
            </a:pPr>
            <a:r>
              <a:rPr lang="en-US" sz="682" dirty="0">
                <a:latin typeface="Cambria" panose="02040503050406030204" pitchFamily="18" charset="0"/>
              </a:rPr>
              <a:t>Hillcrest Medical Plaza</a:t>
            </a:r>
            <a:br>
              <a:rPr lang="en-US" sz="682" dirty="0">
                <a:latin typeface="Cambria" panose="02040503050406030204" pitchFamily="18" charset="0"/>
              </a:rPr>
            </a:br>
            <a:r>
              <a:rPr lang="en-US" sz="682" dirty="0">
                <a:latin typeface="Cambria" panose="02040503050406030204" pitchFamily="18" charset="0"/>
              </a:rPr>
              <a:t>420 NE Glen Oak Ave.</a:t>
            </a:r>
            <a:br>
              <a:rPr lang="en-US" sz="682" dirty="0">
                <a:latin typeface="Cambria" panose="02040503050406030204" pitchFamily="18" charset="0"/>
              </a:rPr>
            </a:br>
            <a:r>
              <a:rPr lang="en-US" sz="682" dirty="0">
                <a:latin typeface="Cambria" panose="02040503050406030204" pitchFamily="18" charset="0"/>
              </a:rPr>
              <a:t>Ste. 301</a:t>
            </a:r>
            <a:br>
              <a:rPr lang="en-US" sz="682" dirty="0">
                <a:latin typeface="Cambria" panose="02040503050406030204" pitchFamily="18" charset="0"/>
              </a:rPr>
            </a:br>
            <a:r>
              <a:rPr lang="en-US" sz="682" dirty="0">
                <a:latin typeface="Cambria" panose="02040503050406030204" pitchFamily="18" charset="0"/>
              </a:rPr>
              <a:t>Peoria, Illinois</a:t>
            </a:r>
            <a:br>
              <a:rPr lang="en-US" sz="682" dirty="0">
                <a:latin typeface="Cambria" panose="02040503050406030204" pitchFamily="18" charset="0"/>
              </a:rPr>
            </a:br>
            <a:r>
              <a:rPr lang="en-US" sz="682" dirty="0">
                <a:latin typeface="Cambria" panose="02040503050406030204" pitchFamily="18" charset="0"/>
              </a:rPr>
              <a:t>Phone: (309) 655-3800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B07F22-3A08-681E-4014-089B78F39F3E}"/>
              </a:ext>
            </a:extLst>
          </p:cNvPr>
          <p:cNvGrpSpPr/>
          <p:nvPr/>
        </p:nvGrpSpPr>
        <p:grpSpPr>
          <a:xfrm>
            <a:off x="3844594" y="5859070"/>
            <a:ext cx="4667250" cy="753341"/>
            <a:chOff x="463550" y="8496300"/>
            <a:chExt cx="6845300" cy="11049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D153EF2-B8BB-4C73-C831-787D41F5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3550" y="8496300"/>
              <a:ext cx="6845300" cy="11049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9B37BA-AD55-7288-D65D-3168940A4BC9}"/>
                </a:ext>
              </a:extLst>
            </p:cNvPr>
            <p:cNvSpPr txBox="1"/>
            <p:nvPr/>
          </p:nvSpPr>
          <p:spPr>
            <a:xfrm>
              <a:off x="1718797" y="8756462"/>
              <a:ext cx="3630100" cy="5718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975"/>
                </a:lnSpc>
                <a:spcAft>
                  <a:spcPts val="409"/>
                </a:spcAft>
              </a:pPr>
              <a:r>
                <a:rPr lang="en-US" sz="750" dirty="0">
                  <a:latin typeface="Cambria" panose="02040503050406030204" pitchFamily="18" charset="0"/>
                </a:rPr>
                <a:t>Please call (309) 655-3800 or fax (309) 308-3935.</a:t>
              </a:r>
            </a:p>
            <a:p>
              <a:pPr>
                <a:lnSpc>
                  <a:spcPts val="975"/>
                </a:lnSpc>
                <a:spcAft>
                  <a:spcPts val="409"/>
                </a:spcAft>
              </a:pPr>
              <a:r>
                <a:rPr lang="en-US" sz="750" dirty="0">
                  <a:latin typeface="Cambria" panose="02040503050406030204" pitchFamily="18" charset="0"/>
                </a:rPr>
                <a:t>In OSF Epic, use REF615.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16FA53-10D0-316C-511C-2C828682310D}"/>
              </a:ext>
            </a:extLst>
          </p:cNvPr>
          <p:cNvGrpSpPr/>
          <p:nvPr/>
        </p:nvGrpSpPr>
        <p:grpSpPr>
          <a:xfrm>
            <a:off x="7036997" y="5063718"/>
            <a:ext cx="1392717" cy="430631"/>
            <a:chOff x="5272547" y="7373214"/>
            <a:chExt cx="2042652" cy="63159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0D0F53-0A54-FA47-5A0D-404214A920AB}"/>
                </a:ext>
              </a:extLst>
            </p:cNvPr>
            <p:cNvSpPr txBox="1"/>
            <p:nvPr/>
          </p:nvSpPr>
          <p:spPr>
            <a:xfrm>
              <a:off x="5904889" y="7373214"/>
              <a:ext cx="1410310" cy="6315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886"/>
                </a:lnSpc>
              </a:pPr>
              <a:r>
                <a:rPr lang="en-US" sz="716" b="1" dirty="0">
                  <a:solidFill>
                    <a:schemeClr val="accent5"/>
                  </a:solidFill>
                </a:rPr>
                <a:t>Kristin Aigner, RN</a:t>
              </a:r>
            </a:p>
            <a:p>
              <a:pPr>
                <a:lnSpc>
                  <a:spcPts val="886"/>
                </a:lnSpc>
              </a:pPr>
              <a:r>
                <a:rPr lang="en-US" sz="716" i="1" dirty="0"/>
                <a:t>Nurse coordinator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469D7BD-90A9-AFC4-D19A-7F45A223EB44}"/>
                </a:ext>
              </a:extLst>
            </p:cNvPr>
            <p:cNvSpPr/>
            <p:nvPr/>
          </p:nvSpPr>
          <p:spPr>
            <a:xfrm>
              <a:off x="5272547" y="7399200"/>
              <a:ext cx="579621" cy="579621"/>
            </a:xfrm>
            <a:prstGeom prst="ellipse">
              <a:avLst/>
            </a:prstGeom>
            <a:blipFill>
              <a:blip r:embed="rId8"/>
              <a:srcRect/>
              <a:stretch>
                <a:fillRect l="-16666" r="-1666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</p:grpSp>
    </p:spTree>
    <p:extLst>
      <p:ext uri="{BB962C8B-B14F-4D97-AF65-F5344CB8AC3E}">
        <p14:creationId xmlns:p14="http://schemas.microsoft.com/office/powerpoint/2010/main" val="2481270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BC66A0E-E5D5-4E7D-9B93-33945A88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F90B9E6-5D91-4146-881E-1C680D9C7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0" y="0"/>
            <a:ext cx="10272776" cy="4808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05E77-A536-35E4-8E2D-1EA16B93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44" y="560439"/>
            <a:ext cx="9625247" cy="40280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cap="all">
                <a:solidFill>
                  <a:srgbClr val="FFFFFF"/>
                </a:solidFill>
              </a:rPr>
              <a:t>Education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F5813-6E8F-CAF3-71C1-C46DE9071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0144" y="4982844"/>
            <a:ext cx="9738376" cy="10698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 i="1" dirty="0"/>
              <a:t>Jen Carius</a:t>
            </a:r>
            <a:r>
              <a:rPr lang="en-US" sz="2200" dirty="0"/>
              <a:t>, Maternal Outreach Educator</a:t>
            </a:r>
          </a:p>
          <a:p>
            <a:r>
              <a:rPr lang="en-US" sz="2200" b="1" i="1" dirty="0"/>
              <a:t>Emalee Brink</a:t>
            </a:r>
            <a:r>
              <a:rPr lang="en-US" sz="2200" dirty="0"/>
              <a:t>, Neonatal Outreach Educator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24B8EE7-D55B-4678-8F34-54296AEC7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412" y="4808538"/>
            <a:ext cx="1026871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65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BC66A0E-E5D5-4E7D-9B93-33945A88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F90B9E6-5D91-4146-881E-1C680D9C7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0" y="0"/>
            <a:ext cx="10272776" cy="4808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7A3A58-0492-86E8-834D-79CE31A7C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44" y="560439"/>
            <a:ext cx="9625247" cy="40280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cap="all">
                <a:solidFill>
                  <a:srgbClr val="FFFFFF"/>
                </a:solidFill>
              </a:rPr>
              <a:t>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B7CD2-5B48-F1CF-5268-B14003AAA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0144" y="4982844"/>
            <a:ext cx="9738376" cy="10698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IL PQC, IDPH, PCR, Site Visit Prep, NCIP in Review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24B8EE7-D55B-4678-8F34-54296AEC7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412" y="4808538"/>
            <a:ext cx="1026871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99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F1F62-6659-8EEB-86A8-6F06F901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IL PQC Save the Dates!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8BFFB7-0FE0-FD17-89AE-63C14B551D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6387066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638565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TemplafyTemplateConfiguration><![CDATA[{"elementsMetadata":[],"transformationConfigurations":[],"templateName":"OSF HealthCare Blank","templateDescription":"","enableDocumentContentUpdater":false,"version":"2.0"}]]></TemplafyTemplateConfiguration>
</file>

<file path=customXml/item2.xml><?xml version="1.0" encoding="utf-8"?>
<TemplafyFormConfiguration><![CDATA[{"formFields":[],"formDataEntries":[]}]]></TemplafyFormConfiguration>
</file>

<file path=customXml/itemProps1.xml><?xml version="1.0" encoding="utf-8"?>
<ds:datastoreItem xmlns:ds="http://schemas.openxmlformats.org/officeDocument/2006/customXml" ds:itemID="{C9A8F1BE-9FCA-4473-9805-FA46B518D3E6}">
  <ds:schemaRefs/>
</ds:datastoreItem>
</file>

<file path=customXml/itemProps2.xml><?xml version="1.0" encoding="utf-8"?>
<ds:datastoreItem xmlns:ds="http://schemas.openxmlformats.org/officeDocument/2006/customXml" ds:itemID="{7C463DD4-1D9F-41B3-8178-4E29F76A004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287</TotalTime>
  <Words>1798</Words>
  <Application>Microsoft Office PowerPoint</Application>
  <PresentationFormat>Widescreen</PresentationFormat>
  <Paragraphs>270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-apple-system</vt:lpstr>
      <vt:lpstr>Arial</vt:lpstr>
      <vt:lpstr>Arial Black</vt:lpstr>
      <vt:lpstr>Calibri</vt:lpstr>
      <vt:lpstr>Cambria</vt:lpstr>
      <vt:lpstr>Rockwell Extra Bold</vt:lpstr>
      <vt:lpstr>Wingdings</vt:lpstr>
      <vt:lpstr>Wood Type</vt:lpstr>
      <vt:lpstr>Regional Quality Council</vt:lpstr>
      <vt:lpstr>National Mousse Day!</vt:lpstr>
      <vt:lpstr>PowerPoint Presentation</vt:lpstr>
      <vt:lpstr>Agenda</vt:lpstr>
      <vt:lpstr>NICU Transport</vt:lpstr>
      <vt:lpstr>PowerPoint Presentation</vt:lpstr>
      <vt:lpstr>Education Updates</vt:lpstr>
      <vt:lpstr>Updates</vt:lpstr>
      <vt:lpstr>IL PQC Save the Dates!</vt:lpstr>
      <vt:lpstr>North Central Illinois Perinatal Network </vt:lpstr>
      <vt:lpstr>PowerPoint Presentation</vt:lpstr>
      <vt:lpstr>PowerPoint Presentation</vt:lpstr>
      <vt:lpstr>PowerPoint Presentation</vt:lpstr>
      <vt:lpstr>2023 Illinois Maternal Mortality and Morbidity Report </vt:lpstr>
      <vt:lpstr>Illinois Maternal Morbidity &amp; Mortality Report ~ 2023</vt:lpstr>
      <vt:lpstr>Goal of Report</vt:lpstr>
      <vt:lpstr>More Data On:</vt:lpstr>
      <vt:lpstr>Key Findings:</vt:lpstr>
      <vt:lpstr>Mental Health Conditions   Substance Use Disorders </vt:lpstr>
      <vt:lpstr>Severe Maternal Morbidity </vt:lpstr>
      <vt:lpstr>Maternal Mortality  </vt:lpstr>
      <vt:lpstr>Key Recommendations</vt:lpstr>
      <vt:lpstr>2020 COVID Data &amp; Beyond</vt:lpstr>
      <vt:lpstr>COVID – 19 and Maternal Health</vt:lpstr>
      <vt:lpstr>COVID – 19: Changes in Landscape of Healthcare</vt:lpstr>
      <vt:lpstr>PowerPoint Presentation</vt:lpstr>
      <vt:lpstr>PowerPoint Presentation</vt:lpstr>
      <vt:lpstr>PowerPoint Presentation</vt:lpstr>
      <vt:lpstr>Please Review </vt:lpstr>
      <vt:lpstr>IDPH Site Visit Prep</vt:lpstr>
      <vt:lpstr>Break</vt:lpstr>
      <vt:lpstr>Telehealth Offering   OSF OnCall     Pregnancy &amp; Postpartum Support </vt:lpstr>
      <vt:lpstr>Workgroups</vt:lpstr>
      <vt:lpstr>SAVE the Date! RQC ~ 2.29.24 Via Teams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OSF HealthCare Blank</dc:title>
  <dc:subject/>
  <dc:creator>Microsoft Office User</dc:creator>
  <cp:keywords/>
  <dc:description/>
  <cp:lastModifiedBy>Swain, Susie</cp:lastModifiedBy>
  <cp:revision>10</cp:revision>
  <dcterms:created xsi:type="dcterms:W3CDTF">2023-07-14T14:38:29Z</dcterms:created>
  <dcterms:modified xsi:type="dcterms:W3CDTF">2023-11-30T16:47:20Z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2022-03-10T20:26:48</vt:lpwstr>
  </property>
  <property fmtid="{D5CDD505-2E9C-101B-9397-08002B2CF9AE}" pid="3" name="TemplafyTenantId">
    <vt:lpwstr>osfhealthcare</vt:lpwstr>
  </property>
  <property fmtid="{D5CDD505-2E9C-101B-9397-08002B2CF9AE}" pid="4" name="TemplafyTemplateId">
    <vt:lpwstr>637825408082270169</vt:lpwstr>
  </property>
  <property fmtid="{D5CDD505-2E9C-101B-9397-08002B2CF9AE}" pid="5" name="TemplafyUserProfileId">
    <vt:lpwstr>637928800051512788</vt:lpwstr>
  </property>
  <property fmtid="{D5CDD505-2E9C-101B-9397-08002B2CF9AE}" pid="6" name="TemplafyFromBlank">
    <vt:bool>true</vt:bool>
  </property>
</Properties>
</file>