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7" r:id="rId11"/>
    <p:sldId id="271" r:id="rId12"/>
    <p:sldId id="268" r:id="rId13"/>
    <p:sldId id="269" r:id="rId14"/>
    <p:sldId id="266" r:id="rId15"/>
    <p:sldId id="272" r:id="rId16"/>
    <p:sldId id="273"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7" d="100"/>
          <a:sy n="67" d="100"/>
        </p:scale>
        <p:origin x="6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iFOy06ts8x0&amp;t=1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hattoexpect.com/pregnancy/cut-umbilical-cord" TargetMode="External"/><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hyperlink" Target="https://www.youtube.com/watch?v=fWINoyjXukA" TargetMode="External"/><Relationship Id="rId4" Type="http://schemas.openxmlformats.org/officeDocument/2006/relationships/hyperlink" Target="https://www.youtube.com/watch?v=LUwNqGQtWc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cXJKd2RfvaU"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ugustahealth.org/womens-health/preparing-for-your-delivery"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hyperlink" Target="https://goodmenproject.com/comment-of-the-day/what-they-did-wasnt-right-they-chose-to-give-the-child-this-horrible-disease/" TargetMode="Externa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5B0D-E985-4B6A-B98E-2A564B22C836}"/>
              </a:ext>
            </a:extLst>
          </p:cNvPr>
          <p:cNvSpPr>
            <a:spLocks noGrp="1"/>
          </p:cNvSpPr>
          <p:nvPr>
            <p:ph type="ctrTitle"/>
          </p:nvPr>
        </p:nvSpPr>
        <p:spPr/>
        <p:txBody>
          <a:bodyPr/>
          <a:lstStyle/>
          <a:p>
            <a:r>
              <a:rPr lang="en-US" dirty="0"/>
              <a:t>Gentle Stabilization</a:t>
            </a:r>
          </a:p>
        </p:txBody>
      </p:sp>
      <p:sp>
        <p:nvSpPr>
          <p:cNvPr id="3" name="Subtitle 2">
            <a:extLst>
              <a:ext uri="{FF2B5EF4-FFF2-40B4-BE49-F238E27FC236}">
                <a16:creationId xmlns:a16="http://schemas.microsoft.com/office/drawing/2014/main" id="{495FFCC3-CEE3-4FD0-AF99-73EC2BE60ED1}"/>
              </a:ext>
            </a:extLst>
          </p:cNvPr>
          <p:cNvSpPr>
            <a:spLocks noGrp="1"/>
          </p:cNvSpPr>
          <p:nvPr>
            <p:ph type="subTitle" idx="1"/>
          </p:nvPr>
        </p:nvSpPr>
        <p:spPr/>
        <p:txBody>
          <a:bodyPr/>
          <a:lstStyle/>
          <a:p>
            <a:r>
              <a:rPr lang="en-US" dirty="0"/>
              <a:t>Beyond NRP: Delivery Room Care for Preterm Infants</a:t>
            </a:r>
          </a:p>
        </p:txBody>
      </p:sp>
    </p:spTree>
    <p:extLst>
      <p:ext uri="{BB962C8B-B14F-4D97-AF65-F5344CB8AC3E}">
        <p14:creationId xmlns:p14="http://schemas.microsoft.com/office/powerpoint/2010/main" val="407882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C1C15-3E19-4B5D-84AB-9C29EED65701}"/>
              </a:ext>
            </a:extLst>
          </p:cNvPr>
          <p:cNvSpPr>
            <a:spLocks noGrp="1"/>
          </p:cNvSpPr>
          <p:nvPr>
            <p:ph type="title"/>
          </p:nvPr>
        </p:nvSpPr>
        <p:spPr/>
        <p:txBody>
          <a:bodyPr/>
          <a:lstStyle/>
          <a:p>
            <a:pPr algn="ctr"/>
            <a:r>
              <a:rPr lang="en-US" dirty="0"/>
              <a:t>All Developmental Care Pieces Together</a:t>
            </a:r>
          </a:p>
        </p:txBody>
      </p:sp>
      <p:sp>
        <p:nvSpPr>
          <p:cNvPr id="3" name="Content Placeholder 2">
            <a:extLst>
              <a:ext uri="{FF2B5EF4-FFF2-40B4-BE49-F238E27FC236}">
                <a16:creationId xmlns:a16="http://schemas.microsoft.com/office/drawing/2014/main" id="{23C229CD-192E-41CC-ABDB-5AC75542302A}"/>
              </a:ext>
            </a:extLst>
          </p:cNvPr>
          <p:cNvSpPr>
            <a:spLocks noGrp="1"/>
          </p:cNvSpPr>
          <p:nvPr>
            <p:ph sz="half" idx="1"/>
          </p:nvPr>
        </p:nvSpPr>
        <p:spPr>
          <a:xfrm>
            <a:off x="2589212" y="2133599"/>
            <a:ext cx="4313864" cy="4524375"/>
          </a:xfrm>
        </p:spPr>
        <p:txBody>
          <a:bodyPr>
            <a:normAutofit/>
          </a:bodyPr>
          <a:lstStyle/>
          <a:p>
            <a:r>
              <a:rPr lang="en-US" sz="2000" dirty="0"/>
              <a:t>This baby is contained and developmentally positioned, shielded from light, has chemical mattress and bubble wrap for thermoregulation</a:t>
            </a:r>
          </a:p>
          <a:p>
            <a:r>
              <a:rPr lang="en-US" sz="2000" dirty="0"/>
              <a:t>This is “the full package”…</a:t>
            </a:r>
          </a:p>
          <a:p>
            <a:pPr lvl="1"/>
            <a:r>
              <a:rPr lang="en-US" sz="2000" dirty="0"/>
              <a:t>Plus may still be using a hands-on </a:t>
            </a:r>
            <a:r>
              <a:rPr lang="en-US" sz="2000" dirty="0" err="1"/>
              <a:t>cuddler</a:t>
            </a:r>
            <a:r>
              <a:rPr lang="en-US" sz="2000" dirty="0"/>
              <a:t> .</a:t>
            </a:r>
          </a:p>
          <a:p>
            <a:pPr marL="457200" lvl="1" indent="0">
              <a:buNone/>
            </a:pPr>
            <a:endParaRPr lang="en-US" dirty="0"/>
          </a:p>
        </p:txBody>
      </p:sp>
      <p:pic>
        <p:nvPicPr>
          <p:cNvPr id="6" name="Content Placeholder 5">
            <a:extLst>
              <a:ext uri="{FF2B5EF4-FFF2-40B4-BE49-F238E27FC236}">
                <a16:creationId xmlns:a16="http://schemas.microsoft.com/office/drawing/2014/main" id="{8D9A207F-CD14-4F61-8FCB-F5F34481E896}"/>
              </a:ext>
            </a:extLst>
          </p:cNvPr>
          <p:cNvPicPr>
            <a:picLocks noGrp="1" noChangeAspect="1"/>
          </p:cNvPicPr>
          <p:nvPr>
            <p:ph sz="half" idx="2"/>
          </p:nvPr>
        </p:nvPicPr>
        <p:blipFill>
          <a:blip r:embed="rId2"/>
          <a:stretch>
            <a:fillRect/>
          </a:stretch>
        </p:blipFill>
        <p:spPr>
          <a:xfrm rot="10800000">
            <a:off x="7191375" y="2397324"/>
            <a:ext cx="4313237" cy="3234928"/>
          </a:xfrm>
        </p:spPr>
      </p:pic>
    </p:spTree>
    <p:extLst>
      <p:ext uri="{BB962C8B-B14F-4D97-AF65-F5344CB8AC3E}">
        <p14:creationId xmlns:p14="http://schemas.microsoft.com/office/powerpoint/2010/main" val="160634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AECA043-374D-4719-90B0-E844F08C7949}"/>
              </a:ext>
            </a:extLst>
          </p:cNvPr>
          <p:cNvSpPr>
            <a:spLocks noGrp="1"/>
          </p:cNvSpPr>
          <p:nvPr>
            <p:ph type="title"/>
          </p:nvPr>
        </p:nvSpPr>
        <p:spPr>
          <a:xfrm>
            <a:off x="3373062" y="624110"/>
            <a:ext cx="8131550" cy="1280890"/>
          </a:xfrm>
        </p:spPr>
        <p:txBody>
          <a:bodyPr>
            <a:normAutofit/>
          </a:bodyPr>
          <a:lstStyle/>
          <a:p>
            <a:r>
              <a:rPr lang="en-US" dirty="0"/>
              <a:t>Process of Gentle Stabilization</a:t>
            </a:r>
          </a:p>
        </p:txBody>
      </p:sp>
      <p:sp>
        <p:nvSpPr>
          <p:cNvPr id="36" name="Rectangle 35">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39"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0"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1"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2"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3"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4"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5"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46"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47"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48"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49"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0"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52" name="Group 51">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53"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54"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55"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56"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57"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58"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59"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0"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1"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62"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63"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64"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66"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 name="Content Placeholder 5">
            <a:extLst>
              <a:ext uri="{FF2B5EF4-FFF2-40B4-BE49-F238E27FC236}">
                <a16:creationId xmlns:a16="http://schemas.microsoft.com/office/drawing/2014/main" id="{784472B3-BE3A-4FBE-BF98-82106480CE6E}"/>
              </a:ext>
            </a:extLst>
          </p:cNvPr>
          <p:cNvSpPr>
            <a:spLocks noGrp="1"/>
          </p:cNvSpPr>
          <p:nvPr>
            <p:ph idx="1"/>
          </p:nvPr>
        </p:nvSpPr>
        <p:spPr>
          <a:xfrm>
            <a:off x="3373062" y="2133600"/>
            <a:ext cx="8131550" cy="3777622"/>
          </a:xfrm>
        </p:spPr>
        <p:txBody>
          <a:bodyPr>
            <a:normAutofit/>
          </a:bodyPr>
          <a:lstStyle/>
          <a:p>
            <a:r>
              <a:rPr lang="en-US" sz="2000" dirty="0"/>
              <a:t>Assigning roles to team members is vital</a:t>
            </a:r>
          </a:p>
          <a:p>
            <a:pPr lvl="1"/>
            <a:r>
              <a:rPr lang="en-US" sz="2000" dirty="0"/>
              <a:t>Ensures each task in responsibility is covered</a:t>
            </a:r>
          </a:p>
          <a:p>
            <a:pPr lvl="1"/>
            <a:r>
              <a:rPr lang="en-US" sz="2000" dirty="0"/>
              <a:t>Prevents confusion in critical or “high risk, low volume” situations</a:t>
            </a:r>
          </a:p>
          <a:p>
            <a:pPr marL="457200" lvl="1" indent="0">
              <a:buNone/>
            </a:pPr>
            <a:endParaRPr lang="en-US" sz="2000" dirty="0"/>
          </a:p>
          <a:p>
            <a:pPr lvl="1"/>
            <a:r>
              <a:rPr lang="en-US" sz="2000" dirty="0"/>
              <a:t>Assigning team member roles: </a:t>
            </a:r>
            <a:r>
              <a:rPr lang="en-US" sz="2000" dirty="0">
                <a:hlinkClick r:id="rId2"/>
              </a:rPr>
              <a:t>https://www.youtube.com/watch?v=iFOy06ts8x0&amp;t=1s</a:t>
            </a:r>
            <a:endParaRPr lang="en-US" sz="2000" dirty="0"/>
          </a:p>
          <a:p>
            <a:pPr lvl="1"/>
            <a:endParaRPr lang="en-US" sz="2000" dirty="0"/>
          </a:p>
          <a:p>
            <a:pPr lvl="1"/>
            <a:endParaRPr lang="en-US" dirty="0"/>
          </a:p>
        </p:txBody>
      </p:sp>
    </p:spTree>
    <p:extLst>
      <p:ext uri="{BB962C8B-B14F-4D97-AF65-F5344CB8AC3E}">
        <p14:creationId xmlns:p14="http://schemas.microsoft.com/office/powerpoint/2010/main" val="307246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9E8E5-72E0-41B8-87AC-4D4176E84889}"/>
              </a:ext>
            </a:extLst>
          </p:cNvPr>
          <p:cNvSpPr>
            <a:spLocks noGrp="1"/>
          </p:cNvSpPr>
          <p:nvPr>
            <p:ph type="title"/>
          </p:nvPr>
        </p:nvSpPr>
        <p:spPr/>
        <p:txBody>
          <a:bodyPr/>
          <a:lstStyle/>
          <a:p>
            <a:pPr algn="ctr"/>
            <a:r>
              <a:rPr lang="en-US" dirty="0"/>
              <a:t>Team Members and Responsibilities</a:t>
            </a:r>
          </a:p>
        </p:txBody>
      </p:sp>
      <p:sp>
        <p:nvSpPr>
          <p:cNvPr id="5" name="Content Placeholder 4">
            <a:extLst>
              <a:ext uri="{FF2B5EF4-FFF2-40B4-BE49-F238E27FC236}">
                <a16:creationId xmlns:a16="http://schemas.microsoft.com/office/drawing/2014/main" id="{340094AA-1D45-4D49-BB8E-70BC4A28F0A5}"/>
              </a:ext>
            </a:extLst>
          </p:cNvPr>
          <p:cNvSpPr>
            <a:spLocks noGrp="1"/>
          </p:cNvSpPr>
          <p:nvPr>
            <p:ph idx="1"/>
          </p:nvPr>
        </p:nvSpPr>
        <p:spPr>
          <a:xfrm>
            <a:off x="2589212" y="1514475"/>
            <a:ext cx="8915400" cy="5276849"/>
          </a:xfrm>
        </p:spPr>
        <p:txBody>
          <a:bodyPr>
            <a:normAutofit/>
          </a:bodyPr>
          <a:lstStyle/>
          <a:p>
            <a:r>
              <a:rPr lang="en-US" dirty="0"/>
              <a:t> Provider: Manage airway and oversee resuscitation</a:t>
            </a:r>
          </a:p>
          <a:p>
            <a:pPr lvl="1"/>
            <a:r>
              <a:rPr lang="en-US" dirty="0"/>
              <a:t>Ensures all equipment is present and functioning prior to birth</a:t>
            </a:r>
          </a:p>
          <a:p>
            <a:pPr lvl="1"/>
            <a:r>
              <a:rPr lang="en-US" dirty="0"/>
              <a:t>Clears secretions by wiping or suctioning</a:t>
            </a:r>
          </a:p>
          <a:p>
            <a:pPr lvl="1"/>
            <a:r>
              <a:rPr lang="en-US" dirty="0"/>
              <a:t>Applies CPAP via mask or RAM cannula</a:t>
            </a:r>
          </a:p>
          <a:p>
            <a:pPr lvl="1"/>
            <a:r>
              <a:rPr lang="en-US" dirty="0"/>
              <a:t>Intubates infant as needed</a:t>
            </a:r>
          </a:p>
          <a:p>
            <a:pPr lvl="1"/>
            <a:r>
              <a:rPr lang="en-US" dirty="0"/>
              <a:t>Works with team to apply developmental devices</a:t>
            </a:r>
          </a:p>
          <a:p>
            <a:pPr lvl="1"/>
            <a:r>
              <a:rPr lang="en-US" dirty="0"/>
              <a:t>Provides direction to other team members and leads decision making</a:t>
            </a:r>
          </a:p>
          <a:p>
            <a:r>
              <a:rPr lang="en-US" dirty="0"/>
              <a:t>Nurse #1: Assists in resuscitation</a:t>
            </a:r>
          </a:p>
          <a:p>
            <a:pPr lvl="1"/>
            <a:r>
              <a:rPr lang="en-US" dirty="0"/>
              <a:t>Applied pulse oximeter to infant’s right wrist</a:t>
            </a:r>
          </a:p>
          <a:p>
            <a:pPr lvl="1"/>
            <a:r>
              <a:rPr lang="en-US" dirty="0"/>
              <a:t>Auscultates or palpates heart rate </a:t>
            </a:r>
          </a:p>
          <a:p>
            <a:pPr lvl="1"/>
            <a:r>
              <a:rPr lang="en-US" dirty="0"/>
              <a:t>Applies leads and ISC probe as condition allows</a:t>
            </a:r>
          </a:p>
          <a:p>
            <a:pPr lvl="1"/>
            <a:r>
              <a:rPr lang="en-US" dirty="0"/>
              <a:t>Works with team to provide developmental devices</a:t>
            </a:r>
          </a:p>
          <a:p>
            <a:pPr lvl="1"/>
            <a:endParaRPr lang="en-US" dirty="0"/>
          </a:p>
        </p:txBody>
      </p:sp>
    </p:spTree>
    <p:extLst>
      <p:ext uri="{BB962C8B-B14F-4D97-AF65-F5344CB8AC3E}">
        <p14:creationId xmlns:p14="http://schemas.microsoft.com/office/powerpoint/2010/main" val="2203155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31F5-08F0-445D-9580-36EBB5C8A868}"/>
              </a:ext>
            </a:extLst>
          </p:cNvPr>
          <p:cNvSpPr>
            <a:spLocks noGrp="1"/>
          </p:cNvSpPr>
          <p:nvPr>
            <p:ph type="title"/>
          </p:nvPr>
        </p:nvSpPr>
        <p:spPr/>
        <p:txBody>
          <a:bodyPr/>
          <a:lstStyle/>
          <a:p>
            <a:pPr algn="ctr"/>
            <a:r>
              <a:rPr lang="en-US" dirty="0"/>
              <a:t>Team Members and Responsibilities</a:t>
            </a:r>
            <a:br>
              <a:rPr lang="en-US" dirty="0"/>
            </a:br>
            <a:endParaRPr lang="en-US" dirty="0"/>
          </a:p>
        </p:txBody>
      </p:sp>
      <p:sp>
        <p:nvSpPr>
          <p:cNvPr id="3" name="Content Placeholder 2">
            <a:extLst>
              <a:ext uri="{FF2B5EF4-FFF2-40B4-BE49-F238E27FC236}">
                <a16:creationId xmlns:a16="http://schemas.microsoft.com/office/drawing/2014/main" id="{049B6B20-FF27-4385-AFB0-26181C8AB073}"/>
              </a:ext>
            </a:extLst>
          </p:cNvPr>
          <p:cNvSpPr>
            <a:spLocks noGrp="1"/>
          </p:cNvSpPr>
          <p:nvPr>
            <p:ph idx="1"/>
          </p:nvPr>
        </p:nvSpPr>
        <p:spPr>
          <a:xfrm>
            <a:off x="2589212" y="1543050"/>
            <a:ext cx="8915400" cy="5219700"/>
          </a:xfrm>
        </p:spPr>
        <p:txBody>
          <a:bodyPr>
            <a:normAutofit/>
          </a:bodyPr>
          <a:lstStyle/>
          <a:p>
            <a:r>
              <a:rPr lang="en-US" dirty="0"/>
              <a:t>Nurse #2: “The </a:t>
            </a:r>
            <a:r>
              <a:rPr lang="en-US" dirty="0" err="1"/>
              <a:t>Cuddler</a:t>
            </a:r>
            <a:r>
              <a:rPr lang="en-US" dirty="0"/>
              <a:t>”</a:t>
            </a:r>
          </a:p>
          <a:p>
            <a:pPr lvl="1"/>
            <a:r>
              <a:rPr lang="en-US" sz="1800" dirty="0"/>
              <a:t>Provides hands-on containment to infant throughout the resuscitation and care procedures</a:t>
            </a:r>
          </a:p>
          <a:p>
            <a:pPr lvl="2"/>
            <a:r>
              <a:rPr lang="en-US" sz="1800" dirty="0"/>
              <a:t>This may include after the initial delivery room care, such as during line insertion</a:t>
            </a:r>
          </a:p>
          <a:p>
            <a:r>
              <a:rPr lang="en-US" dirty="0"/>
              <a:t>Respiratory Therapist</a:t>
            </a:r>
          </a:p>
          <a:p>
            <a:pPr lvl="1"/>
            <a:r>
              <a:rPr lang="en-US" sz="1800" dirty="0"/>
              <a:t>Assist provider with intubation supplies, suctioning, </a:t>
            </a:r>
            <a:r>
              <a:rPr lang="en-US" sz="1800" dirty="0" err="1"/>
              <a:t>etc</a:t>
            </a:r>
            <a:endParaRPr lang="en-US" sz="1800" dirty="0"/>
          </a:p>
          <a:p>
            <a:pPr lvl="1"/>
            <a:r>
              <a:rPr lang="en-US" sz="1800" dirty="0"/>
              <a:t>Assist with surfactant dosing as needed</a:t>
            </a:r>
          </a:p>
          <a:p>
            <a:pPr lvl="1"/>
            <a:r>
              <a:rPr lang="en-US" sz="1800" dirty="0"/>
              <a:t>Adjust oxygen or </a:t>
            </a:r>
            <a:r>
              <a:rPr lang="en-US" sz="1800" dirty="0" err="1"/>
              <a:t>Neopuff</a:t>
            </a:r>
            <a:r>
              <a:rPr lang="en-US" sz="1800" dirty="0"/>
              <a:t> settings as directed by provider</a:t>
            </a:r>
          </a:p>
          <a:p>
            <a:r>
              <a:rPr lang="en-US" dirty="0"/>
              <a:t>Other roles: DOCUMENTER if possible, additional RNs to assist with care or assist in beginning transport process (call </a:t>
            </a:r>
            <a:r>
              <a:rPr lang="en-US" dirty="0" err="1"/>
              <a:t>MedCom</a:t>
            </a:r>
            <a:r>
              <a:rPr lang="en-US" dirty="0"/>
              <a:t>, </a:t>
            </a:r>
            <a:r>
              <a:rPr lang="en-US" dirty="0" err="1"/>
              <a:t>etc</a:t>
            </a:r>
            <a:r>
              <a:rPr lang="en-US" dirty="0"/>
              <a:t>)</a:t>
            </a:r>
          </a:p>
          <a:p>
            <a:pPr lvl="1"/>
            <a:r>
              <a:rPr lang="en-US" sz="1800" dirty="0" err="1"/>
              <a:t>Micropreemie</a:t>
            </a:r>
            <a:r>
              <a:rPr lang="en-US" sz="1800" dirty="0"/>
              <a:t> resuscitations generally have 4-5 staff at SFMC, although we know that is not always possible</a:t>
            </a:r>
          </a:p>
        </p:txBody>
      </p:sp>
    </p:spTree>
    <p:extLst>
      <p:ext uri="{BB962C8B-B14F-4D97-AF65-F5344CB8AC3E}">
        <p14:creationId xmlns:p14="http://schemas.microsoft.com/office/powerpoint/2010/main" val="416588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664D6319-AE80-458F-A2C6-1F0351266C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5F305C72-8769-4E0F-B31D-F4B1C9DC93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5" name="Group 44">
            <a:extLst>
              <a:ext uri="{FF2B5EF4-FFF2-40B4-BE49-F238E27FC236}">
                <a16:creationId xmlns:a16="http://schemas.microsoft.com/office/drawing/2014/main" id="{72583CFC-05A3-4743-9A2E-7C2095B8D4C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6" name="Freeform 11">
              <a:extLst>
                <a:ext uri="{FF2B5EF4-FFF2-40B4-BE49-F238E27FC236}">
                  <a16:creationId xmlns:a16="http://schemas.microsoft.com/office/drawing/2014/main" id="{9A751892-92F2-4CB4-BCAB-6D0AAF8F1696}"/>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5934046E-4D7C-4AA6-8633-29944553F1EB}"/>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421462AB-19D6-42DB-A850-F35B82C7B89E}"/>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208D8C07-9637-45D3-9E40-7C5C40077866}"/>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883C90A1-D75A-4818-9F01-B4BF19D74712}"/>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8808F87B-C4B8-4084-BD89-E41A1A44E7A4}"/>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E7FC0B23-1372-4455-98CE-E0FC7FF99A62}"/>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D14B79DD-45AC-487C-B361-0312B3C85E49}"/>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CDA09C7F-7AF3-4B6C-BC42-92780A68277C}"/>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 name="Freeform 20">
              <a:extLst>
                <a:ext uri="{FF2B5EF4-FFF2-40B4-BE49-F238E27FC236}">
                  <a16:creationId xmlns:a16="http://schemas.microsoft.com/office/drawing/2014/main" id="{FF7EBDD4-71BF-4FAF-B00B-444F9AE208C9}"/>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6" name="Freeform 21">
              <a:extLst>
                <a:ext uri="{FF2B5EF4-FFF2-40B4-BE49-F238E27FC236}">
                  <a16:creationId xmlns:a16="http://schemas.microsoft.com/office/drawing/2014/main" id="{AF5E4290-F8B0-440E-A418-613A1552DF6D}"/>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7" name="Freeform 22">
              <a:extLst>
                <a:ext uri="{FF2B5EF4-FFF2-40B4-BE49-F238E27FC236}">
                  <a16:creationId xmlns:a16="http://schemas.microsoft.com/office/drawing/2014/main" id="{FF0BF04A-FCC8-42BF-AD17-10F0ACB44D8C}"/>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58">
            <a:extLst>
              <a:ext uri="{FF2B5EF4-FFF2-40B4-BE49-F238E27FC236}">
                <a16:creationId xmlns:a16="http://schemas.microsoft.com/office/drawing/2014/main" id="{506F0A57-55BB-457C-9C8C-3DEE71009AD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0" name="Freeform 27">
              <a:extLst>
                <a:ext uri="{FF2B5EF4-FFF2-40B4-BE49-F238E27FC236}">
                  <a16:creationId xmlns:a16="http://schemas.microsoft.com/office/drawing/2014/main" id="{60DB408E-A426-4658-B39D-0BBF09463E3C}"/>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 name="Freeform 28">
              <a:extLst>
                <a:ext uri="{FF2B5EF4-FFF2-40B4-BE49-F238E27FC236}">
                  <a16:creationId xmlns:a16="http://schemas.microsoft.com/office/drawing/2014/main" id="{BEFFABCA-CAA4-45E4-A7D4-DB3D2C864D3A}"/>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 name="Freeform 29">
              <a:extLst>
                <a:ext uri="{FF2B5EF4-FFF2-40B4-BE49-F238E27FC236}">
                  <a16:creationId xmlns:a16="http://schemas.microsoft.com/office/drawing/2014/main" id="{99494AF8-97E4-4473-AA6E-B4AB1279E87B}"/>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3" name="Freeform 30">
              <a:extLst>
                <a:ext uri="{FF2B5EF4-FFF2-40B4-BE49-F238E27FC236}">
                  <a16:creationId xmlns:a16="http://schemas.microsoft.com/office/drawing/2014/main" id="{D05C67DC-0E54-4C69-90BE-8374C7E970E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4" name="Freeform 31">
              <a:extLst>
                <a:ext uri="{FF2B5EF4-FFF2-40B4-BE49-F238E27FC236}">
                  <a16:creationId xmlns:a16="http://schemas.microsoft.com/office/drawing/2014/main" id="{B2B38B94-E895-4324-B699-EEF28E052256}"/>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41E77CC3-723C-4C87-A1BA-D8E35B8017AB}"/>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6" name="Freeform 33">
              <a:extLst>
                <a:ext uri="{FF2B5EF4-FFF2-40B4-BE49-F238E27FC236}">
                  <a16:creationId xmlns:a16="http://schemas.microsoft.com/office/drawing/2014/main" id="{CC5757E8-4CBE-4EA3-98AF-96361C91837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7" name="Freeform 34">
              <a:extLst>
                <a:ext uri="{FF2B5EF4-FFF2-40B4-BE49-F238E27FC236}">
                  <a16:creationId xmlns:a16="http://schemas.microsoft.com/office/drawing/2014/main" id="{51E4772B-9FB7-4AC7-B352-C444891670D6}"/>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 name="Freeform 35">
              <a:extLst>
                <a:ext uri="{FF2B5EF4-FFF2-40B4-BE49-F238E27FC236}">
                  <a16:creationId xmlns:a16="http://schemas.microsoft.com/office/drawing/2014/main" id="{7F853444-696F-4B42-8C91-1F6EDD53DDFE}"/>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9" name="Freeform 36">
              <a:extLst>
                <a:ext uri="{FF2B5EF4-FFF2-40B4-BE49-F238E27FC236}">
                  <a16:creationId xmlns:a16="http://schemas.microsoft.com/office/drawing/2014/main" id="{CD1A3085-30B0-496B-B9D3-55280769A69E}"/>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1B2519D7-F51F-4583-9B50-41B493C14820}"/>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1" name="Freeform 38">
              <a:extLst>
                <a:ext uri="{FF2B5EF4-FFF2-40B4-BE49-F238E27FC236}">
                  <a16:creationId xmlns:a16="http://schemas.microsoft.com/office/drawing/2014/main" id="{6E1141E0-4F4D-4B40-BDB5-B2DD0FAEB37F}"/>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3" name="Rectangle 72">
            <a:extLst>
              <a:ext uri="{FF2B5EF4-FFF2-40B4-BE49-F238E27FC236}">
                <a16:creationId xmlns:a16="http://schemas.microsoft.com/office/drawing/2014/main" id="{C5E0C91A-3F1D-43D7-9AB4-5D0A17D5C4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3A6C27A1-A438-4EC6-93BF-EC26F29BB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Content Placeholder 5" descr="A hand holding a baby&#10;&#10;Description generated with very high confidence">
            <a:extLst>
              <a:ext uri="{FF2B5EF4-FFF2-40B4-BE49-F238E27FC236}">
                <a16:creationId xmlns:a16="http://schemas.microsoft.com/office/drawing/2014/main" id="{CE7DFF86-4EF1-4D51-AD5F-9E287A8DC910}"/>
              </a:ext>
            </a:extLst>
          </p:cNvPr>
          <p:cNvPicPr>
            <a:picLocks noGrp="1" noChangeAspect="1"/>
          </p:cNvPicPr>
          <p:nvPr>
            <p:ph sz="half" idx="1"/>
          </p:nvPr>
        </p:nvPicPr>
        <p:blipFill rotWithShape="1">
          <a:blip r:embed="rId2"/>
          <a:srcRect t="2844" b="6637"/>
          <a:stretch/>
        </p:blipFill>
        <p:spPr>
          <a:xfrm rot="16200000">
            <a:off x="-1102629" y="1102806"/>
            <a:ext cx="6858000" cy="4655850"/>
          </a:xfrm>
          <a:prstGeom prst="rect">
            <a:avLst/>
          </a:prstGeom>
        </p:spPr>
      </p:pic>
      <p:sp>
        <p:nvSpPr>
          <p:cNvPr id="2" name="Title 1">
            <a:extLst>
              <a:ext uri="{FF2B5EF4-FFF2-40B4-BE49-F238E27FC236}">
                <a16:creationId xmlns:a16="http://schemas.microsoft.com/office/drawing/2014/main" id="{52E95C7B-3BF6-49B5-93DF-147E674994F5}"/>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dirty="0"/>
              <a:t>The “</a:t>
            </a:r>
            <a:r>
              <a:rPr lang="en-US" dirty="0" err="1"/>
              <a:t>Cuddler</a:t>
            </a:r>
            <a:r>
              <a:rPr lang="en-US" dirty="0"/>
              <a:t>”</a:t>
            </a:r>
          </a:p>
        </p:txBody>
      </p:sp>
      <p:sp>
        <p:nvSpPr>
          <p:cNvPr id="4" name="Content Placeholder 3">
            <a:extLst>
              <a:ext uri="{FF2B5EF4-FFF2-40B4-BE49-F238E27FC236}">
                <a16:creationId xmlns:a16="http://schemas.microsoft.com/office/drawing/2014/main" id="{0D9B9892-7D7F-4559-8784-6FA4E1C5C709}"/>
              </a:ext>
            </a:extLst>
          </p:cNvPr>
          <p:cNvSpPr>
            <a:spLocks noGrp="1"/>
          </p:cNvSpPr>
          <p:nvPr>
            <p:ph sz="half" idx="2"/>
          </p:nvPr>
        </p:nvSpPr>
        <p:spPr>
          <a:xfrm>
            <a:off x="6438191" y="1410943"/>
            <a:ext cx="5066419" cy="5304182"/>
          </a:xfrm>
        </p:spPr>
        <p:txBody>
          <a:bodyPr vert="horz" lIns="91440" tIns="45720" rIns="91440" bIns="45720" rtlCol="0">
            <a:normAutofit/>
          </a:bodyPr>
          <a:lstStyle/>
          <a:p>
            <a:r>
              <a:rPr lang="en-US" sz="2000" dirty="0"/>
              <a:t>As soon as the infant arrives to the warmer for stabilization, one staff member becomes the “</a:t>
            </a:r>
            <a:r>
              <a:rPr lang="en-US" sz="2000" dirty="0" err="1"/>
              <a:t>cuddler</a:t>
            </a:r>
            <a:r>
              <a:rPr lang="en-US" sz="2000" dirty="0"/>
              <a:t>”</a:t>
            </a:r>
          </a:p>
          <a:p>
            <a:pPr lvl="1"/>
            <a:r>
              <a:rPr lang="en-US" sz="2000" dirty="0"/>
              <a:t>Their job is to provide containment and positioning assistance for the infant</a:t>
            </a:r>
          </a:p>
          <a:p>
            <a:pPr lvl="2"/>
            <a:r>
              <a:rPr lang="en-US" sz="2000" dirty="0"/>
              <a:t>Hands to face and midline</a:t>
            </a:r>
          </a:p>
          <a:p>
            <a:pPr lvl="2"/>
            <a:r>
              <a:rPr lang="en-US" sz="2000" dirty="0"/>
              <a:t>Legs flexed</a:t>
            </a:r>
          </a:p>
          <a:p>
            <a:pPr lvl="2"/>
            <a:r>
              <a:rPr lang="en-US" sz="2000" dirty="0"/>
              <a:t>Body midline</a:t>
            </a:r>
          </a:p>
          <a:p>
            <a:pPr lvl="1"/>
            <a:r>
              <a:rPr lang="en-US" sz="2000" dirty="0"/>
              <a:t>Hands on support is vitally important and helps these babies stabilize faster than if they are left without containment</a:t>
            </a:r>
          </a:p>
        </p:txBody>
      </p:sp>
    </p:spTree>
    <p:extLst>
      <p:ext uri="{BB962C8B-B14F-4D97-AF65-F5344CB8AC3E}">
        <p14:creationId xmlns:p14="http://schemas.microsoft.com/office/powerpoint/2010/main" val="179195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person, indoor, table, food&#10;&#10;Description automatically generated">
            <a:extLst>
              <a:ext uri="{FF2B5EF4-FFF2-40B4-BE49-F238E27FC236}">
                <a16:creationId xmlns:a16="http://schemas.microsoft.com/office/drawing/2014/main" id="{89C3E31F-9CA8-4F35-9F43-202F6000CB95}"/>
              </a:ext>
            </a:extLst>
          </p:cNvPr>
          <p:cNvPicPr>
            <a:picLocks noGrp="1" noChangeAspect="1"/>
          </p:cNvPicPr>
          <p:nvPr>
            <p:ph sz="half" idx="2"/>
          </p:nvPr>
        </p:nvPicPr>
        <p:blipFill rotWithShape="1">
          <a:blip r:embed="rId2">
            <a:alphaModFix amt="35000"/>
            <a:extLst>
              <a:ext uri="{837473B0-CC2E-450A-ABE3-18F120FF3D39}">
                <a1611:picAttrSrcUrl xmlns:a1611="http://schemas.microsoft.com/office/drawing/2016/11/main" r:id="rId3"/>
              </a:ext>
            </a:extLst>
          </a:blip>
          <a:srcRect/>
          <a:stretch/>
        </p:blipFill>
        <p:spPr>
          <a:xfrm>
            <a:off x="-8825" y="10"/>
            <a:ext cx="12192000" cy="6857990"/>
          </a:xfrm>
          <a:prstGeom prst="rect">
            <a:avLst/>
          </a:prstGeom>
        </p:spPr>
      </p:pic>
      <p:sp>
        <p:nvSpPr>
          <p:cNvPr id="2" name="Title 1">
            <a:extLst>
              <a:ext uri="{FF2B5EF4-FFF2-40B4-BE49-F238E27FC236}">
                <a16:creationId xmlns:a16="http://schemas.microsoft.com/office/drawing/2014/main" id="{5A4E24A1-B752-4B7D-AD49-26384AD2DC08}"/>
              </a:ext>
            </a:extLst>
          </p:cNvPr>
          <p:cNvSpPr>
            <a:spLocks noGrp="1"/>
          </p:cNvSpPr>
          <p:nvPr>
            <p:ph type="title"/>
          </p:nvPr>
        </p:nvSpPr>
        <p:spPr>
          <a:xfrm>
            <a:off x="1935513" y="624110"/>
            <a:ext cx="8911687" cy="1280890"/>
          </a:xfrm>
        </p:spPr>
        <p:txBody>
          <a:bodyPr vert="horz" lIns="91440" tIns="45720" rIns="91440" bIns="45720" rtlCol="0" anchor="t">
            <a:normAutofit/>
          </a:bodyPr>
          <a:lstStyle/>
          <a:p>
            <a:r>
              <a:rPr lang="en-US">
                <a:solidFill>
                  <a:schemeClr val="tx1"/>
                </a:solidFill>
              </a:rPr>
              <a:t>Process of Gentle Stabilization</a:t>
            </a:r>
          </a:p>
        </p:txBody>
      </p:sp>
      <p:sp>
        <p:nvSpPr>
          <p:cNvPr id="3" name="Content Placeholder 2">
            <a:extLst>
              <a:ext uri="{FF2B5EF4-FFF2-40B4-BE49-F238E27FC236}">
                <a16:creationId xmlns:a16="http://schemas.microsoft.com/office/drawing/2014/main" id="{9AB342F1-C0FA-49F0-B703-17461D70E6F0}"/>
              </a:ext>
            </a:extLst>
          </p:cNvPr>
          <p:cNvSpPr>
            <a:spLocks noGrp="1"/>
          </p:cNvSpPr>
          <p:nvPr>
            <p:ph sz="half" idx="1"/>
          </p:nvPr>
        </p:nvSpPr>
        <p:spPr>
          <a:xfrm>
            <a:off x="1931800" y="1552575"/>
            <a:ext cx="8915400" cy="5047765"/>
          </a:xfrm>
        </p:spPr>
        <p:txBody>
          <a:bodyPr vert="horz" lIns="91440" tIns="45720" rIns="91440" bIns="45720" rtlCol="0">
            <a:normAutofit/>
          </a:bodyPr>
          <a:lstStyle/>
          <a:p>
            <a:r>
              <a:rPr lang="en-US" dirty="0"/>
              <a:t>Delayed Cord Clamping is performed for all preterm and term infants, regardless of route of delivery, if the infant is breathing and moving at delivery.</a:t>
            </a:r>
          </a:p>
          <a:p>
            <a:pPr lvl="1"/>
            <a:r>
              <a:rPr lang="en-US" sz="1800" dirty="0"/>
              <a:t>Concurrent CPAP available and sterile (for use on operative field) for all infants &lt;30 weeks, automatically used for &lt;27 weeks.</a:t>
            </a:r>
          </a:p>
          <a:p>
            <a:pPr lvl="2"/>
            <a:r>
              <a:rPr lang="en-US" sz="1800" dirty="0"/>
              <a:t>Adequate lung inflation helps stabilize heart rate and begin process of improving oxygenation, as well as assist in establishing adequate pulmonary blood flow and increased volume of blood transferred to infant during DCC</a:t>
            </a:r>
          </a:p>
          <a:p>
            <a:pPr lvl="2"/>
            <a:endParaRPr lang="en-US" sz="1800" dirty="0"/>
          </a:p>
          <a:p>
            <a:pPr lvl="2"/>
            <a:r>
              <a:rPr lang="en-US" sz="1800" dirty="0"/>
              <a:t>DCC without CPAP: </a:t>
            </a:r>
            <a:r>
              <a:rPr lang="en-US" sz="1800" dirty="0">
                <a:hlinkClick r:id="rId4"/>
              </a:rPr>
              <a:t>https://www.youtube.com/watch?v=LUwNqGQtWcw</a:t>
            </a:r>
            <a:endParaRPr lang="en-US" sz="1800" dirty="0"/>
          </a:p>
          <a:p>
            <a:pPr lvl="2"/>
            <a:r>
              <a:rPr lang="en-US" sz="1800" dirty="0"/>
              <a:t>DCC with CPAP: </a:t>
            </a:r>
            <a:r>
              <a:rPr lang="en-US" sz="1800" dirty="0">
                <a:hlinkClick r:id="rId5"/>
              </a:rPr>
              <a:t>https://www.youtube.com/watch?v=fWINoyjXukA</a:t>
            </a:r>
            <a:endParaRPr lang="en-US" sz="1800" dirty="0"/>
          </a:p>
        </p:txBody>
      </p:sp>
    </p:spTree>
    <p:extLst>
      <p:ext uri="{BB962C8B-B14F-4D97-AF65-F5344CB8AC3E}">
        <p14:creationId xmlns:p14="http://schemas.microsoft.com/office/powerpoint/2010/main" val="424432120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73505D"/>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1FC6CCF-805C-4707-B199-E10DE0382E77}"/>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a:solidFill>
                  <a:srgbClr val="FEFFFF"/>
                </a:solidFill>
              </a:rPr>
              <a:t>Process of Gentle Stabilization</a:t>
            </a:r>
          </a:p>
        </p:txBody>
      </p:sp>
      <p:sp>
        <p:nvSpPr>
          <p:cNvPr id="3" name="Content Placeholder 2">
            <a:extLst>
              <a:ext uri="{FF2B5EF4-FFF2-40B4-BE49-F238E27FC236}">
                <a16:creationId xmlns:a16="http://schemas.microsoft.com/office/drawing/2014/main" id="{234D291D-1A0E-4BFB-8F12-7C043BFAFBD1}"/>
              </a:ext>
            </a:extLst>
          </p:cNvPr>
          <p:cNvSpPr>
            <a:spLocks noGrp="1"/>
          </p:cNvSpPr>
          <p:nvPr>
            <p:ph sz="half" idx="1"/>
          </p:nvPr>
        </p:nvSpPr>
        <p:spPr>
          <a:xfrm>
            <a:off x="541866" y="2032000"/>
            <a:ext cx="7145867" cy="4585730"/>
          </a:xfrm>
        </p:spPr>
        <p:txBody>
          <a:bodyPr vert="horz" lIns="91440" tIns="45720" rIns="91440" bIns="45720" rtlCol="0">
            <a:normAutofit/>
          </a:bodyPr>
          <a:lstStyle/>
          <a:p>
            <a:pPr>
              <a:buClr>
                <a:srgbClr val="BC9962"/>
              </a:buClr>
            </a:pPr>
            <a:r>
              <a:rPr lang="en-US" dirty="0">
                <a:solidFill>
                  <a:srgbClr val="FEFFFF"/>
                </a:solidFill>
              </a:rPr>
              <a:t>Stabilization of respiratory status with as little intervention as possible to maintain infant stability</a:t>
            </a:r>
          </a:p>
          <a:p>
            <a:pPr lvl="1">
              <a:buClr>
                <a:srgbClr val="BC9962"/>
              </a:buClr>
            </a:pPr>
            <a:r>
              <a:rPr lang="en-US" dirty="0">
                <a:solidFill>
                  <a:srgbClr val="FEFFFF"/>
                </a:solidFill>
              </a:rPr>
              <a:t>Avoid bulb or deep suctioning if possible</a:t>
            </a:r>
          </a:p>
          <a:p>
            <a:pPr lvl="2">
              <a:buClr>
                <a:srgbClr val="BC9962"/>
              </a:buClr>
            </a:pPr>
            <a:r>
              <a:rPr lang="en-US" dirty="0">
                <a:solidFill>
                  <a:srgbClr val="FEFFFF"/>
                </a:solidFill>
              </a:rPr>
              <a:t>Vagal response </a:t>
            </a:r>
            <a:r>
              <a:rPr lang="en-US" dirty="0">
                <a:solidFill>
                  <a:srgbClr val="FEFFFF"/>
                </a:solidFill>
                <a:sym typeface="Wingdings" panose="05000000000000000000" pitchFamily="2" charset="2"/>
              </a:rPr>
              <a:t> lower HR</a:t>
            </a:r>
          </a:p>
          <a:p>
            <a:pPr lvl="1">
              <a:buClr>
                <a:srgbClr val="BC9962"/>
              </a:buClr>
            </a:pPr>
            <a:r>
              <a:rPr lang="en-US" dirty="0">
                <a:solidFill>
                  <a:srgbClr val="FEFFFF"/>
                </a:solidFill>
                <a:sym typeface="Wingdings" panose="05000000000000000000" pitchFamily="2" charset="2"/>
              </a:rPr>
              <a:t>Begin with 21% oxygen</a:t>
            </a:r>
          </a:p>
          <a:p>
            <a:pPr lvl="2">
              <a:buClr>
                <a:srgbClr val="BC9962"/>
              </a:buClr>
            </a:pPr>
            <a:r>
              <a:rPr lang="en-US" dirty="0">
                <a:solidFill>
                  <a:srgbClr val="FEFFFF"/>
                </a:solidFill>
                <a:sym typeface="Wingdings" panose="05000000000000000000" pitchFamily="2" charset="2"/>
              </a:rPr>
              <a:t>Increase oxygen concentration gradually to achieve target saturations</a:t>
            </a:r>
          </a:p>
          <a:p>
            <a:pPr lvl="1">
              <a:buClr>
                <a:srgbClr val="BC9962"/>
              </a:buClr>
            </a:pPr>
            <a:r>
              <a:rPr lang="en-US" dirty="0">
                <a:solidFill>
                  <a:srgbClr val="FEFFFF"/>
                </a:solidFill>
                <a:sym typeface="Wingdings" panose="05000000000000000000" pitchFamily="2" charset="2"/>
              </a:rPr>
              <a:t>CPAP or PPV to maintain SpO2 or heart rate, as per NRP guidelines</a:t>
            </a:r>
          </a:p>
          <a:p>
            <a:pPr lvl="1">
              <a:buClr>
                <a:srgbClr val="BC9962"/>
              </a:buClr>
            </a:pPr>
            <a:r>
              <a:rPr lang="en-US" dirty="0">
                <a:solidFill>
                  <a:srgbClr val="FEFFFF"/>
                </a:solidFill>
                <a:sym typeface="Wingdings" panose="05000000000000000000" pitchFamily="2" charset="2"/>
              </a:rPr>
              <a:t>Patience!!</a:t>
            </a:r>
          </a:p>
          <a:p>
            <a:pPr lvl="1">
              <a:buClr>
                <a:srgbClr val="BC9962"/>
              </a:buClr>
            </a:pPr>
            <a:endParaRPr lang="en-US" dirty="0">
              <a:solidFill>
                <a:srgbClr val="FEFFFF"/>
              </a:solidFill>
              <a:sym typeface="Wingdings" panose="05000000000000000000" pitchFamily="2" charset="2"/>
            </a:endParaRPr>
          </a:p>
          <a:p>
            <a:pPr lvl="1">
              <a:buClr>
                <a:srgbClr val="BC9962"/>
              </a:buClr>
            </a:pPr>
            <a:r>
              <a:rPr lang="en-US" dirty="0">
                <a:solidFill>
                  <a:srgbClr val="FEFFFF"/>
                </a:solidFill>
                <a:sym typeface="Wingdings" panose="05000000000000000000" pitchFamily="2" charset="2"/>
              </a:rPr>
              <a:t>Stabilization of preterm infant with surfactant dosing: </a:t>
            </a:r>
            <a:r>
              <a:rPr lang="en-US" dirty="0">
                <a:solidFill>
                  <a:srgbClr val="FEFFFF"/>
                </a:solidFill>
                <a:sym typeface="Wingdings" panose="05000000000000000000" pitchFamily="2" charset="2"/>
                <a:hlinkClick r:id="rId2"/>
              </a:rPr>
              <a:t>https://www.youtube.com/watch?v=cXJKd2RfvaU</a:t>
            </a:r>
            <a:endParaRPr lang="en-US" dirty="0">
              <a:solidFill>
                <a:srgbClr val="FEFFFF"/>
              </a:solidFill>
            </a:endParaRPr>
          </a:p>
        </p:txBody>
      </p:sp>
      <p:pic>
        <p:nvPicPr>
          <p:cNvPr id="5" name="Content Placeholder 4">
            <a:extLst>
              <a:ext uri="{FF2B5EF4-FFF2-40B4-BE49-F238E27FC236}">
                <a16:creationId xmlns:a16="http://schemas.microsoft.com/office/drawing/2014/main" id="{91771B6E-4447-40DC-A048-7371BE6C393C}"/>
              </a:ext>
            </a:extLst>
          </p:cNvPr>
          <p:cNvPicPr>
            <a:picLocks noGrp="1" noChangeAspect="1"/>
          </p:cNvPicPr>
          <p:nvPr>
            <p:ph sz="half" idx="2"/>
          </p:nvPr>
        </p:nvPicPr>
        <p:blipFill>
          <a:blip r:embed="rId3"/>
          <a:stretch>
            <a:fillRect/>
          </a:stretch>
        </p:blipFill>
        <p:spPr>
          <a:xfrm>
            <a:off x="8770415" y="2032000"/>
            <a:ext cx="2887215" cy="3862496"/>
          </a:xfrm>
          <a:prstGeom prst="rect">
            <a:avLst/>
          </a:prstGeom>
        </p:spPr>
      </p:pic>
    </p:spTree>
    <p:extLst>
      <p:ext uri="{BB962C8B-B14F-4D97-AF65-F5344CB8AC3E}">
        <p14:creationId xmlns:p14="http://schemas.microsoft.com/office/powerpoint/2010/main" val="2150165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9CB41-7245-4FD2-8D38-7EAE5D16A5EE}"/>
              </a:ext>
            </a:extLst>
          </p:cNvPr>
          <p:cNvSpPr>
            <a:spLocks noGrp="1"/>
          </p:cNvSpPr>
          <p:nvPr>
            <p:ph type="title"/>
          </p:nvPr>
        </p:nvSpPr>
        <p:spPr/>
        <p:txBody>
          <a:bodyPr/>
          <a:lstStyle/>
          <a:p>
            <a:pPr algn="ctr"/>
            <a:r>
              <a:rPr lang="en-US" dirty="0"/>
              <a:t>Questions? </a:t>
            </a:r>
          </a:p>
        </p:txBody>
      </p:sp>
      <p:sp>
        <p:nvSpPr>
          <p:cNvPr id="3" name="Content Placeholder 2">
            <a:extLst>
              <a:ext uri="{FF2B5EF4-FFF2-40B4-BE49-F238E27FC236}">
                <a16:creationId xmlns:a16="http://schemas.microsoft.com/office/drawing/2014/main" id="{554E3BFB-051E-4207-9198-C53C6CC0C90B}"/>
              </a:ext>
            </a:extLst>
          </p:cNvPr>
          <p:cNvSpPr>
            <a:spLocks noGrp="1"/>
          </p:cNvSpPr>
          <p:nvPr>
            <p:ph idx="1"/>
          </p:nvPr>
        </p:nvSpPr>
        <p:spPr/>
        <p:txBody>
          <a:bodyPr>
            <a:normAutofit/>
          </a:bodyPr>
          <a:lstStyle/>
          <a:p>
            <a:r>
              <a:rPr lang="en-US" sz="3200" dirty="0"/>
              <a:t>Simulation!!</a:t>
            </a:r>
          </a:p>
        </p:txBody>
      </p:sp>
    </p:spTree>
    <p:extLst>
      <p:ext uri="{BB962C8B-B14F-4D97-AF65-F5344CB8AC3E}">
        <p14:creationId xmlns:p14="http://schemas.microsoft.com/office/powerpoint/2010/main" val="333477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F3A6-476D-415B-B2E4-B6551D2D7198}"/>
              </a:ext>
            </a:extLst>
          </p:cNvPr>
          <p:cNvSpPr>
            <a:spLocks noGrp="1"/>
          </p:cNvSpPr>
          <p:nvPr>
            <p:ph type="title"/>
          </p:nvPr>
        </p:nvSpPr>
        <p:spPr/>
        <p:txBody>
          <a:bodyPr/>
          <a:lstStyle/>
          <a:p>
            <a:r>
              <a:rPr lang="en-US" dirty="0"/>
              <a:t>Foundations of Gentle Stabilization</a:t>
            </a:r>
          </a:p>
        </p:txBody>
      </p:sp>
      <p:sp>
        <p:nvSpPr>
          <p:cNvPr id="3" name="Content Placeholder 2">
            <a:extLst>
              <a:ext uri="{FF2B5EF4-FFF2-40B4-BE49-F238E27FC236}">
                <a16:creationId xmlns:a16="http://schemas.microsoft.com/office/drawing/2014/main" id="{CC3C11A6-FC55-4149-9C5E-BF3A56D14A74}"/>
              </a:ext>
            </a:extLst>
          </p:cNvPr>
          <p:cNvSpPr>
            <a:spLocks noGrp="1"/>
          </p:cNvSpPr>
          <p:nvPr>
            <p:ph idx="1"/>
          </p:nvPr>
        </p:nvSpPr>
        <p:spPr>
          <a:xfrm>
            <a:off x="1600200" y="1524000"/>
            <a:ext cx="10439399" cy="5334000"/>
          </a:xfrm>
        </p:spPr>
        <p:txBody>
          <a:bodyPr>
            <a:normAutofit/>
          </a:bodyPr>
          <a:lstStyle/>
          <a:p>
            <a:r>
              <a:rPr lang="en-US" sz="1400" dirty="0"/>
              <a:t>Began at SFMC NICU as part of our “Small Baby Unit” transition</a:t>
            </a:r>
          </a:p>
          <a:p>
            <a:pPr lvl="1"/>
            <a:r>
              <a:rPr lang="en-US" sz="1400" dirty="0"/>
              <a:t>Special area of NICU for 30 week and under infants, focuses on optimizing outcomes for this population.</a:t>
            </a:r>
          </a:p>
          <a:p>
            <a:pPr lvl="1"/>
            <a:r>
              <a:rPr lang="en-US" sz="1400" dirty="0"/>
              <a:t>Areas of focus:</a:t>
            </a:r>
          </a:p>
          <a:p>
            <a:pPr lvl="2"/>
            <a:r>
              <a:rPr lang="en-US" dirty="0"/>
              <a:t>Neurodevelopmental protection is foremost- protecting the preemie’s brain</a:t>
            </a:r>
          </a:p>
          <a:p>
            <a:pPr lvl="3"/>
            <a:r>
              <a:rPr lang="en-US" sz="1400" dirty="0"/>
              <a:t>Positioning, undisturbed sleep, pleasurable experiences versus pain/stress</a:t>
            </a:r>
          </a:p>
          <a:p>
            <a:pPr lvl="2"/>
            <a:r>
              <a:rPr lang="en-US" dirty="0"/>
              <a:t>Gentle respiratory support to minimize lung damage</a:t>
            </a:r>
          </a:p>
          <a:p>
            <a:pPr lvl="3"/>
            <a:r>
              <a:rPr lang="en-US" sz="1400" dirty="0"/>
              <a:t>Avoiding intubation and mechanical ventilation if possible</a:t>
            </a:r>
          </a:p>
          <a:p>
            <a:pPr lvl="2"/>
            <a:r>
              <a:rPr lang="en-US" dirty="0"/>
              <a:t>Encouraging early nutrition and infant’s own mother’s milk as early as possible</a:t>
            </a:r>
          </a:p>
          <a:p>
            <a:pPr lvl="3"/>
            <a:r>
              <a:rPr lang="en-US" sz="1400" dirty="0"/>
              <a:t>Utilizing breastmilk during stressful experiences as well as for feeding</a:t>
            </a:r>
          </a:p>
          <a:p>
            <a:pPr lvl="3"/>
            <a:r>
              <a:rPr lang="en-US" sz="1400" dirty="0"/>
              <a:t>Using donor breastmilk in this population, almost complete elimination of formula </a:t>
            </a:r>
          </a:p>
          <a:p>
            <a:pPr lvl="3"/>
            <a:r>
              <a:rPr lang="en-US" sz="1400" dirty="0"/>
              <a:t>Focus on breastfeeding skills at earlier gestation</a:t>
            </a:r>
          </a:p>
          <a:p>
            <a:pPr lvl="2"/>
            <a:r>
              <a:rPr lang="en-US" dirty="0"/>
              <a:t>Family presence and participation is HUGE</a:t>
            </a:r>
          </a:p>
          <a:p>
            <a:pPr lvl="3"/>
            <a:r>
              <a:rPr lang="en-US" sz="1400" dirty="0"/>
              <a:t>Early skin to skin care, even on first day of life. Goal of minimum 12 hours per week skin to skin</a:t>
            </a:r>
          </a:p>
          <a:p>
            <a:pPr lvl="3"/>
            <a:r>
              <a:rPr lang="en-US" sz="1400" dirty="0"/>
              <a:t>Families are integral part of hands-on care for babies, and their input is valuable to rounds</a:t>
            </a:r>
          </a:p>
        </p:txBody>
      </p:sp>
    </p:spTree>
    <p:extLst>
      <p:ext uri="{BB962C8B-B14F-4D97-AF65-F5344CB8AC3E}">
        <p14:creationId xmlns:p14="http://schemas.microsoft.com/office/powerpoint/2010/main" val="156523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97F0-80F0-4386-A78B-EEDFD620D56F}"/>
              </a:ext>
            </a:extLst>
          </p:cNvPr>
          <p:cNvSpPr>
            <a:spLocks noGrp="1"/>
          </p:cNvSpPr>
          <p:nvPr>
            <p:ph type="title"/>
          </p:nvPr>
        </p:nvSpPr>
        <p:spPr/>
        <p:txBody>
          <a:bodyPr/>
          <a:lstStyle/>
          <a:p>
            <a:r>
              <a:rPr lang="en-US" dirty="0"/>
              <a:t>Foundations of Gentle Stabilization</a:t>
            </a:r>
          </a:p>
        </p:txBody>
      </p:sp>
      <p:sp>
        <p:nvSpPr>
          <p:cNvPr id="3" name="Content Placeholder 2">
            <a:extLst>
              <a:ext uri="{FF2B5EF4-FFF2-40B4-BE49-F238E27FC236}">
                <a16:creationId xmlns:a16="http://schemas.microsoft.com/office/drawing/2014/main" id="{86F85EE4-9D87-4AEA-A943-BD76B6251AC6}"/>
              </a:ext>
            </a:extLst>
          </p:cNvPr>
          <p:cNvSpPr>
            <a:spLocks noGrp="1"/>
          </p:cNvSpPr>
          <p:nvPr>
            <p:ph idx="1"/>
          </p:nvPr>
        </p:nvSpPr>
        <p:spPr>
          <a:xfrm>
            <a:off x="2476500" y="1476375"/>
            <a:ext cx="9028112" cy="4991099"/>
          </a:xfrm>
        </p:spPr>
        <p:txBody>
          <a:bodyPr>
            <a:normAutofit/>
          </a:bodyPr>
          <a:lstStyle/>
          <a:p>
            <a:r>
              <a:rPr lang="en-US" dirty="0"/>
              <a:t>Many aspects of care that began as “Small Baby” are being generalized into other areas of the NICU</a:t>
            </a:r>
          </a:p>
          <a:p>
            <a:pPr lvl="1"/>
            <a:r>
              <a:rPr lang="en-US" dirty="0"/>
              <a:t>Critically ill term babies, such as congenital heart defects and diaphragmatic hernias</a:t>
            </a:r>
          </a:p>
          <a:p>
            <a:pPr lvl="1"/>
            <a:r>
              <a:rPr lang="en-US" dirty="0"/>
              <a:t>Although “Small Baby Unit” is &lt;30 weeks, many of the principles are now being used in increasing gestations. Most guidelines are being used up to 32 weeks, with a goal of including all NICU babies in the future.</a:t>
            </a:r>
          </a:p>
          <a:p>
            <a:pPr lvl="1"/>
            <a:r>
              <a:rPr lang="en-US" dirty="0"/>
              <a:t>Consultations with our Developmental Care Team (NICU specific PT/OT/Speech) for all admitted infants</a:t>
            </a:r>
          </a:p>
          <a:p>
            <a:pPr lvl="1"/>
            <a:endParaRPr lang="en-US" dirty="0"/>
          </a:p>
          <a:p>
            <a:r>
              <a:rPr lang="en-US" dirty="0"/>
              <a:t>The sooner we begin the protective strategies, the better!!</a:t>
            </a:r>
          </a:p>
          <a:p>
            <a:pPr lvl="1"/>
            <a:r>
              <a:rPr lang="en-US" dirty="0"/>
              <a:t>Before, had to await transport team for equipment/NICU staff familiar with techniques</a:t>
            </a:r>
          </a:p>
          <a:p>
            <a:pPr lvl="1"/>
            <a:r>
              <a:rPr lang="en-US" b="1" dirty="0"/>
              <a:t>We would love to encourage all nurseries to become familiar with gentle stabilization and incorporate aspects into their care of preterm infants!</a:t>
            </a:r>
          </a:p>
        </p:txBody>
      </p:sp>
    </p:spTree>
    <p:extLst>
      <p:ext uri="{BB962C8B-B14F-4D97-AF65-F5344CB8AC3E}">
        <p14:creationId xmlns:p14="http://schemas.microsoft.com/office/powerpoint/2010/main" val="894431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6A23-E38E-4C2D-8E35-B73F1D3F63C1}"/>
              </a:ext>
            </a:extLst>
          </p:cNvPr>
          <p:cNvSpPr>
            <a:spLocks noGrp="1"/>
          </p:cNvSpPr>
          <p:nvPr>
            <p:ph type="title"/>
          </p:nvPr>
        </p:nvSpPr>
        <p:spPr/>
        <p:txBody>
          <a:bodyPr/>
          <a:lstStyle/>
          <a:p>
            <a:r>
              <a:rPr lang="en-US" dirty="0"/>
              <a:t>Principles of Gentle Stabilization</a:t>
            </a:r>
          </a:p>
        </p:txBody>
      </p:sp>
      <p:sp>
        <p:nvSpPr>
          <p:cNvPr id="3" name="Content Placeholder 2">
            <a:extLst>
              <a:ext uri="{FF2B5EF4-FFF2-40B4-BE49-F238E27FC236}">
                <a16:creationId xmlns:a16="http://schemas.microsoft.com/office/drawing/2014/main" id="{88D26ED0-0BB9-4D92-AA57-63A7C8772318}"/>
              </a:ext>
            </a:extLst>
          </p:cNvPr>
          <p:cNvSpPr>
            <a:spLocks noGrp="1"/>
          </p:cNvSpPr>
          <p:nvPr>
            <p:ph idx="1"/>
          </p:nvPr>
        </p:nvSpPr>
        <p:spPr>
          <a:xfrm>
            <a:off x="2028825" y="2085974"/>
            <a:ext cx="9475787" cy="3825247"/>
          </a:xfrm>
        </p:spPr>
        <p:txBody>
          <a:bodyPr/>
          <a:lstStyle/>
          <a:p>
            <a:r>
              <a:rPr lang="en-US" dirty="0"/>
              <a:t>Minimal Intervention and Patience: Only as much help as the infant truly needs</a:t>
            </a:r>
          </a:p>
          <a:p>
            <a:pPr lvl="1"/>
            <a:r>
              <a:rPr lang="en-US" b="1" dirty="0"/>
              <a:t>EXAMPLES: </a:t>
            </a:r>
            <a:r>
              <a:rPr lang="en-US" dirty="0"/>
              <a:t>most babies do not need routine oral/nasal bulb suctioning and secretions can be wiped away</a:t>
            </a:r>
          </a:p>
          <a:p>
            <a:pPr lvl="1"/>
            <a:r>
              <a:rPr lang="en-US" dirty="0"/>
              <a:t>Not all preemies need intubation to stabilize respiratory status- often can use </a:t>
            </a:r>
            <a:r>
              <a:rPr lang="en-US" dirty="0" err="1"/>
              <a:t>Neopuff</a:t>
            </a:r>
            <a:r>
              <a:rPr lang="en-US" dirty="0"/>
              <a:t>/ RAM cannula to provide ventilation</a:t>
            </a:r>
          </a:p>
          <a:p>
            <a:pPr lvl="1"/>
            <a:r>
              <a:rPr lang="en-US" dirty="0"/>
              <a:t>Low heart rates generally improve with effective ventilation, not chest compressions.</a:t>
            </a:r>
          </a:p>
          <a:p>
            <a:pPr lvl="1"/>
            <a:r>
              <a:rPr lang="en-US" dirty="0"/>
              <a:t>Oxygen saturations improve gradually over time, do not always need to place infant in high amounts of oxygen to increase them</a:t>
            </a:r>
          </a:p>
        </p:txBody>
      </p:sp>
    </p:spTree>
    <p:extLst>
      <p:ext uri="{BB962C8B-B14F-4D97-AF65-F5344CB8AC3E}">
        <p14:creationId xmlns:p14="http://schemas.microsoft.com/office/powerpoint/2010/main" val="315947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D27D0B-B236-43E0-84ED-24198D7867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47E887-C87E-4D8A-9840-6D07188197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2">
            <a:extLst>
              <a:ext uri="{FF2B5EF4-FFF2-40B4-BE49-F238E27FC236}">
                <a16:creationId xmlns:a16="http://schemas.microsoft.com/office/drawing/2014/main" id="{CC5AFBB9-F80F-4FCC-A53E-F9CD83EFE0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by lying on a bed&#10;&#10;Description generated with high confidence">
            <a:extLst>
              <a:ext uri="{FF2B5EF4-FFF2-40B4-BE49-F238E27FC236}">
                <a16:creationId xmlns:a16="http://schemas.microsoft.com/office/drawing/2014/main" id="{69D233CA-D4A6-4A09-A7C6-9138CF3FE2CC}"/>
              </a:ext>
            </a:extLst>
          </p:cNvPr>
          <p:cNvPicPr>
            <a:picLocks noChangeAspect="1"/>
          </p:cNvPicPr>
          <p:nvPr/>
        </p:nvPicPr>
        <p:blipFill rotWithShape="1">
          <a:blip r:embed="rId2"/>
          <a:srcRect l="17372" r="4712" b="-3"/>
          <a:stretch/>
        </p:blipFill>
        <p:spPr>
          <a:xfrm rot="10800000">
            <a:off x="6091916" y="645106"/>
            <a:ext cx="5451627" cy="5247747"/>
          </a:xfrm>
          <a:prstGeom prst="rect">
            <a:avLst/>
          </a:prstGeom>
        </p:spPr>
      </p:pic>
      <p:sp>
        <p:nvSpPr>
          <p:cNvPr id="2" name="Title 1">
            <a:extLst>
              <a:ext uri="{FF2B5EF4-FFF2-40B4-BE49-F238E27FC236}">
                <a16:creationId xmlns:a16="http://schemas.microsoft.com/office/drawing/2014/main" id="{451B2855-033B-4E96-A97D-1D5CB6310938}"/>
              </a:ext>
            </a:extLst>
          </p:cNvPr>
          <p:cNvSpPr>
            <a:spLocks noGrp="1"/>
          </p:cNvSpPr>
          <p:nvPr>
            <p:ph type="title"/>
          </p:nvPr>
        </p:nvSpPr>
        <p:spPr>
          <a:xfrm>
            <a:off x="649224" y="645106"/>
            <a:ext cx="5122652" cy="1259894"/>
          </a:xfrm>
        </p:spPr>
        <p:txBody>
          <a:bodyPr>
            <a:normAutofit/>
          </a:bodyPr>
          <a:lstStyle/>
          <a:p>
            <a:r>
              <a:rPr lang="en-US" dirty="0"/>
              <a:t>Principles of Gentle Stabilization</a:t>
            </a:r>
          </a:p>
        </p:txBody>
      </p:sp>
      <p:sp>
        <p:nvSpPr>
          <p:cNvPr id="3" name="Content Placeholder 2">
            <a:extLst>
              <a:ext uri="{FF2B5EF4-FFF2-40B4-BE49-F238E27FC236}">
                <a16:creationId xmlns:a16="http://schemas.microsoft.com/office/drawing/2014/main" id="{0A78CBB9-BC9B-4C68-AF61-347E4C7E33EE}"/>
              </a:ext>
            </a:extLst>
          </p:cNvPr>
          <p:cNvSpPr>
            <a:spLocks noGrp="1"/>
          </p:cNvSpPr>
          <p:nvPr>
            <p:ph idx="1"/>
          </p:nvPr>
        </p:nvSpPr>
        <p:spPr>
          <a:xfrm>
            <a:off x="649225" y="2133600"/>
            <a:ext cx="5122652" cy="4433900"/>
          </a:xfrm>
        </p:spPr>
        <p:txBody>
          <a:bodyPr>
            <a:normAutofit/>
          </a:bodyPr>
          <a:lstStyle/>
          <a:p>
            <a:pPr>
              <a:lnSpc>
                <a:spcPct val="90000"/>
              </a:lnSpc>
            </a:pPr>
            <a:r>
              <a:rPr lang="en-US" sz="1500" dirty="0"/>
              <a:t>Protecting Neurodevelopment: Minimizing stress to the preemie’s brain</a:t>
            </a:r>
          </a:p>
          <a:p>
            <a:pPr lvl="1">
              <a:lnSpc>
                <a:spcPct val="90000"/>
              </a:lnSpc>
            </a:pPr>
            <a:r>
              <a:rPr lang="en-US" sz="1500" dirty="0"/>
              <a:t>Regulation of light and noise as much as possible, covering eyes</a:t>
            </a:r>
          </a:p>
          <a:p>
            <a:pPr lvl="1">
              <a:lnSpc>
                <a:spcPct val="90000"/>
              </a:lnSpc>
            </a:pPr>
            <a:r>
              <a:rPr lang="en-US" sz="1500" dirty="0"/>
              <a:t>Maintaining a flexed position and hands to face. Utilizing a staff member to provide containment.</a:t>
            </a:r>
          </a:p>
          <a:p>
            <a:pPr lvl="1">
              <a:lnSpc>
                <a:spcPct val="90000"/>
              </a:lnSpc>
            </a:pPr>
            <a:r>
              <a:rPr lang="en-US" sz="1500" dirty="0"/>
              <a:t>Maintaining neutral head position (head midline with body)</a:t>
            </a:r>
          </a:p>
          <a:p>
            <a:pPr lvl="1">
              <a:lnSpc>
                <a:spcPct val="90000"/>
              </a:lnSpc>
            </a:pPr>
            <a:r>
              <a:rPr lang="en-US" sz="1500" dirty="0"/>
              <a:t>Placing infant side-lying, rather than supine, helps to minimize stress responses in the </a:t>
            </a:r>
            <a:r>
              <a:rPr lang="en-US" sz="1500" dirty="0" err="1"/>
              <a:t>micropreemie</a:t>
            </a:r>
            <a:endParaRPr lang="en-US" sz="1500" dirty="0"/>
          </a:p>
          <a:p>
            <a:pPr lvl="1">
              <a:lnSpc>
                <a:spcPct val="90000"/>
              </a:lnSpc>
            </a:pPr>
            <a:r>
              <a:rPr lang="en-US" sz="1500" dirty="0"/>
              <a:t>Utilizing positioning devices helps maintain these standards and free staff members for other roles</a:t>
            </a:r>
          </a:p>
        </p:txBody>
      </p:sp>
    </p:spTree>
    <p:extLst>
      <p:ext uri="{BB962C8B-B14F-4D97-AF65-F5344CB8AC3E}">
        <p14:creationId xmlns:p14="http://schemas.microsoft.com/office/powerpoint/2010/main" val="136638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5" name="Group 44">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6"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6"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7"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58">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0"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3"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4"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6"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7"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9"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1"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E3484845-52B6-4517-A1B7-C4D06CA1CC47}"/>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dirty="0"/>
              <a:t>Principles of Gentle Stabilization</a:t>
            </a:r>
          </a:p>
        </p:txBody>
      </p:sp>
      <p:sp>
        <p:nvSpPr>
          <p:cNvPr id="73" name="Rectangle 72">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Content Placeholder 5" descr="A bathroom with a sink and a mirror in a room&#10;&#10;Description automatically generated">
            <a:extLst>
              <a:ext uri="{FF2B5EF4-FFF2-40B4-BE49-F238E27FC236}">
                <a16:creationId xmlns:a16="http://schemas.microsoft.com/office/drawing/2014/main" id="{B0852914-08B1-462B-B08A-D4C5DCA58527}"/>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23087" r="22431" b="-2"/>
          <a:stretch/>
        </p:blipFill>
        <p:spPr>
          <a:xfrm>
            <a:off x="-1554" y="1731"/>
            <a:ext cx="4655850" cy="6858000"/>
          </a:xfrm>
          <a:prstGeom prst="rect">
            <a:avLst/>
          </a:prstGeom>
        </p:spPr>
      </p:pic>
      <p:sp>
        <p:nvSpPr>
          <p:cNvPr id="3" name="Content Placeholder 2">
            <a:extLst>
              <a:ext uri="{FF2B5EF4-FFF2-40B4-BE49-F238E27FC236}">
                <a16:creationId xmlns:a16="http://schemas.microsoft.com/office/drawing/2014/main" id="{DFD9C8E3-90A6-46D9-9F9D-FD914BC37FA4}"/>
              </a:ext>
            </a:extLst>
          </p:cNvPr>
          <p:cNvSpPr>
            <a:spLocks noGrp="1"/>
          </p:cNvSpPr>
          <p:nvPr>
            <p:ph sz="half" idx="1"/>
          </p:nvPr>
        </p:nvSpPr>
        <p:spPr>
          <a:xfrm>
            <a:off x="6438191" y="2133600"/>
            <a:ext cx="5066419" cy="4466740"/>
          </a:xfrm>
        </p:spPr>
        <p:txBody>
          <a:bodyPr vert="horz" lIns="91440" tIns="45720" rIns="91440" bIns="45720" rtlCol="0">
            <a:normAutofit/>
          </a:bodyPr>
          <a:lstStyle/>
          <a:p>
            <a:pPr>
              <a:lnSpc>
                <a:spcPct val="90000"/>
              </a:lnSpc>
            </a:pPr>
            <a:r>
              <a:rPr lang="en-US" dirty="0"/>
              <a:t>Thermoregulation: Avoiding thermal stress for the infant</a:t>
            </a:r>
          </a:p>
          <a:p>
            <a:pPr lvl="1">
              <a:lnSpc>
                <a:spcPct val="90000"/>
              </a:lnSpc>
            </a:pPr>
            <a:r>
              <a:rPr lang="en-US" sz="1800" dirty="0"/>
              <a:t>Using bubble wrap or plastic wrap to prevent evaporative heat loss</a:t>
            </a:r>
          </a:p>
          <a:p>
            <a:pPr lvl="1">
              <a:lnSpc>
                <a:spcPct val="90000"/>
              </a:lnSpc>
            </a:pPr>
            <a:r>
              <a:rPr lang="en-US" sz="1800" dirty="0"/>
              <a:t>Using a chemical mattress to prevent conductive heat loss</a:t>
            </a:r>
          </a:p>
          <a:p>
            <a:pPr lvl="1">
              <a:lnSpc>
                <a:spcPct val="90000"/>
              </a:lnSpc>
            </a:pPr>
            <a:r>
              <a:rPr lang="en-US" sz="1800" dirty="0"/>
              <a:t>Basic principles still apply- remove wet linen, place hat or head covering.</a:t>
            </a:r>
          </a:p>
          <a:p>
            <a:pPr lvl="1">
              <a:lnSpc>
                <a:spcPct val="90000"/>
              </a:lnSpc>
            </a:pPr>
            <a:r>
              <a:rPr lang="en-US" sz="1800" dirty="0"/>
              <a:t>Recommend placing ISC probe in delivery room, can also avoid overheating</a:t>
            </a:r>
          </a:p>
          <a:p>
            <a:pPr lvl="2">
              <a:lnSpc>
                <a:spcPct val="90000"/>
              </a:lnSpc>
            </a:pPr>
            <a:r>
              <a:rPr lang="en-US" sz="1800" dirty="0"/>
              <a:t>Causes tachycardia, tachypnea, higher blood pressures </a:t>
            </a:r>
            <a:r>
              <a:rPr lang="en-US" sz="1800" dirty="0">
                <a:sym typeface="Wingdings" panose="05000000000000000000" pitchFamily="2" charset="2"/>
              </a:rPr>
              <a:t> can result in brain bleeds</a:t>
            </a:r>
          </a:p>
          <a:p>
            <a:pPr marL="914400" lvl="2" indent="0">
              <a:lnSpc>
                <a:spcPct val="90000"/>
              </a:lnSpc>
            </a:pPr>
            <a:endParaRPr lang="en-US" dirty="0"/>
          </a:p>
        </p:txBody>
      </p:sp>
    </p:spTree>
    <p:extLst>
      <p:ext uri="{BB962C8B-B14F-4D97-AF65-F5344CB8AC3E}">
        <p14:creationId xmlns:p14="http://schemas.microsoft.com/office/powerpoint/2010/main" val="416288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2"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4"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5"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6"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7"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8"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9"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1"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3" name="Group 32">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4"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5"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6"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7"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8"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9"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0"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1"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2"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3"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4"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5"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7" name="Rectangle 46">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11">
            <a:extLst>
              <a:ext uri="{FF2B5EF4-FFF2-40B4-BE49-F238E27FC236}">
                <a16:creationId xmlns:a16="http://schemas.microsoft.com/office/drawing/2014/main" id="{5B3CCFC9-E82D-444E-9621-FE5F95E679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8" name="Content Placeholder 7" descr="Chemical Mattress&#10;">
            <a:extLst>
              <a:ext uri="{FF2B5EF4-FFF2-40B4-BE49-F238E27FC236}">
                <a16:creationId xmlns:a16="http://schemas.microsoft.com/office/drawing/2014/main" id="{9A45EECE-7067-4158-B5B0-2921576F1F5E}"/>
              </a:ext>
            </a:extLst>
          </p:cNvPr>
          <p:cNvPicPr>
            <a:picLocks noGrp="1" noChangeAspect="1"/>
          </p:cNvPicPr>
          <p:nvPr>
            <p:ph sz="half" idx="1"/>
          </p:nvPr>
        </p:nvPicPr>
        <p:blipFill>
          <a:blip r:embed="rId2"/>
          <a:stretch>
            <a:fillRect/>
          </a:stretch>
        </p:blipFill>
        <p:spPr>
          <a:xfrm rot="5400000">
            <a:off x="6921497" y="1298974"/>
            <a:ext cx="5271141" cy="3953355"/>
          </a:xfrm>
          <a:prstGeom prst="rect">
            <a:avLst/>
          </a:prstGeom>
        </p:spPr>
      </p:pic>
      <p:sp>
        <p:nvSpPr>
          <p:cNvPr id="4" name="Title 3">
            <a:extLst>
              <a:ext uri="{FF2B5EF4-FFF2-40B4-BE49-F238E27FC236}">
                <a16:creationId xmlns:a16="http://schemas.microsoft.com/office/drawing/2014/main" id="{C979979C-8D3E-4FC7-B636-65F3ED50F697}"/>
              </a:ext>
            </a:extLst>
          </p:cNvPr>
          <p:cNvSpPr>
            <a:spLocks noGrp="1"/>
          </p:cNvSpPr>
          <p:nvPr>
            <p:ph type="title"/>
          </p:nvPr>
        </p:nvSpPr>
        <p:spPr>
          <a:xfrm>
            <a:off x="2592926" y="624110"/>
            <a:ext cx="4633466" cy="1280890"/>
          </a:xfrm>
        </p:spPr>
        <p:txBody>
          <a:bodyPr vert="horz" lIns="91440" tIns="45720" rIns="91440" bIns="45720" rtlCol="0" anchor="t">
            <a:normAutofit/>
          </a:bodyPr>
          <a:lstStyle/>
          <a:p>
            <a:r>
              <a:rPr lang="en-US" dirty="0"/>
              <a:t>Supplies to Gather for Preterm Delivery</a:t>
            </a:r>
          </a:p>
        </p:txBody>
      </p:sp>
      <p:sp>
        <p:nvSpPr>
          <p:cNvPr id="14" name="Content Placeholder 13">
            <a:extLst>
              <a:ext uri="{FF2B5EF4-FFF2-40B4-BE49-F238E27FC236}">
                <a16:creationId xmlns:a16="http://schemas.microsoft.com/office/drawing/2014/main" id="{CB993770-4306-4A9C-9349-FB2B5C2589EE}"/>
              </a:ext>
            </a:extLst>
          </p:cNvPr>
          <p:cNvSpPr>
            <a:spLocks noGrp="1"/>
          </p:cNvSpPr>
          <p:nvPr>
            <p:ph sz="half" idx="2"/>
          </p:nvPr>
        </p:nvSpPr>
        <p:spPr>
          <a:xfrm>
            <a:off x="2589213" y="2040467"/>
            <a:ext cx="4637179" cy="4489421"/>
          </a:xfrm>
        </p:spPr>
        <p:txBody>
          <a:bodyPr vert="horz" lIns="91440" tIns="45720" rIns="91440" bIns="45720" rtlCol="0">
            <a:normAutofit/>
          </a:bodyPr>
          <a:lstStyle/>
          <a:p>
            <a:r>
              <a:rPr lang="en-US" dirty="0"/>
              <a:t>Chemical Mattress</a:t>
            </a:r>
          </a:p>
          <a:p>
            <a:pPr lvl="1"/>
            <a:r>
              <a:rPr lang="en-US" sz="1800" dirty="0"/>
              <a:t>Activate close to time of delivery</a:t>
            </a:r>
          </a:p>
          <a:p>
            <a:pPr lvl="1"/>
            <a:r>
              <a:rPr lang="en-US" sz="1800" dirty="0"/>
              <a:t>Consider replacing with a new one close to transport if has been &gt;45-60 min</a:t>
            </a:r>
          </a:p>
          <a:p>
            <a:r>
              <a:rPr lang="en-US" dirty="0"/>
              <a:t>Bubble Wrap or Plastic Wrap</a:t>
            </a:r>
          </a:p>
          <a:p>
            <a:pPr lvl="1"/>
            <a:r>
              <a:rPr lang="en-US" sz="1800" dirty="0"/>
              <a:t>Place inside of containment device and wrap around infant to prevent heat loss</a:t>
            </a:r>
          </a:p>
        </p:txBody>
      </p:sp>
    </p:spTree>
    <p:extLst>
      <p:ext uri="{BB962C8B-B14F-4D97-AF65-F5344CB8AC3E}">
        <p14:creationId xmlns:p14="http://schemas.microsoft.com/office/powerpoint/2010/main" val="2084266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74" name="Group 140">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2"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3"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4"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5"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6"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7"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8"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9"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0"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1"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2"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3"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6" name="Group 154">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6"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7"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8"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9"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0"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1"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2"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3"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4"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5"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6"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7"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8" name="Rectangle 168">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9"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3" name="Rectangle 172">
            <a:extLst>
              <a:ext uri="{FF2B5EF4-FFF2-40B4-BE49-F238E27FC236}">
                <a16:creationId xmlns:a16="http://schemas.microsoft.com/office/drawing/2014/main" id="{D18227C5-1F6C-46FE-B890-7B8D7C74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3C936-DA28-45C9-B783-F1F44215A9E1}"/>
              </a:ext>
            </a:extLst>
          </p:cNvPr>
          <p:cNvSpPr>
            <a:spLocks noGrp="1"/>
          </p:cNvSpPr>
          <p:nvPr>
            <p:ph type="title"/>
          </p:nvPr>
        </p:nvSpPr>
        <p:spPr>
          <a:xfrm>
            <a:off x="649224" y="645106"/>
            <a:ext cx="5122652" cy="1259894"/>
          </a:xfrm>
        </p:spPr>
        <p:txBody>
          <a:bodyPr vert="horz" lIns="91440" tIns="45720" rIns="91440" bIns="45720" rtlCol="0" anchor="t">
            <a:normAutofit/>
          </a:bodyPr>
          <a:lstStyle/>
          <a:p>
            <a:r>
              <a:rPr lang="en-US">
                <a:solidFill>
                  <a:srgbClr val="66654F"/>
                </a:solidFill>
              </a:rPr>
              <a:t>Supplies to Gather for Preterm Delivery</a:t>
            </a:r>
          </a:p>
        </p:txBody>
      </p:sp>
      <p:sp>
        <p:nvSpPr>
          <p:cNvPr id="175" name="Rectangle 174">
            <a:extLst>
              <a:ext uri="{FF2B5EF4-FFF2-40B4-BE49-F238E27FC236}">
                <a16:creationId xmlns:a16="http://schemas.microsoft.com/office/drawing/2014/main" id="{C33D816B-8484-45C3-A6C0-106938CC6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6654F"/>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12"/>
          <p:cNvSpPr>
            <a:spLocks noGrp="1"/>
          </p:cNvSpPr>
          <p:nvPr>
            <p:ph sz="half" idx="1"/>
          </p:nvPr>
        </p:nvSpPr>
        <p:spPr>
          <a:xfrm>
            <a:off x="649224" y="1905000"/>
            <a:ext cx="5280537" cy="4610916"/>
          </a:xfrm>
        </p:spPr>
        <p:txBody>
          <a:bodyPr vert="horz" lIns="91440" tIns="45720" rIns="91440" bIns="45720" rtlCol="0">
            <a:normAutofit lnSpcReduction="10000"/>
          </a:bodyPr>
          <a:lstStyle/>
          <a:p>
            <a:pPr marL="0" indent="0">
              <a:lnSpc>
                <a:spcPct val="90000"/>
              </a:lnSpc>
              <a:buClr>
                <a:srgbClr val="5F9FE3"/>
              </a:buClr>
            </a:pPr>
            <a:endParaRPr lang="en-US" sz="1400" dirty="0"/>
          </a:p>
          <a:p>
            <a:pPr>
              <a:lnSpc>
                <a:spcPct val="90000"/>
              </a:lnSpc>
              <a:buClr>
                <a:srgbClr val="5F9FE3"/>
              </a:buClr>
            </a:pPr>
            <a:r>
              <a:rPr lang="en-US" sz="1600" dirty="0"/>
              <a:t>Positioning Devices- Utilize what is available at your facility</a:t>
            </a:r>
          </a:p>
          <a:p>
            <a:pPr>
              <a:lnSpc>
                <a:spcPct val="90000"/>
              </a:lnSpc>
              <a:buClr>
                <a:srgbClr val="5F9FE3"/>
              </a:buClr>
            </a:pPr>
            <a:r>
              <a:rPr lang="en-US" sz="1600" dirty="0"/>
              <a:t>Snuggle Up or Blanket Rolls</a:t>
            </a:r>
          </a:p>
          <a:p>
            <a:pPr lvl="1">
              <a:lnSpc>
                <a:spcPct val="90000"/>
              </a:lnSpc>
              <a:buClr>
                <a:srgbClr val="5F9FE3"/>
              </a:buClr>
            </a:pPr>
            <a:r>
              <a:rPr lang="en-US" dirty="0"/>
              <a:t>Keeps infant in a flexed, midline position</a:t>
            </a:r>
          </a:p>
          <a:p>
            <a:pPr lvl="1">
              <a:lnSpc>
                <a:spcPct val="90000"/>
              </a:lnSpc>
              <a:buClr>
                <a:srgbClr val="5F9FE3"/>
              </a:buClr>
            </a:pPr>
            <a:r>
              <a:rPr lang="en-US" dirty="0"/>
              <a:t>Provides infant with containment/boundaries that mimic in-utero environment</a:t>
            </a:r>
          </a:p>
          <a:p>
            <a:pPr lvl="1">
              <a:lnSpc>
                <a:spcPct val="90000"/>
              </a:lnSpc>
              <a:buClr>
                <a:srgbClr val="5F9FE3"/>
              </a:buClr>
            </a:pPr>
            <a:r>
              <a:rPr lang="en-US" dirty="0"/>
              <a:t>Place infant’s hands by face and together, legs flexed and tucked into positioner</a:t>
            </a:r>
          </a:p>
          <a:p>
            <a:pPr lvl="1">
              <a:lnSpc>
                <a:spcPct val="90000"/>
              </a:lnSpc>
              <a:buClr>
                <a:srgbClr val="5F9FE3"/>
              </a:buClr>
            </a:pPr>
            <a:r>
              <a:rPr lang="en-US" dirty="0"/>
              <a:t>This is in addition to hands-on support by a staff member.</a:t>
            </a:r>
          </a:p>
          <a:p>
            <a:pPr>
              <a:lnSpc>
                <a:spcPct val="90000"/>
              </a:lnSpc>
              <a:buClr>
                <a:srgbClr val="5F9FE3"/>
              </a:buClr>
            </a:pPr>
            <a:r>
              <a:rPr lang="en-US" sz="1600" dirty="0" err="1"/>
              <a:t>Tortle</a:t>
            </a:r>
            <a:r>
              <a:rPr lang="en-US" sz="1600" dirty="0"/>
              <a:t> Hat, Bean Bag, Blanket Roll</a:t>
            </a:r>
          </a:p>
          <a:p>
            <a:pPr lvl="1">
              <a:lnSpc>
                <a:spcPct val="90000"/>
              </a:lnSpc>
              <a:buClr>
                <a:srgbClr val="5F9FE3"/>
              </a:buClr>
            </a:pPr>
            <a:r>
              <a:rPr lang="en-US" dirty="0"/>
              <a:t>Prevents infant from being able to turn head out of midline</a:t>
            </a:r>
          </a:p>
          <a:p>
            <a:pPr lvl="2">
              <a:lnSpc>
                <a:spcPct val="90000"/>
              </a:lnSpc>
              <a:buClr>
                <a:srgbClr val="5F9FE3"/>
              </a:buClr>
            </a:pPr>
            <a:r>
              <a:rPr lang="en-US" sz="1600" dirty="0"/>
              <a:t>Reduced risk of brain bleeds</a:t>
            </a:r>
          </a:p>
          <a:p>
            <a:pPr lvl="1">
              <a:lnSpc>
                <a:spcPct val="90000"/>
              </a:lnSpc>
              <a:buClr>
                <a:srgbClr val="5F9FE3"/>
              </a:buClr>
            </a:pPr>
            <a:endParaRPr lang="en-US" sz="1400" dirty="0"/>
          </a:p>
          <a:p>
            <a:pPr>
              <a:lnSpc>
                <a:spcPct val="90000"/>
              </a:lnSpc>
              <a:buClr>
                <a:srgbClr val="5F9FE3"/>
              </a:buClr>
            </a:pPr>
            <a:endParaRPr lang="en-US" sz="1400" dirty="0"/>
          </a:p>
          <a:p>
            <a:pPr lvl="1">
              <a:lnSpc>
                <a:spcPct val="90000"/>
              </a:lnSpc>
              <a:buClr>
                <a:srgbClr val="5F9FE3"/>
              </a:buClr>
            </a:pPr>
            <a:endParaRPr lang="en-US" sz="1400" dirty="0"/>
          </a:p>
        </p:txBody>
      </p:sp>
      <p:pic>
        <p:nvPicPr>
          <p:cNvPr id="86" name="Picture 85" descr="A picture containing indoor&#10;&#10;Description generated with very high confidence">
            <a:extLst>
              <a:ext uri="{FF2B5EF4-FFF2-40B4-BE49-F238E27FC236}">
                <a16:creationId xmlns:a16="http://schemas.microsoft.com/office/drawing/2014/main" id="{7F39868C-4198-49CE-9444-04C9FAC32E3C}"/>
              </a:ext>
            </a:extLst>
          </p:cNvPr>
          <p:cNvPicPr>
            <a:picLocks noChangeAspect="1"/>
          </p:cNvPicPr>
          <p:nvPr/>
        </p:nvPicPr>
        <p:blipFill rotWithShape="1">
          <a:blip r:embed="rId2"/>
          <a:srcRect r="22411" b="-5"/>
          <a:stretch/>
        </p:blipFill>
        <p:spPr>
          <a:xfrm rot="10800000">
            <a:off x="6085769" y="623190"/>
            <a:ext cx="2647024" cy="2558835"/>
          </a:xfrm>
          <a:prstGeom prst="rect">
            <a:avLst/>
          </a:prstGeom>
        </p:spPr>
      </p:pic>
      <p:pic>
        <p:nvPicPr>
          <p:cNvPr id="11" name="Content Placeholder 5" descr="A hand holding a baby&#10;&#10;Description generated with high confidence">
            <a:extLst>
              <a:ext uri="{FF2B5EF4-FFF2-40B4-BE49-F238E27FC236}">
                <a16:creationId xmlns:a16="http://schemas.microsoft.com/office/drawing/2014/main" id="{0316432D-0BFC-47A9-941A-1A62B0C79C28}"/>
              </a:ext>
            </a:extLst>
          </p:cNvPr>
          <p:cNvPicPr>
            <a:picLocks noChangeAspect="1"/>
          </p:cNvPicPr>
          <p:nvPr/>
        </p:nvPicPr>
        <p:blipFill rotWithShape="1">
          <a:blip r:embed="rId3"/>
          <a:srcRect l="6077" r="21284" b="-5"/>
          <a:stretch/>
        </p:blipFill>
        <p:spPr>
          <a:xfrm rot="16200000">
            <a:off x="6127486" y="3305922"/>
            <a:ext cx="2563583" cy="2647024"/>
          </a:xfrm>
          <a:prstGeom prst="rect">
            <a:avLst/>
          </a:prstGeom>
        </p:spPr>
      </p:pic>
      <p:pic>
        <p:nvPicPr>
          <p:cNvPr id="6" name="Content Placeholder 5" descr="A picture containing person, hospital room, room, indoor&#10;&#10;Description automatically generated">
            <a:extLst>
              <a:ext uri="{FF2B5EF4-FFF2-40B4-BE49-F238E27FC236}">
                <a16:creationId xmlns:a16="http://schemas.microsoft.com/office/drawing/2014/main" id="{5FF3F461-655E-4785-A175-0EADDDA50F7E}"/>
              </a:ext>
            </a:extLst>
          </p:cNvPr>
          <p:cNvPicPr>
            <a:picLocks noGrp="1" noChangeAspect="1"/>
          </p:cNvPicPr>
          <p:nvPr>
            <p:ph sz="half" idx="2"/>
          </p:nvPr>
        </p:nvPicPr>
        <p:blipFill rotWithShape="1">
          <a:blip r:embed="rId4">
            <a:extLst>
              <a:ext uri="{837473B0-CC2E-450A-ABE3-18F120FF3D39}">
                <a1611:picAttrSrcUrl xmlns:a1611="http://schemas.microsoft.com/office/drawing/2016/11/main" r:id="rId5"/>
              </a:ext>
            </a:extLst>
          </a:blip>
          <a:srcRect l="18587" r="43958" b="1"/>
          <a:stretch/>
        </p:blipFill>
        <p:spPr>
          <a:xfrm>
            <a:off x="8888793" y="623188"/>
            <a:ext cx="2640877" cy="5288032"/>
          </a:xfrm>
          <a:prstGeom prst="rect">
            <a:avLst/>
          </a:prstGeom>
        </p:spPr>
      </p:pic>
      <p:sp>
        <p:nvSpPr>
          <p:cNvPr id="177" name="Freeform 12">
            <a:extLst>
              <a:ext uri="{FF2B5EF4-FFF2-40B4-BE49-F238E27FC236}">
                <a16:creationId xmlns:a16="http://schemas.microsoft.com/office/drawing/2014/main" id="{F9054749-EB3F-4274-BC22-B3571A8F2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06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664D6319-AE80-458F-A2C6-1F0351266C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2B258D2B-6AC3-4B3A-A87C-FD7E651782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icture containing indoor&#10;&#10;Description generated with very high confidence">
            <a:extLst>
              <a:ext uri="{FF2B5EF4-FFF2-40B4-BE49-F238E27FC236}">
                <a16:creationId xmlns:a16="http://schemas.microsoft.com/office/drawing/2014/main" id="{3D2D47FF-9BC8-4FDB-BED7-7344800B7AFA}"/>
              </a:ext>
            </a:extLst>
          </p:cNvPr>
          <p:cNvPicPr>
            <a:picLocks noGrp="1" noChangeAspect="1"/>
          </p:cNvPicPr>
          <p:nvPr>
            <p:ph sz="half" idx="2"/>
          </p:nvPr>
        </p:nvPicPr>
        <p:blipFill rotWithShape="1">
          <a:blip r:embed="rId2"/>
          <a:srcRect t="11808" b="11155"/>
          <a:stretch/>
        </p:blipFill>
        <p:spPr>
          <a:xfrm rot="16200000">
            <a:off x="6781798" y="1447799"/>
            <a:ext cx="6858000" cy="3962401"/>
          </a:xfrm>
          <a:prstGeom prst="rect">
            <a:avLst/>
          </a:prstGeom>
        </p:spPr>
      </p:pic>
      <p:sp>
        <p:nvSpPr>
          <p:cNvPr id="45" name="Rectangle 44">
            <a:extLst>
              <a:ext uri="{FF2B5EF4-FFF2-40B4-BE49-F238E27FC236}">
                <a16:creationId xmlns:a16="http://schemas.microsoft.com/office/drawing/2014/main" id="{AA22AB8F-8672-4CA8-8E57-FDB5A32F1A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8D55DD8B-9BF9-4B91-A22D-2D3F2AEFF1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6C20E66-6ECE-4EAB-AE35-F80A7D99B82A}"/>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a:solidFill>
                  <a:srgbClr val="FEFFFF"/>
                </a:solidFill>
              </a:rPr>
              <a:t>Preparing Equipment for Delivery</a:t>
            </a:r>
          </a:p>
        </p:txBody>
      </p:sp>
      <p:sp>
        <p:nvSpPr>
          <p:cNvPr id="3" name="Content Placeholder 2">
            <a:extLst>
              <a:ext uri="{FF2B5EF4-FFF2-40B4-BE49-F238E27FC236}">
                <a16:creationId xmlns:a16="http://schemas.microsoft.com/office/drawing/2014/main" id="{30EEDBE0-72BF-49B4-950D-DAAAA71E4EBE}"/>
              </a:ext>
            </a:extLst>
          </p:cNvPr>
          <p:cNvSpPr>
            <a:spLocks noGrp="1"/>
          </p:cNvSpPr>
          <p:nvPr>
            <p:ph sz="half" idx="1"/>
          </p:nvPr>
        </p:nvSpPr>
        <p:spPr>
          <a:xfrm>
            <a:off x="541866" y="2031999"/>
            <a:ext cx="7145867" cy="4401041"/>
          </a:xfrm>
        </p:spPr>
        <p:txBody>
          <a:bodyPr vert="horz" lIns="91440" tIns="45720" rIns="91440" bIns="45720" rtlCol="0">
            <a:normAutofit/>
          </a:bodyPr>
          <a:lstStyle/>
          <a:p>
            <a:r>
              <a:rPr lang="en-US" dirty="0">
                <a:solidFill>
                  <a:srgbClr val="FEFFFF"/>
                </a:solidFill>
              </a:rPr>
              <a:t>We have the developmental supplies ready on the warmer, in addition to the usual resuscitation supplies, such as:</a:t>
            </a:r>
          </a:p>
          <a:p>
            <a:pPr lvl="1"/>
            <a:r>
              <a:rPr lang="en-US" dirty="0">
                <a:solidFill>
                  <a:srgbClr val="FEFFFF"/>
                </a:solidFill>
              </a:rPr>
              <a:t>Intubation supplies</a:t>
            </a:r>
          </a:p>
          <a:p>
            <a:pPr lvl="1"/>
            <a:r>
              <a:rPr lang="en-US" dirty="0">
                <a:solidFill>
                  <a:srgbClr val="FEFFFF"/>
                </a:solidFill>
              </a:rPr>
              <a:t>Suction</a:t>
            </a:r>
          </a:p>
          <a:p>
            <a:pPr lvl="1"/>
            <a:r>
              <a:rPr lang="en-US" dirty="0">
                <a:solidFill>
                  <a:srgbClr val="FEFFFF"/>
                </a:solidFill>
              </a:rPr>
              <a:t>Pulse ox</a:t>
            </a:r>
          </a:p>
          <a:p>
            <a:pPr lvl="1"/>
            <a:r>
              <a:rPr lang="en-US" dirty="0">
                <a:solidFill>
                  <a:srgbClr val="FEFFFF"/>
                </a:solidFill>
              </a:rPr>
              <a:t>RAM cannula</a:t>
            </a:r>
          </a:p>
          <a:p>
            <a:pPr lvl="1"/>
            <a:r>
              <a:rPr lang="en-US" dirty="0" err="1">
                <a:solidFill>
                  <a:srgbClr val="FEFFFF"/>
                </a:solidFill>
              </a:rPr>
              <a:t>Neopuff</a:t>
            </a:r>
            <a:r>
              <a:rPr lang="en-US" dirty="0">
                <a:solidFill>
                  <a:srgbClr val="FEFFFF"/>
                </a:solidFill>
              </a:rPr>
              <a:t>/mask of appropriate size</a:t>
            </a:r>
          </a:p>
          <a:p>
            <a:r>
              <a:rPr lang="en-US" dirty="0">
                <a:solidFill>
                  <a:srgbClr val="FEFFFF"/>
                </a:solidFill>
              </a:rPr>
              <a:t>And also available, to apply as soon as possible:</a:t>
            </a:r>
          </a:p>
          <a:p>
            <a:pPr lvl="1"/>
            <a:r>
              <a:rPr lang="en-US" dirty="0">
                <a:solidFill>
                  <a:srgbClr val="FEFFFF"/>
                </a:solidFill>
              </a:rPr>
              <a:t>“Puppy dog” or limb leads</a:t>
            </a:r>
          </a:p>
          <a:p>
            <a:pPr lvl="1"/>
            <a:r>
              <a:rPr lang="en-US" dirty="0">
                <a:solidFill>
                  <a:srgbClr val="FEFFFF"/>
                </a:solidFill>
              </a:rPr>
              <a:t>ISC probe</a:t>
            </a:r>
          </a:p>
          <a:p>
            <a:pPr lvl="1"/>
            <a:r>
              <a:rPr lang="en-US" dirty="0">
                <a:solidFill>
                  <a:srgbClr val="FEFFFF"/>
                </a:solidFill>
              </a:rPr>
              <a:t>OG tube</a:t>
            </a:r>
          </a:p>
          <a:p>
            <a:pPr lvl="1"/>
            <a:endParaRPr lang="en-US" dirty="0">
              <a:solidFill>
                <a:srgbClr val="FEFFFF"/>
              </a:solidFill>
            </a:endParaRPr>
          </a:p>
        </p:txBody>
      </p:sp>
    </p:spTree>
    <p:extLst>
      <p:ext uri="{BB962C8B-B14F-4D97-AF65-F5344CB8AC3E}">
        <p14:creationId xmlns:p14="http://schemas.microsoft.com/office/powerpoint/2010/main" val="201664183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otalTime>235</TotalTime>
  <Words>1326</Words>
  <Application>Microsoft Office PowerPoint</Application>
  <PresentationFormat>Widescreen</PresentationFormat>
  <Paragraphs>134</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Century Gothic</vt:lpstr>
      <vt:lpstr>Wingdings 3</vt:lpstr>
      <vt:lpstr>Wisp</vt:lpstr>
      <vt:lpstr>Gentle Stabilization</vt:lpstr>
      <vt:lpstr>Foundations of Gentle Stabilization</vt:lpstr>
      <vt:lpstr>Foundations of Gentle Stabilization</vt:lpstr>
      <vt:lpstr>Principles of Gentle Stabilization</vt:lpstr>
      <vt:lpstr>Principles of Gentle Stabilization</vt:lpstr>
      <vt:lpstr>Principles of Gentle Stabilization</vt:lpstr>
      <vt:lpstr>Supplies to Gather for Preterm Delivery</vt:lpstr>
      <vt:lpstr>Supplies to Gather for Preterm Delivery</vt:lpstr>
      <vt:lpstr>Preparing Equipment for Delivery</vt:lpstr>
      <vt:lpstr>All Developmental Care Pieces Together</vt:lpstr>
      <vt:lpstr>Process of Gentle Stabilization</vt:lpstr>
      <vt:lpstr>Team Members and Responsibilities</vt:lpstr>
      <vt:lpstr>Team Members and Responsibilities </vt:lpstr>
      <vt:lpstr>The “Cuddler”</vt:lpstr>
      <vt:lpstr>Process of Gentle Stabilization</vt:lpstr>
      <vt:lpstr>Process of Gentle Stabilization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Gentle Stabilization</dc:title>
  <dc:creator>Kenyatta Jenkins</dc:creator>
  <cp:lastModifiedBy>Kenyatta Jenkins</cp:lastModifiedBy>
  <cp:revision>12</cp:revision>
  <dcterms:created xsi:type="dcterms:W3CDTF">2019-03-16T18:38:00Z</dcterms:created>
  <dcterms:modified xsi:type="dcterms:W3CDTF">2019-09-22T21:47:44Z</dcterms:modified>
</cp:coreProperties>
</file>