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8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6255B-B9AE-41A6-962A-1D67328DEE34}" type="doc">
      <dgm:prSet loTypeId="urn:microsoft.com/office/officeart/2005/8/layout/list1" loCatId="list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B752C78B-6E97-4162-8D75-6CB18A3C940E}">
      <dgm:prSet/>
      <dgm:spPr/>
      <dgm:t>
        <a:bodyPr/>
        <a:lstStyle/>
        <a:p>
          <a:r>
            <a:rPr lang="en-US"/>
            <a:t>Best solution for now…</a:t>
          </a:r>
        </a:p>
      </dgm:t>
    </dgm:pt>
    <dgm:pt modelId="{889F19C8-9996-48DE-8ED3-6C79A7043518}" type="parTrans" cxnId="{740F96B8-DEA0-41DE-977B-906D8C26EF90}">
      <dgm:prSet/>
      <dgm:spPr/>
      <dgm:t>
        <a:bodyPr/>
        <a:lstStyle/>
        <a:p>
          <a:endParaRPr lang="en-US"/>
        </a:p>
      </dgm:t>
    </dgm:pt>
    <dgm:pt modelId="{C0DCA7C5-35AA-4D3C-B607-DD572B1AC771}" type="sibTrans" cxnId="{740F96B8-DEA0-41DE-977B-906D8C26EF90}">
      <dgm:prSet/>
      <dgm:spPr/>
      <dgm:t>
        <a:bodyPr/>
        <a:lstStyle/>
        <a:p>
          <a:endParaRPr lang="en-US"/>
        </a:p>
      </dgm:t>
    </dgm:pt>
    <dgm:pt modelId="{3A5FE947-3A23-468D-8EF1-6A96495AC729}">
      <dgm:prSet/>
      <dgm:spPr/>
      <dgm:t>
        <a:bodyPr/>
        <a:lstStyle/>
        <a:p>
          <a:r>
            <a:rPr lang="en-US"/>
            <a:t>All women would complete a questionnaire</a:t>
          </a:r>
        </a:p>
      </dgm:t>
    </dgm:pt>
    <dgm:pt modelId="{1A25003F-163F-4C10-87AB-29D7BC93FEC9}" type="parTrans" cxnId="{BD5F2F38-9D38-4543-A54B-367FDCB1D303}">
      <dgm:prSet/>
      <dgm:spPr/>
      <dgm:t>
        <a:bodyPr/>
        <a:lstStyle/>
        <a:p>
          <a:endParaRPr lang="en-US"/>
        </a:p>
      </dgm:t>
    </dgm:pt>
    <dgm:pt modelId="{445D93B2-1317-431B-B88B-CF7F08C6249C}" type="sibTrans" cxnId="{BD5F2F38-9D38-4543-A54B-367FDCB1D303}">
      <dgm:prSet/>
      <dgm:spPr/>
      <dgm:t>
        <a:bodyPr/>
        <a:lstStyle/>
        <a:p>
          <a:endParaRPr lang="en-US"/>
        </a:p>
      </dgm:t>
    </dgm:pt>
    <dgm:pt modelId="{3EE40CB4-4E5A-4E45-B37E-AA0C46D6B7FE}">
      <dgm:prSet/>
      <dgm:spPr/>
      <dgm:t>
        <a:bodyPr/>
        <a:lstStyle/>
        <a:p>
          <a:r>
            <a:rPr lang="en-US"/>
            <a:t>This would allow their provider to identify and provide services to any women with evidence of substance abuse</a:t>
          </a:r>
        </a:p>
      </dgm:t>
    </dgm:pt>
    <dgm:pt modelId="{A0C48F62-300B-4CEF-97D2-DF26F2699BD6}" type="parTrans" cxnId="{900F4E6A-5AF5-4EB2-9FF6-3FAD245AA42C}">
      <dgm:prSet/>
      <dgm:spPr/>
      <dgm:t>
        <a:bodyPr/>
        <a:lstStyle/>
        <a:p>
          <a:endParaRPr lang="en-US"/>
        </a:p>
      </dgm:t>
    </dgm:pt>
    <dgm:pt modelId="{6D20F7AC-4331-4B32-8363-DE9FEBCBF0C9}" type="sibTrans" cxnId="{900F4E6A-5AF5-4EB2-9FF6-3FAD245AA42C}">
      <dgm:prSet/>
      <dgm:spPr/>
      <dgm:t>
        <a:bodyPr/>
        <a:lstStyle/>
        <a:p>
          <a:endParaRPr lang="en-US"/>
        </a:p>
      </dgm:t>
    </dgm:pt>
    <dgm:pt modelId="{5901E773-0638-4E1A-A72C-ED0FADF3F1BC}">
      <dgm:prSet/>
      <dgm:spPr/>
      <dgm:t>
        <a:bodyPr/>
        <a:lstStyle/>
        <a:p>
          <a:r>
            <a:rPr lang="en-US"/>
            <a:t>Recommended by ACOG,  AAP,  AMA, CDC</a:t>
          </a:r>
        </a:p>
      </dgm:t>
    </dgm:pt>
    <dgm:pt modelId="{D5A3F858-DA81-448B-B37D-1147290B32E9}" type="parTrans" cxnId="{A582DCEA-B122-479F-81BC-F4FD3EA9042E}">
      <dgm:prSet/>
      <dgm:spPr/>
      <dgm:t>
        <a:bodyPr/>
        <a:lstStyle/>
        <a:p>
          <a:endParaRPr lang="en-US"/>
        </a:p>
      </dgm:t>
    </dgm:pt>
    <dgm:pt modelId="{5BE25E0E-6057-4158-B984-E80F98EAC7EE}" type="sibTrans" cxnId="{A582DCEA-B122-479F-81BC-F4FD3EA9042E}">
      <dgm:prSet/>
      <dgm:spPr/>
      <dgm:t>
        <a:bodyPr/>
        <a:lstStyle/>
        <a:p>
          <a:endParaRPr lang="en-US"/>
        </a:p>
      </dgm:t>
    </dgm:pt>
    <dgm:pt modelId="{6420AB28-0353-4EBA-80EE-7233C2035AC8}">
      <dgm:prSet/>
      <dgm:spPr/>
      <dgm:t>
        <a:bodyPr/>
        <a:lstStyle/>
        <a:p>
          <a:r>
            <a:rPr lang="en-US" b="1"/>
            <a:t>SBIRT</a:t>
          </a:r>
          <a:endParaRPr lang="en-US"/>
        </a:p>
      </dgm:t>
    </dgm:pt>
    <dgm:pt modelId="{19237228-8763-4C28-A012-AAB1966D3765}" type="parTrans" cxnId="{110D255C-D9D1-4292-8458-A8835AC69A25}">
      <dgm:prSet/>
      <dgm:spPr/>
      <dgm:t>
        <a:bodyPr/>
        <a:lstStyle/>
        <a:p>
          <a:endParaRPr lang="en-US"/>
        </a:p>
      </dgm:t>
    </dgm:pt>
    <dgm:pt modelId="{4FC70324-3203-45B2-83F7-5D855B5EE03E}" type="sibTrans" cxnId="{110D255C-D9D1-4292-8458-A8835AC69A25}">
      <dgm:prSet/>
      <dgm:spPr/>
      <dgm:t>
        <a:bodyPr/>
        <a:lstStyle/>
        <a:p>
          <a:endParaRPr lang="en-US"/>
        </a:p>
      </dgm:t>
    </dgm:pt>
    <dgm:pt modelId="{7B42A9C9-B6D3-4991-8D72-7ECFB3688018}">
      <dgm:prSet/>
      <dgm:spPr/>
      <dgm:t>
        <a:bodyPr/>
        <a:lstStyle/>
        <a:p>
          <a:r>
            <a:rPr lang="en-US" b="1"/>
            <a:t>Screening</a:t>
          </a:r>
          <a:r>
            <a:rPr lang="en-US"/>
            <a:t> — a healthcare professional assesses a patient for risky substance use behaviors using standardized screening tools. Screening can occur in any healthcare setting</a:t>
          </a:r>
        </a:p>
      </dgm:t>
    </dgm:pt>
    <dgm:pt modelId="{84CFDF86-5720-4180-A71E-381BBC90664B}" type="parTrans" cxnId="{D1B9DA4A-0101-4325-939B-8CCD1FBFCEE5}">
      <dgm:prSet/>
      <dgm:spPr/>
      <dgm:t>
        <a:bodyPr/>
        <a:lstStyle/>
        <a:p>
          <a:endParaRPr lang="en-US"/>
        </a:p>
      </dgm:t>
    </dgm:pt>
    <dgm:pt modelId="{D4DCCD09-3162-4BFE-A893-97101F427FB7}" type="sibTrans" cxnId="{D1B9DA4A-0101-4325-939B-8CCD1FBFCEE5}">
      <dgm:prSet/>
      <dgm:spPr/>
      <dgm:t>
        <a:bodyPr/>
        <a:lstStyle/>
        <a:p>
          <a:endParaRPr lang="en-US"/>
        </a:p>
      </dgm:t>
    </dgm:pt>
    <dgm:pt modelId="{49C21054-906C-4608-B0B6-7D7D784D93AC}">
      <dgm:prSet/>
      <dgm:spPr/>
      <dgm:t>
        <a:bodyPr/>
        <a:lstStyle/>
        <a:p>
          <a:r>
            <a:rPr lang="en-US" b="1"/>
            <a:t>Brief Intervention</a:t>
          </a:r>
          <a:r>
            <a:rPr lang="en-US"/>
            <a:t> — a healthcare professional engages a patient showing risky substance use behaviors in a short conversation, providing feedback and advice</a:t>
          </a:r>
        </a:p>
      </dgm:t>
    </dgm:pt>
    <dgm:pt modelId="{9CBE60CE-52B8-492C-B869-E0FD4BD96B00}" type="parTrans" cxnId="{AA620629-4749-41C4-9409-4A25CF287622}">
      <dgm:prSet/>
      <dgm:spPr/>
      <dgm:t>
        <a:bodyPr/>
        <a:lstStyle/>
        <a:p>
          <a:endParaRPr lang="en-US"/>
        </a:p>
      </dgm:t>
    </dgm:pt>
    <dgm:pt modelId="{CF01DBD8-A8F4-49A5-BB25-387DA256A099}" type="sibTrans" cxnId="{AA620629-4749-41C4-9409-4A25CF287622}">
      <dgm:prSet/>
      <dgm:spPr/>
      <dgm:t>
        <a:bodyPr/>
        <a:lstStyle/>
        <a:p>
          <a:endParaRPr lang="en-US"/>
        </a:p>
      </dgm:t>
    </dgm:pt>
    <dgm:pt modelId="{A79DD124-2DB4-4431-AE7F-A6603368A500}">
      <dgm:prSet/>
      <dgm:spPr/>
      <dgm:t>
        <a:bodyPr/>
        <a:lstStyle/>
        <a:p>
          <a:r>
            <a:rPr lang="en-US" b="1"/>
            <a:t>Referral to Treatment</a:t>
          </a:r>
          <a:r>
            <a:rPr lang="en-US"/>
            <a:t> — a healthcare professional provides a referral to brief therapy or additional treatment to patients who screen in need of additional services</a:t>
          </a:r>
        </a:p>
      </dgm:t>
    </dgm:pt>
    <dgm:pt modelId="{6C5B93CD-9337-4470-9F8A-5A2F66B9F8C2}" type="parTrans" cxnId="{B5DF90BC-1823-498E-8EFE-734794824E27}">
      <dgm:prSet/>
      <dgm:spPr/>
      <dgm:t>
        <a:bodyPr/>
        <a:lstStyle/>
        <a:p>
          <a:endParaRPr lang="en-US"/>
        </a:p>
      </dgm:t>
    </dgm:pt>
    <dgm:pt modelId="{0B26B8FB-5D5D-439B-B0D9-374BF1FAD195}" type="sibTrans" cxnId="{B5DF90BC-1823-498E-8EFE-734794824E27}">
      <dgm:prSet/>
      <dgm:spPr/>
      <dgm:t>
        <a:bodyPr/>
        <a:lstStyle/>
        <a:p>
          <a:endParaRPr lang="en-US"/>
        </a:p>
      </dgm:t>
    </dgm:pt>
    <dgm:pt modelId="{C55BC532-816C-4DF9-AF01-E6EF09D6C06C}" type="pres">
      <dgm:prSet presAssocID="{EEA6255B-B9AE-41A6-962A-1D67328DEE34}" presName="linear" presStyleCnt="0">
        <dgm:presLayoutVars>
          <dgm:dir/>
          <dgm:animLvl val="lvl"/>
          <dgm:resizeHandles val="exact"/>
        </dgm:presLayoutVars>
      </dgm:prSet>
      <dgm:spPr/>
    </dgm:pt>
    <dgm:pt modelId="{F1987444-ED29-42EE-A7AB-6B6CE09845AF}" type="pres">
      <dgm:prSet presAssocID="{B752C78B-6E97-4162-8D75-6CB18A3C940E}" presName="parentLin" presStyleCnt="0"/>
      <dgm:spPr/>
    </dgm:pt>
    <dgm:pt modelId="{C124FBF7-8F2F-4F88-B644-41FE252B81FA}" type="pres">
      <dgm:prSet presAssocID="{B752C78B-6E97-4162-8D75-6CB18A3C940E}" presName="parentLeftMargin" presStyleLbl="node1" presStyleIdx="0" presStyleCnt="2"/>
      <dgm:spPr/>
    </dgm:pt>
    <dgm:pt modelId="{EB483E96-0D09-4CA8-A2B4-7BC4B9861524}" type="pres">
      <dgm:prSet presAssocID="{B752C78B-6E97-4162-8D75-6CB18A3C94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3127C78-4BA8-4423-A694-178172F4518F}" type="pres">
      <dgm:prSet presAssocID="{B752C78B-6E97-4162-8D75-6CB18A3C940E}" presName="negativeSpace" presStyleCnt="0"/>
      <dgm:spPr/>
    </dgm:pt>
    <dgm:pt modelId="{799C0862-D67E-463E-80AA-5F7C0D032015}" type="pres">
      <dgm:prSet presAssocID="{B752C78B-6E97-4162-8D75-6CB18A3C940E}" presName="childText" presStyleLbl="conFgAcc1" presStyleIdx="0" presStyleCnt="2">
        <dgm:presLayoutVars>
          <dgm:bulletEnabled val="1"/>
        </dgm:presLayoutVars>
      </dgm:prSet>
      <dgm:spPr/>
    </dgm:pt>
    <dgm:pt modelId="{61245355-D1CA-494E-BDC6-8932652A7E77}" type="pres">
      <dgm:prSet presAssocID="{C0DCA7C5-35AA-4D3C-B607-DD572B1AC771}" presName="spaceBetweenRectangles" presStyleCnt="0"/>
      <dgm:spPr/>
    </dgm:pt>
    <dgm:pt modelId="{5CA114DA-96CD-482C-A1F9-3A48D08DF2C6}" type="pres">
      <dgm:prSet presAssocID="{6420AB28-0353-4EBA-80EE-7233C2035AC8}" presName="parentLin" presStyleCnt="0"/>
      <dgm:spPr/>
    </dgm:pt>
    <dgm:pt modelId="{EDDD9FDD-A923-4942-99F2-E0E61CA3B781}" type="pres">
      <dgm:prSet presAssocID="{6420AB28-0353-4EBA-80EE-7233C2035AC8}" presName="parentLeftMargin" presStyleLbl="node1" presStyleIdx="0" presStyleCnt="2"/>
      <dgm:spPr/>
    </dgm:pt>
    <dgm:pt modelId="{B74086E2-9265-41A9-BE74-294747D73A3D}" type="pres">
      <dgm:prSet presAssocID="{6420AB28-0353-4EBA-80EE-7233C2035A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B0EFD8-792D-4A7C-9032-CE754F89C1A2}" type="pres">
      <dgm:prSet presAssocID="{6420AB28-0353-4EBA-80EE-7233C2035AC8}" presName="negativeSpace" presStyleCnt="0"/>
      <dgm:spPr/>
    </dgm:pt>
    <dgm:pt modelId="{D3AADFD7-46F4-42BF-8219-DF9B6BCFDDE8}" type="pres">
      <dgm:prSet presAssocID="{6420AB28-0353-4EBA-80EE-7233C2035AC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C64511A-44F0-482D-BC59-719E6854D40A}" type="presOf" srcId="{6420AB28-0353-4EBA-80EE-7233C2035AC8}" destId="{B74086E2-9265-41A9-BE74-294747D73A3D}" srcOrd="1" destOrd="0" presId="urn:microsoft.com/office/officeart/2005/8/layout/list1"/>
    <dgm:cxn modelId="{AA620629-4749-41C4-9409-4A25CF287622}" srcId="{6420AB28-0353-4EBA-80EE-7233C2035AC8}" destId="{49C21054-906C-4608-B0B6-7D7D784D93AC}" srcOrd="1" destOrd="0" parTransId="{9CBE60CE-52B8-492C-B869-E0FD4BD96B00}" sibTransId="{CF01DBD8-A8F4-49A5-BB25-387DA256A099}"/>
    <dgm:cxn modelId="{BD5F2F38-9D38-4543-A54B-367FDCB1D303}" srcId="{B752C78B-6E97-4162-8D75-6CB18A3C940E}" destId="{3A5FE947-3A23-468D-8EF1-6A96495AC729}" srcOrd="0" destOrd="0" parTransId="{1A25003F-163F-4C10-87AB-29D7BC93FEC9}" sibTransId="{445D93B2-1317-431B-B88B-CF7F08C6249C}"/>
    <dgm:cxn modelId="{110D255C-D9D1-4292-8458-A8835AC69A25}" srcId="{EEA6255B-B9AE-41A6-962A-1D67328DEE34}" destId="{6420AB28-0353-4EBA-80EE-7233C2035AC8}" srcOrd="1" destOrd="0" parTransId="{19237228-8763-4C28-A012-AAB1966D3765}" sibTransId="{4FC70324-3203-45B2-83F7-5D855B5EE03E}"/>
    <dgm:cxn modelId="{84B3FE46-D785-40D1-BB8F-E6EF7D1BEA68}" type="presOf" srcId="{A79DD124-2DB4-4431-AE7F-A6603368A500}" destId="{D3AADFD7-46F4-42BF-8219-DF9B6BCFDDE8}" srcOrd="0" destOrd="2" presId="urn:microsoft.com/office/officeart/2005/8/layout/list1"/>
    <dgm:cxn modelId="{900F4E6A-5AF5-4EB2-9FF6-3FAD245AA42C}" srcId="{B752C78B-6E97-4162-8D75-6CB18A3C940E}" destId="{3EE40CB4-4E5A-4E45-B37E-AA0C46D6B7FE}" srcOrd="1" destOrd="0" parTransId="{A0C48F62-300B-4CEF-97D2-DF26F2699BD6}" sibTransId="{6D20F7AC-4331-4B32-8363-DE9FEBCBF0C9}"/>
    <dgm:cxn modelId="{D1B9DA4A-0101-4325-939B-8CCD1FBFCEE5}" srcId="{6420AB28-0353-4EBA-80EE-7233C2035AC8}" destId="{7B42A9C9-B6D3-4991-8D72-7ECFB3688018}" srcOrd="0" destOrd="0" parTransId="{84CFDF86-5720-4180-A71E-381BBC90664B}" sibTransId="{D4DCCD09-3162-4BFE-A893-97101F427FB7}"/>
    <dgm:cxn modelId="{19FD3A55-6FD5-48E8-A557-FC5783F6BB6B}" type="presOf" srcId="{6420AB28-0353-4EBA-80EE-7233C2035AC8}" destId="{EDDD9FDD-A923-4942-99F2-E0E61CA3B781}" srcOrd="0" destOrd="0" presId="urn:microsoft.com/office/officeart/2005/8/layout/list1"/>
    <dgm:cxn modelId="{4F01A657-DF21-4ACD-8D20-20310CA9AD5E}" type="presOf" srcId="{B752C78B-6E97-4162-8D75-6CB18A3C940E}" destId="{C124FBF7-8F2F-4F88-B644-41FE252B81FA}" srcOrd="0" destOrd="0" presId="urn:microsoft.com/office/officeart/2005/8/layout/list1"/>
    <dgm:cxn modelId="{62C23D89-D217-40C0-A600-30FDB6FFC47E}" type="presOf" srcId="{49C21054-906C-4608-B0B6-7D7D784D93AC}" destId="{D3AADFD7-46F4-42BF-8219-DF9B6BCFDDE8}" srcOrd="0" destOrd="1" presId="urn:microsoft.com/office/officeart/2005/8/layout/list1"/>
    <dgm:cxn modelId="{305E9B89-DEB3-4F04-A3E7-6A6D2DADA237}" type="presOf" srcId="{B752C78B-6E97-4162-8D75-6CB18A3C940E}" destId="{EB483E96-0D09-4CA8-A2B4-7BC4B9861524}" srcOrd="1" destOrd="0" presId="urn:microsoft.com/office/officeart/2005/8/layout/list1"/>
    <dgm:cxn modelId="{D44C0A99-2EF7-40BA-84DF-4D4EBEC889B1}" type="presOf" srcId="{3A5FE947-3A23-468D-8EF1-6A96495AC729}" destId="{799C0862-D67E-463E-80AA-5F7C0D032015}" srcOrd="0" destOrd="0" presId="urn:microsoft.com/office/officeart/2005/8/layout/list1"/>
    <dgm:cxn modelId="{8574B59A-3E13-4B3B-8ED3-58E6529BB5D7}" type="presOf" srcId="{3EE40CB4-4E5A-4E45-B37E-AA0C46D6B7FE}" destId="{799C0862-D67E-463E-80AA-5F7C0D032015}" srcOrd="0" destOrd="1" presId="urn:microsoft.com/office/officeart/2005/8/layout/list1"/>
    <dgm:cxn modelId="{740F96B8-DEA0-41DE-977B-906D8C26EF90}" srcId="{EEA6255B-B9AE-41A6-962A-1D67328DEE34}" destId="{B752C78B-6E97-4162-8D75-6CB18A3C940E}" srcOrd="0" destOrd="0" parTransId="{889F19C8-9996-48DE-8ED3-6C79A7043518}" sibTransId="{C0DCA7C5-35AA-4D3C-B607-DD572B1AC771}"/>
    <dgm:cxn modelId="{B5DF90BC-1823-498E-8EFE-734794824E27}" srcId="{6420AB28-0353-4EBA-80EE-7233C2035AC8}" destId="{A79DD124-2DB4-4431-AE7F-A6603368A500}" srcOrd="2" destOrd="0" parTransId="{6C5B93CD-9337-4470-9F8A-5A2F66B9F8C2}" sibTransId="{0B26B8FB-5D5D-439B-B0D9-374BF1FAD195}"/>
    <dgm:cxn modelId="{F947A2D0-76CD-47BF-AAF8-4890A4D8BCEE}" type="presOf" srcId="{EEA6255B-B9AE-41A6-962A-1D67328DEE34}" destId="{C55BC532-816C-4DF9-AF01-E6EF09D6C06C}" srcOrd="0" destOrd="0" presId="urn:microsoft.com/office/officeart/2005/8/layout/list1"/>
    <dgm:cxn modelId="{A582DCEA-B122-479F-81BC-F4FD3EA9042E}" srcId="{B752C78B-6E97-4162-8D75-6CB18A3C940E}" destId="{5901E773-0638-4E1A-A72C-ED0FADF3F1BC}" srcOrd="2" destOrd="0" parTransId="{D5A3F858-DA81-448B-B37D-1147290B32E9}" sibTransId="{5BE25E0E-6057-4158-B984-E80F98EAC7EE}"/>
    <dgm:cxn modelId="{CF575EF1-4EB4-435E-B509-4C8022843B60}" type="presOf" srcId="{5901E773-0638-4E1A-A72C-ED0FADF3F1BC}" destId="{799C0862-D67E-463E-80AA-5F7C0D032015}" srcOrd="0" destOrd="2" presId="urn:microsoft.com/office/officeart/2005/8/layout/list1"/>
    <dgm:cxn modelId="{AD5FF6F2-1925-49FC-B9C8-CAA93ED3242C}" type="presOf" srcId="{7B42A9C9-B6D3-4991-8D72-7ECFB3688018}" destId="{D3AADFD7-46F4-42BF-8219-DF9B6BCFDDE8}" srcOrd="0" destOrd="0" presId="urn:microsoft.com/office/officeart/2005/8/layout/list1"/>
    <dgm:cxn modelId="{6CC79E56-81B7-4400-A5C8-4C8B382CBF30}" type="presParOf" srcId="{C55BC532-816C-4DF9-AF01-E6EF09D6C06C}" destId="{F1987444-ED29-42EE-A7AB-6B6CE09845AF}" srcOrd="0" destOrd="0" presId="urn:microsoft.com/office/officeart/2005/8/layout/list1"/>
    <dgm:cxn modelId="{1210884B-B60B-45F0-A6BD-653DBA512843}" type="presParOf" srcId="{F1987444-ED29-42EE-A7AB-6B6CE09845AF}" destId="{C124FBF7-8F2F-4F88-B644-41FE252B81FA}" srcOrd="0" destOrd="0" presId="urn:microsoft.com/office/officeart/2005/8/layout/list1"/>
    <dgm:cxn modelId="{4305DA0A-8165-47B9-B87E-675428CEF993}" type="presParOf" srcId="{F1987444-ED29-42EE-A7AB-6B6CE09845AF}" destId="{EB483E96-0D09-4CA8-A2B4-7BC4B9861524}" srcOrd="1" destOrd="0" presId="urn:microsoft.com/office/officeart/2005/8/layout/list1"/>
    <dgm:cxn modelId="{6E40EBFB-AE91-44E9-8DC7-C4AF38795FC7}" type="presParOf" srcId="{C55BC532-816C-4DF9-AF01-E6EF09D6C06C}" destId="{A3127C78-4BA8-4423-A694-178172F4518F}" srcOrd="1" destOrd="0" presId="urn:microsoft.com/office/officeart/2005/8/layout/list1"/>
    <dgm:cxn modelId="{3E746377-D7A5-4ACC-9C54-221B1A6D76FC}" type="presParOf" srcId="{C55BC532-816C-4DF9-AF01-E6EF09D6C06C}" destId="{799C0862-D67E-463E-80AA-5F7C0D032015}" srcOrd="2" destOrd="0" presId="urn:microsoft.com/office/officeart/2005/8/layout/list1"/>
    <dgm:cxn modelId="{A451DBB3-727E-48A4-BF28-075C5E6EC1D1}" type="presParOf" srcId="{C55BC532-816C-4DF9-AF01-E6EF09D6C06C}" destId="{61245355-D1CA-494E-BDC6-8932652A7E77}" srcOrd="3" destOrd="0" presId="urn:microsoft.com/office/officeart/2005/8/layout/list1"/>
    <dgm:cxn modelId="{FA40CE08-6316-4256-B4B5-A8BE18ADBB85}" type="presParOf" srcId="{C55BC532-816C-4DF9-AF01-E6EF09D6C06C}" destId="{5CA114DA-96CD-482C-A1F9-3A48D08DF2C6}" srcOrd="4" destOrd="0" presId="urn:microsoft.com/office/officeart/2005/8/layout/list1"/>
    <dgm:cxn modelId="{265EF355-14AB-4B56-B089-647C29A596FC}" type="presParOf" srcId="{5CA114DA-96CD-482C-A1F9-3A48D08DF2C6}" destId="{EDDD9FDD-A923-4942-99F2-E0E61CA3B781}" srcOrd="0" destOrd="0" presId="urn:microsoft.com/office/officeart/2005/8/layout/list1"/>
    <dgm:cxn modelId="{97B841A5-AADD-40D3-AAFD-28A91CF39A84}" type="presParOf" srcId="{5CA114DA-96CD-482C-A1F9-3A48D08DF2C6}" destId="{B74086E2-9265-41A9-BE74-294747D73A3D}" srcOrd="1" destOrd="0" presId="urn:microsoft.com/office/officeart/2005/8/layout/list1"/>
    <dgm:cxn modelId="{EE088910-CC92-467E-A862-CB6EF478E9EC}" type="presParOf" srcId="{C55BC532-816C-4DF9-AF01-E6EF09D6C06C}" destId="{CAB0EFD8-792D-4A7C-9032-CE754F89C1A2}" srcOrd="5" destOrd="0" presId="urn:microsoft.com/office/officeart/2005/8/layout/list1"/>
    <dgm:cxn modelId="{5EF27ED5-6BBD-43C5-8ABC-5567CCD28904}" type="presParOf" srcId="{C55BC532-816C-4DF9-AF01-E6EF09D6C06C}" destId="{D3AADFD7-46F4-42BF-8219-DF9B6BCFDD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C0862-D67E-463E-80AA-5F7C0D032015}">
      <dsp:nvSpPr>
        <dsp:cNvPr id="0" name=""/>
        <dsp:cNvSpPr/>
      </dsp:nvSpPr>
      <dsp:spPr>
        <a:xfrm>
          <a:off x="0" y="329700"/>
          <a:ext cx="11029950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395732" rIns="85604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 women would complete a questionnaire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This would allow their provider to identify and provide services to any women with evidence of substance abuse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Recommended by ACOG,  AAP,  AMA, CDC</a:t>
          </a:r>
        </a:p>
      </dsp:txBody>
      <dsp:txXfrm>
        <a:off x="0" y="329700"/>
        <a:ext cx="11029950" cy="1645875"/>
      </dsp:txXfrm>
    </dsp:sp>
    <dsp:sp modelId="{EB483E96-0D09-4CA8-A2B4-7BC4B9861524}">
      <dsp:nvSpPr>
        <dsp:cNvPr id="0" name=""/>
        <dsp:cNvSpPr/>
      </dsp:nvSpPr>
      <dsp:spPr>
        <a:xfrm>
          <a:off x="551497" y="49259"/>
          <a:ext cx="772096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Best solution for now…</a:t>
          </a:r>
        </a:p>
      </dsp:txBody>
      <dsp:txXfrm>
        <a:off x="578877" y="76639"/>
        <a:ext cx="7666205" cy="506120"/>
      </dsp:txXfrm>
    </dsp:sp>
    <dsp:sp modelId="{D3AADFD7-46F4-42BF-8219-DF9B6BCFDDE8}">
      <dsp:nvSpPr>
        <dsp:cNvPr id="0" name=""/>
        <dsp:cNvSpPr/>
      </dsp:nvSpPr>
      <dsp:spPr>
        <a:xfrm>
          <a:off x="0" y="2358614"/>
          <a:ext cx="1102995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395732" rIns="85604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Screening</a:t>
          </a:r>
          <a:r>
            <a:rPr lang="en-US" sz="1900" kern="1200"/>
            <a:t> — a healthcare professional assesses a patient for risky substance use behaviors using standardized screening tools. Screening can occur in any healthcare setting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Brief Intervention</a:t>
          </a:r>
          <a:r>
            <a:rPr lang="en-US" sz="1900" kern="1200"/>
            <a:t> — a healthcare professional engages a patient showing risky substance use behaviors in a short conversation, providing feedback and advice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/>
            <a:t>Referral to Treatment</a:t>
          </a:r>
          <a:r>
            <a:rPr lang="en-US" sz="1900" kern="1200"/>
            <a:t> — a healthcare professional provides a referral to brief therapy or additional treatment to patients who screen in need of additional services</a:t>
          </a:r>
        </a:p>
      </dsp:txBody>
      <dsp:txXfrm>
        <a:off x="0" y="2358614"/>
        <a:ext cx="11029950" cy="2154600"/>
      </dsp:txXfrm>
    </dsp:sp>
    <dsp:sp modelId="{B74086E2-9265-41A9-BE74-294747D73A3D}">
      <dsp:nvSpPr>
        <dsp:cNvPr id="0" name=""/>
        <dsp:cNvSpPr/>
      </dsp:nvSpPr>
      <dsp:spPr>
        <a:xfrm>
          <a:off x="551497" y="2078175"/>
          <a:ext cx="772096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SBIRT</a:t>
          </a:r>
          <a:endParaRPr lang="en-US" sz="1900" kern="1200"/>
        </a:p>
      </dsp:txBody>
      <dsp:txXfrm>
        <a:off x="578877" y="2105555"/>
        <a:ext cx="766620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rcandmandy.com/preparing-for-baby-an-expectant-moms-list/mother-holding-newborn-baby-in-hospital-bed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formance.co.uk/head-position-baby-benefits-child-birth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moothparenting.wordpress.com/tag/sleep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gnantchicken.com/breastfeeding-for-beginners-weeks-1-6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can-we-curb-the-opioid-abuse-epidemic-by-rethinking-chronic-pain-5266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ump.com/a/how-to-swaddle-baby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86869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4743467/antidepressants-pregnancy-autis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bia.wikia.com/wiki/Fundophobi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torindependente.blogspot.com/2010/11/administre-melhor-sua-producao-atrave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239D-CC65-483F-9B6A-B0EA49FA9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851"/>
            <a:ext cx="10993549" cy="1238249"/>
          </a:xfrm>
        </p:spPr>
        <p:txBody>
          <a:bodyPr/>
          <a:lstStyle/>
          <a:p>
            <a:r>
              <a:rPr lang="en-US" dirty="0"/>
              <a:t>Perinatal Substance Use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BE3A1-BCD4-4422-BC6E-2CAD8EB65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152651"/>
            <a:ext cx="10993546" cy="933116"/>
          </a:xfrm>
        </p:spPr>
        <p:txBody>
          <a:bodyPr>
            <a:normAutofit/>
          </a:bodyPr>
          <a:lstStyle/>
          <a:p>
            <a:r>
              <a:rPr lang="en-US" sz="1800" dirty="0"/>
              <a:t>Changing Clinical Approaches in Neonatal Screening and Treatment</a:t>
            </a:r>
          </a:p>
        </p:txBody>
      </p:sp>
    </p:spTree>
    <p:extLst>
      <p:ext uri="{BB962C8B-B14F-4D97-AF65-F5344CB8AC3E}">
        <p14:creationId xmlns:p14="http://schemas.microsoft.com/office/powerpoint/2010/main" val="54761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4E022B-B8DB-45CC-B61D-3B81A644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Perinatal Substance Use-  Universal Screening and SBIRT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0BFFD035-B952-40ED-80F4-4AA985A5E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928697"/>
              </p:ext>
            </p:extLst>
          </p:nvPr>
        </p:nvGraphicFramePr>
        <p:xfrm>
          <a:off x="581025" y="1952624"/>
          <a:ext cx="11029950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85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E32FC-430F-4B8B-A4C2-185C9E5F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pic>
        <p:nvPicPr>
          <p:cNvPr id="6" name="Content Placeholder 5" descr="A person sitting on a bed&#10;&#10;Description automatically generated">
            <a:extLst>
              <a:ext uri="{FF2B5EF4-FFF2-40B4-BE49-F238E27FC236}">
                <a16:creationId xmlns:a16="http://schemas.microsoft.com/office/drawing/2014/main" id="{D9C31DE2-5E13-42A8-9E69-5EAE891791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900" r="2" b="2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2929-B985-4558-8D52-9ABDC987A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5858" y="2180496"/>
            <a:ext cx="7140407" cy="4504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Neonatal Focuses</a:t>
            </a:r>
          </a:p>
          <a:p>
            <a:pPr lvl="1"/>
            <a:r>
              <a:rPr lang="en-US" sz="2000" dirty="0"/>
              <a:t>Strengthening Family and Care Team Relationships</a:t>
            </a:r>
          </a:p>
          <a:p>
            <a:pPr lvl="1"/>
            <a:r>
              <a:rPr lang="en-US" sz="2000" dirty="0"/>
              <a:t>Improving Pre-Delivery Planning </a:t>
            </a:r>
          </a:p>
          <a:p>
            <a:pPr lvl="1"/>
            <a:r>
              <a:rPr lang="en-US" sz="2000" dirty="0"/>
              <a:t>Standardizing Identification and Assessment of Substance Exposed Newborns</a:t>
            </a:r>
          </a:p>
          <a:p>
            <a:pPr lvl="1"/>
            <a:r>
              <a:rPr lang="en-US" sz="2000" dirty="0"/>
              <a:t>Family Education</a:t>
            </a:r>
          </a:p>
          <a:p>
            <a:pPr lvl="1"/>
            <a:r>
              <a:rPr lang="en-US" sz="2000" dirty="0"/>
              <a:t>Improving Infant Nutrition and Breastfeeding</a:t>
            </a:r>
          </a:p>
          <a:p>
            <a:pPr lvl="1"/>
            <a:r>
              <a:rPr lang="en-US" sz="2000" dirty="0"/>
              <a:t>Optimizing Non-Pharmacologic Care</a:t>
            </a:r>
          </a:p>
          <a:p>
            <a:pPr lvl="1"/>
            <a:r>
              <a:rPr lang="en-US" sz="2000" dirty="0"/>
              <a:t>Standardized Pharmacologic Care</a:t>
            </a:r>
          </a:p>
          <a:p>
            <a:pPr lvl="1"/>
            <a:r>
              <a:rPr lang="en-US" sz="2000" dirty="0"/>
              <a:t>Coordinating Safe Discharge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2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3155-1FC5-4FF6-BAD0-024679E6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4392D-8A1C-4564-83CB-FAF9BA3C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180496"/>
            <a:ext cx="7225075" cy="4504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Strengthen Family and Care Team Relationships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Dispelling myths about addiction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Standardizing language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Reducing bias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Improving Pre-Delivery Planning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Prenatal Consultation for mothers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Maternal treatment recommendations during pregnancy/delivery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Physiology of NAS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Post-birth care expectations</a:t>
            </a:r>
          </a:p>
          <a:p>
            <a:pPr lvl="3">
              <a:lnSpc>
                <a:spcPct val="90000"/>
              </a:lnSpc>
            </a:pPr>
            <a:r>
              <a:rPr lang="en-US" sz="1700" dirty="0"/>
              <a:t>Testing of newborn</a:t>
            </a:r>
          </a:p>
          <a:p>
            <a:pPr lvl="3">
              <a:lnSpc>
                <a:spcPct val="90000"/>
              </a:lnSpc>
            </a:pPr>
            <a:r>
              <a:rPr lang="en-US" sz="1700" dirty="0"/>
              <a:t>Screening protocols</a:t>
            </a:r>
          </a:p>
          <a:p>
            <a:pPr lvl="3">
              <a:lnSpc>
                <a:spcPct val="90000"/>
              </a:lnSpc>
            </a:pPr>
            <a:r>
              <a:rPr lang="en-US" sz="1700" dirty="0"/>
              <a:t>Care and treatment of newborn</a:t>
            </a:r>
          </a:p>
        </p:txBody>
      </p:sp>
      <p:pic>
        <p:nvPicPr>
          <p:cNvPr id="6" name="Content Placeholder 5" descr="A picture containing person, indoor, woman, sitting&#10;&#10;Description automatically generated">
            <a:extLst>
              <a:ext uri="{FF2B5EF4-FFF2-40B4-BE49-F238E27FC236}">
                <a16:creationId xmlns:a16="http://schemas.microsoft.com/office/drawing/2014/main" id="{EE452EA4-5A25-4116-87F6-8B540F9060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14" r="29380" b="-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4521-C08D-4EE0-BB7D-A43C5F98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26E5-CC40-4426-9CD1-AA5EE32D5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4363297"/>
          </a:xfrm>
        </p:spPr>
        <p:txBody>
          <a:bodyPr>
            <a:normAutofit/>
          </a:bodyPr>
          <a:lstStyle/>
          <a:p>
            <a:r>
              <a:rPr lang="en-US" dirty="0"/>
              <a:t>Standardize Identification and Assessment of Substance Exposed Newborns</a:t>
            </a:r>
          </a:p>
          <a:p>
            <a:pPr lvl="1"/>
            <a:r>
              <a:rPr lang="en-US" sz="1800" dirty="0"/>
              <a:t>Identifying at risk newborns</a:t>
            </a:r>
          </a:p>
          <a:p>
            <a:pPr lvl="1"/>
            <a:r>
              <a:rPr lang="en-US" sz="1800" dirty="0"/>
              <a:t>Evidence based assessment </a:t>
            </a:r>
          </a:p>
          <a:p>
            <a:pPr lvl="1"/>
            <a:r>
              <a:rPr lang="en-US" sz="1800" dirty="0"/>
              <a:t>Finnegan versus Eat, Sleep, Console</a:t>
            </a:r>
          </a:p>
          <a:p>
            <a:pPr lvl="2"/>
            <a:r>
              <a:rPr lang="en-US" sz="1800" dirty="0"/>
              <a:t>Recent research from Yale New Haven Children’s Hospital shows superiority in ESC</a:t>
            </a:r>
          </a:p>
          <a:p>
            <a:pPr lvl="2"/>
            <a:r>
              <a:rPr lang="en-US" sz="1800" dirty="0"/>
              <a:t>Grossman, M. R., MD, </a:t>
            </a:r>
            <a:r>
              <a:rPr lang="en-US" sz="1800" dirty="0" err="1"/>
              <a:t>Lipshaw</a:t>
            </a:r>
            <a:r>
              <a:rPr lang="en-US" sz="1800" dirty="0"/>
              <a:t>, M. J., MD, Osborn, R. R., MD, &amp; </a:t>
            </a:r>
            <a:r>
              <a:rPr lang="en-US" sz="1800" dirty="0" err="1"/>
              <a:t>Berkwitt</a:t>
            </a:r>
            <a:r>
              <a:rPr lang="en-US" sz="1800" dirty="0"/>
              <a:t>, A. K., MD. (2018). A novel approach to assessing infants with neonatal abstinence syndrome. </a:t>
            </a:r>
            <a:r>
              <a:rPr lang="en-US" sz="1800" i="1" dirty="0"/>
              <a:t>Hospital Pediatrics,</a:t>
            </a:r>
            <a:r>
              <a:rPr lang="en-US" sz="1800" dirty="0"/>
              <a:t> </a:t>
            </a:r>
            <a:r>
              <a:rPr lang="en-US" sz="1800" i="1" dirty="0"/>
              <a:t>8</a:t>
            </a:r>
            <a:r>
              <a:rPr lang="en-US" sz="1800" dirty="0"/>
              <a:t>(1). </a:t>
            </a:r>
          </a:p>
        </p:txBody>
      </p:sp>
      <p:pic>
        <p:nvPicPr>
          <p:cNvPr id="6" name="Content Placeholder 5" descr="A baby lying on a bed&#10;&#10;Description automatically generated">
            <a:extLst>
              <a:ext uri="{FF2B5EF4-FFF2-40B4-BE49-F238E27FC236}">
                <a16:creationId xmlns:a16="http://schemas.microsoft.com/office/drawing/2014/main" id="{DAB3B7A2-A87E-4249-B041-1CEA62E38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8075" y="2236523"/>
            <a:ext cx="5422900" cy="3615266"/>
          </a:xfrm>
        </p:spPr>
      </p:pic>
    </p:spTree>
    <p:extLst>
      <p:ext uri="{BB962C8B-B14F-4D97-AF65-F5344CB8AC3E}">
        <p14:creationId xmlns:p14="http://schemas.microsoft.com/office/powerpoint/2010/main" val="322167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B7D61A-D16B-449D-B51B-1D551CFF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Methods of 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0E8A9-F857-41FF-BE5B-6EA64DBB6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Modified Finnegan Scoring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6E499E-8A96-4209-BA85-97FB5FEC1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770023"/>
          </a:xfrm>
        </p:spPr>
        <p:txBody>
          <a:bodyPr>
            <a:normAutofit/>
          </a:bodyPr>
          <a:lstStyle/>
          <a:p>
            <a:r>
              <a:rPr lang="en-US" b="1" dirty="0"/>
              <a:t>Likely in place at local institutions</a:t>
            </a:r>
          </a:p>
          <a:p>
            <a:pPr lvl="1"/>
            <a:r>
              <a:rPr lang="en-US" dirty="0"/>
              <a:t>Tool most often used (~95%) in the United States for assessing NAS since its development in mid 1970s</a:t>
            </a:r>
          </a:p>
          <a:p>
            <a:pPr lvl="1"/>
            <a:r>
              <a:rPr lang="en-US" dirty="0"/>
              <a:t>Historical “gold standard,” in research</a:t>
            </a:r>
          </a:p>
          <a:p>
            <a:pPr lvl="2"/>
            <a:r>
              <a:rPr lang="en-US" dirty="0"/>
              <a:t>However, never validated or score cutoffs tested- based on original author’s experience with point at which infants calmed</a:t>
            </a:r>
          </a:p>
          <a:p>
            <a:pPr lvl="1"/>
            <a:r>
              <a:rPr lang="en-US" dirty="0"/>
              <a:t>Basic premise- Infants are scored for a series of  21 clinical signs of withdrawal, every 3-4 hours following a feeding. If the score is consistently 8 or higher, pharmacological intervention may be warranted.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5B48D0-5B40-4FA6-82A5-F09719126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Eat, Sleep Console Protocol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614B03-EB17-441A-B5F9-668CBBFCE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408073"/>
          </a:xfrm>
        </p:spPr>
        <p:txBody>
          <a:bodyPr>
            <a:normAutofit/>
          </a:bodyPr>
          <a:lstStyle/>
          <a:p>
            <a:r>
              <a:rPr lang="en-US" b="1" dirty="0"/>
              <a:t>Protocol is spreading nationwide as collaboratives increase</a:t>
            </a:r>
          </a:p>
          <a:p>
            <a:r>
              <a:rPr lang="en-US" dirty="0"/>
              <a:t>Increasing body of literature is supporting positive outcomes backed by evidence</a:t>
            </a:r>
          </a:p>
          <a:p>
            <a:endParaRPr lang="en-US" dirty="0"/>
          </a:p>
          <a:p>
            <a:r>
              <a:rPr lang="en-US" dirty="0"/>
              <a:t>Basic premise- Infants are physiologically stable if they can eat skillfully, sleep peacefully, and be calmed from crying within 10 minutes.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4F8186-DFB3-4EB7-BA92-397533AB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sz="2600"/>
              <a:t>Eat, Sleep, Console Protocol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D5B7FB-661C-483C-965B-018AA773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803705"/>
            <a:ext cx="3409782" cy="4197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Simple assessment with concrete terms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Less confusing symptoms, greater interrater reliability</a:t>
            </a:r>
          </a:p>
          <a:p>
            <a:r>
              <a:rPr lang="en-US" dirty="0">
                <a:solidFill>
                  <a:schemeClr val="bg1"/>
                </a:solidFill>
              </a:rPr>
              <a:t>Easy for parents to participate in scoring infant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Family involvement is vital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Use of diary for documentation by parents</a:t>
            </a:r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7067C88E-CE07-4DC8-8D80-AB40C2E90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22" y="1557267"/>
            <a:ext cx="6489819" cy="37640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E2F1AF-A8A6-4A30-8B7C-734022E47304}"/>
              </a:ext>
            </a:extLst>
          </p:cNvPr>
          <p:cNvSpPr txBox="1"/>
          <p:nvPr/>
        </p:nvSpPr>
        <p:spPr>
          <a:xfrm>
            <a:off x="7800975" y="5705475"/>
            <a:ext cx="356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Grossman, M. R., MD, </a:t>
            </a:r>
            <a:r>
              <a:rPr lang="en-US" sz="1100" dirty="0" err="1"/>
              <a:t>Lipshaw</a:t>
            </a:r>
            <a:r>
              <a:rPr lang="en-US" sz="1100" dirty="0"/>
              <a:t>, M. J., MD, Osborn, R. R., MD, &amp; </a:t>
            </a:r>
            <a:r>
              <a:rPr lang="en-US" sz="1100" dirty="0" err="1"/>
              <a:t>Berkwitt</a:t>
            </a:r>
            <a:r>
              <a:rPr lang="en-US" sz="1100" dirty="0"/>
              <a:t>, A. K., MD. (2018). A novel approach to assessing infants with neonatal abstinence syndrome. </a:t>
            </a:r>
            <a:r>
              <a:rPr lang="en-US" sz="1100" i="1" dirty="0"/>
              <a:t>Hospital Pediatrics,</a:t>
            </a:r>
            <a:r>
              <a:rPr lang="en-US" sz="1100" dirty="0"/>
              <a:t> </a:t>
            </a:r>
            <a:r>
              <a:rPr lang="en-US" sz="1100" i="1" dirty="0"/>
              <a:t>8</a:t>
            </a:r>
            <a:r>
              <a:rPr lang="en-US" sz="1100" dirty="0"/>
              <a:t>(1). </a:t>
            </a:r>
          </a:p>
        </p:txBody>
      </p:sp>
    </p:spTree>
    <p:extLst>
      <p:ext uri="{BB962C8B-B14F-4D97-AF65-F5344CB8AC3E}">
        <p14:creationId xmlns:p14="http://schemas.microsoft.com/office/powerpoint/2010/main" val="365345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2DA2-C260-45CE-B79E-17B90B9E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ILPQC Infant Bedside Tracking Sheet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B6C8A2-F5BD-4434-8171-373F80C40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88" t="10552" r="31554" b="5294"/>
          <a:stretch/>
        </p:blipFill>
        <p:spPr>
          <a:xfrm>
            <a:off x="2695576" y="1803141"/>
            <a:ext cx="4467224" cy="4541388"/>
          </a:xfrm>
        </p:spPr>
      </p:pic>
    </p:spTree>
    <p:extLst>
      <p:ext uri="{BB962C8B-B14F-4D97-AF65-F5344CB8AC3E}">
        <p14:creationId xmlns:p14="http://schemas.microsoft.com/office/powerpoint/2010/main" val="182007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CBC8-699D-43EF-B25A-E512AC9B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Care Diary to Track ESC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F25596A-1A9B-4184-9E00-F54D70F5B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4" t="10538" r="244" b="5343"/>
          <a:stretch/>
        </p:blipFill>
        <p:spPr>
          <a:xfrm>
            <a:off x="1503680" y="1893130"/>
            <a:ext cx="9419159" cy="4456871"/>
          </a:xfrm>
        </p:spPr>
      </p:pic>
    </p:spTree>
    <p:extLst>
      <p:ext uri="{BB962C8B-B14F-4D97-AF65-F5344CB8AC3E}">
        <p14:creationId xmlns:p14="http://schemas.microsoft.com/office/powerpoint/2010/main" val="150640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9DEA-2F2B-48F5-9AC1-F6950E62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Sleep Console Outcomes versus Finnegan </a:t>
            </a:r>
            <a:r>
              <a:rPr lang="en-US" dirty="0" err="1"/>
              <a:t>ScorINg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B96C-21CD-4611-90C6-87D13AE58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76350"/>
            <a:ext cx="11029615" cy="5486400"/>
          </a:xfrm>
        </p:spPr>
        <p:txBody>
          <a:bodyPr>
            <a:normAutofit/>
          </a:bodyPr>
          <a:lstStyle/>
          <a:p>
            <a:r>
              <a:rPr lang="en-US" sz="2000" dirty="0"/>
              <a:t>Study authors noted:</a:t>
            </a:r>
          </a:p>
          <a:p>
            <a:pPr lvl="1"/>
            <a:r>
              <a:rPr lang="en-US" sz="2000" dirty="0"/>
              <a:t>Vast decrease in number of infants requiring pharmacological treatment (12% vs 62%)</a:t>
            </a:r>
          </a:p>
          <a:p>
            <a:pPr lvl="1"/>
            <a:r>
              <a:rPr lang="en-US" sz="2000" dirty="0"/>
              <a:t>Fewer infants requiring increases in pharmacological treatment (8 times versus 76 times)</a:t>
            </a:r>
          </a:p>
          <a:p>
            <a:pPr lvl="1"/>
            <a:r>
              <a:rPr lang="en-US" sz="2000" dirty="0"/>
              <a:t>Significantly shorted adjusted length of stay</a:t>
            </a:r>
          </a:p>
          <a:p>
            <a:pPr lvl="1"/>
            <a:r>
              <a:rPr lang="en-US" sz="2000" dirty="0"/>
              <a:t>No significant adverse events</a:t>
            </a:r>
          </a:p>
          <a:p>
            <a:pPr lvl="1"/>
            <a:r>
              <a:rPr lang="en-US" sz="2000" dirty="0"/>
              <a:t>No readmissions</a:t>
            </a:r>
          </a:p>
          <a:p>
            <a:r>
              <a:rPr lang="en-US" sz="2000" dirty="0"/>
              <a:t>Other studies/QI projects have demonstrated “loosening” of Finnegan scoring parameters, with prioritization of feeding success, weight gain, sleep patterns and inconsolability resulted in less pharmacologic need and shorter length of stay</a:t>
            </a:r>
          </a:p>
        </p:txBody>
      </p:sp>
    </p:spTree>
    <p:extLst>
      <p:ext uri="{BB962C8B-B14F-4D97-AF65-F5344CB8AC3E}">
        <p14:creationId xmlns:p14="http://schemas.microsoft.com/office/powerpoint/2010/main" val="151914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EF7B9-29A1-44E6-9511-0D44FE98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pic>
        <p:nvPicPr>
          <p:cNvPr id="6" name="Content Placeholder 5" descr="A hand holding a baby&#10;&#10;Description automatically generated">
            <a:extLst>
              <a:ext uri="{FF2B5EF4-FFF2-40B4-BE49-F238E27FC236}">
                <a16:creationId xmlns:a16="http://schemas.microsoft.com/office/drawing/2014/main" id="{44E7B6A1-3E04-4126-9C12-B49085C7C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370" r="2865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D1638-3B8C-49FA-88DE-4D42AD793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5858" y="2180496"/>
            <a:ext cx="7140407" cy="4504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Provide Family Education</a:t>
            </a:r>
          </a:p>
          <a:p>
            <a:pPr lvl="1"/>
            <a:r>
              <a:rPr lang="en-US" sz="2000" dirty="0"/>
              <a:t>Developing booklets and pocket cards for easy distribution</a:t>
            </a:r>
          </a:p>
          <a:p>
            <a:r>
              <a:rPr lang="en-US" sz="2000" dirty="0"/>
              <a:t>Improving Infant Nutrition and Breastfeeding</a:t>
            </a:r>
          </a:p>
          <a:p>
            <a:pPr lvl="1"/>
            <a:r>
              <a:rPr lang="en-US" sz="2000" dirty="0"/>
              <a:t>Emphasis on breastfeeding when safe for infant, as both optimum nutrition and comfort</a:t>
            </a:r>
          </a:p>
          <a:p>
            <a:pPr lvl="1"/>
            <a:r>
              <a:rPr lang="en-US" sz="2000" dirty="0"/>
              <a:t>Encourages hospitals to develop specific protocol with clear, concise guidelines on risk vs benefits of specific situations</a:t>
            </a:r>
          </a:p>
          <a:p>
            <a:pPr lvl="2"/>
            <a:r>
              <a:rPr lang="en-US" sz="2000" dirty="0"/>
              <a:t>Ex.  Active abuse at time of delivery versus participant in supervised treatment</a:t>
            </a:r>
          </a:p>
        </p:txBody>
      </p:sp>
    </p:spTree>
    <p:extLst>
      <p:ext uri="{BB962C8B-B14F-4D97-AF65-F5344CB8AC3E}">
        <p14:creationId xmlns:p14="http://schemas.microsoft.com/office/powerpoint/2010/main" val="223106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D31882-734C-45E7-9498-B212BE5A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6C0883-6F1D-408C-B2F8-3DAD17F03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21" r="4145" b="56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C05A566-CC94-48EB-BD11-F829ED50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4FC83790-9DD4-42E4-A1FF-33F79CEA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F1885AD6-DF8B-4D01-BCC4-B52A3D7E9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780F50B-4CC4-4B42-AF35-9D15FB5DB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9333F9-22DF-48D2-9CD0-49E111B6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7967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Opioid Use IN </a:t>
            </a:r>
            <a:r>
              <a:rPr lang="en-US" dirty="0" err="1"/>
              <a:t>AMerica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4810E-98D4-4734-B062-F4A642F84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803705"/>
            <a:ext cx="7216607" cy="4199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Opioid use in pregnancy has escalated dramatically in recent years, paralleling the epidemic observed in the general population.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In 2012, U.S. health care providers wrote more than 259 million prescriptions for opioids, twice as many as in 1998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Rates of admission to substance use disorder treatment programs for misuse of prescription opioids more than quadrupled between 2002 and 2012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Rates of death associated with opioid analgesics rose nearly 400% between 2000 and 2014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Overdose deaths that involve heroin increased more than 300% in less than 5 years, from just above 3,000 in 2010 to more than 10,500 in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AC1A8-04D3-48E6-B305-5B8C91DCC65A}"/>
              </a:ext>
            </a:extLst>
          </p:cNvPr>
          <p:cNvSpPr txBox="1"/>
          <p:nvPr/>
        </p:nvSpPr>
        <p:spPr>
          <a:xfrm>
            <a:off x="9734275" y="6657945"/>
            <a:ext cx="24577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econversation.com/can-we-curb-the-opioid-abuse-epidemic-by-rethinking-chronic-pain-526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8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EA119-3DC2-475D-8857-BA71CEBF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95E4-B8C5-415F-822D-ED26922C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228726"/>
            <a:ext cx="7225075" cy="5456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Optimizing Non-Pharmacological Care</a:t>
            </a:r>
          </a:p>
          <a:p>
            <a:pPr lvl="1"/>
            <a:r>
              <a:rPr lang="en-US" sz="1800" dirty="0"/>
              <a:t>Establishing rooming-in guidelines/physical environment of care</a:t>
            </a:r>
          </a:p>
          <a:p>
            <a:pPr lvl="1"/>
            <a:r>
              <a:rPr lang="en-US" sz="1800" dirty="0"/>
              <a:t>Skin to skin contact</a:t>
            </a:r>
          </a:p>
          <a:p>
            <a:pPr lvl="1"/>
            <a:r>
              <a:rPr lang="en-US" sz="1800" dirty="0"/>
              <a:t>Rocking/swaying/holding</a:t>
            </a:r>
          </a:p>
          <a:p>
            <a:pPr lvl="1"/>
            <a:r>
              <a:rPr lang="en-US" sz="1800" dirty="0"/>
              <a:t>Uninterrupted rest periods</a:t>
            </a:r>
          </a:p>
          <a:p>
            <a:pPr lvl="1"/>
            <a:r>
              <a:rPr lang="en-US" sz="1800" dirty="0"/>
              <a:t>Swaddling/containment</a:t>
            </a:r>
          </a:p>
          <a:p>
            <a:pPr lvl="1"/>
            <a:r>
              <a:rPr lang="en-US" sz="1800" dirty="0"/>
              <a:t>Pacifiers/nursing for comfort</a:t>
            </a:r>
          </a:p>
          <a:p>
            <a:pPr lvl="1"/>
            <a:r>
              <a:rPr lang="en-US" sz="1800" dirty="0"/>
              <a:t>Decreased light and sound</a:t>
            </a:r>
          </a:p>
          <a:p>
            <a:pPr lvl="1"/>
            <a:r>
              <a:rPr lang="en-US" sz="1800" dirty="0"/>
              <a:t>Mother as primary caregiver throughout hospitalization</a:t>
            </a:r>
          </a:p>
        </p:txBody>
      </p:sp>
      <p:pic>
        <p:nvPicPr>
          <p:cNvPr id="6" name="Content Placeholder 5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CB65010D-1E3B-4233-9B19-76550B4D2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8235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8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53FE-5382-490E-8AE2-61E73428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pic>
        <p:nvPicPr>
          <p:cNvPr id="6" name="Content Placeholder 5" descr="A picture containing person, indoor, table&#10;&#10;Description automatically generated">
            <a:extLst>
              <a:ext uri="{FF2B5EF4-FFF2-40B4-BE49-F238E27FC236}">
                <a16:creationId xmlns:a16="http://schemas.microsoft.com/office/drawing/2014/main" id="{AD119BBC-429F-423C-9A84-4AF958C972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9950" y="2227263"/>
            <a:ext cx="4845049" cy="36337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32328-3285-40BE-908C-C7C4AE419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391872"/>
          </a:xfrm>
        </p:spPr>
        <p:txBody>
          <a:bodyPr>
            <a:normAutofit/>
          </a:bodyPr>
          <a:lstStyle/>
          <a:p>
            <a:r>
              <a:rPr lang="en-US" dirty="0"/>
              <a:t>Standardized Approach to Pharmacological Treatment</a:t>
            </a:r>
          </a:p>
          <a:p>
            <a:pPr lvl="1"/>
            <a:r>
              <a:rPr lang="en-US" dirty="0"/>
              <a:t>Protocols decrease length of stay!</a:t>
            </a:r>
          </a:p>
          <a:p>
            <a:pPr lvl="2"/>
            <a:r>
              <a:rPr lang="en-US" dirty="0"/>
              <a:t>Regardless of approach to assessment</a:t>
            </a:r>
          </a:p>
          <a:p>
            <a:r>
              <a:rPr lang="en-US" dirty="0"/>
              <a:t>Coordinate Safe Discharge</a:t>
            </a:r>
          </a:p>
          <a:p>
            <a:pPr lvl="1"/>
            <a:r>
              <a:rPr lang="en-US" dirty="0"/>
              <a:t>Appropriate observation periods (4-7 days if never medicated, at least 48 hours off medications)</a:t>
            </a:r>
          </a:p>
          <a:p>
            <a:pPr lvl="1"/>
            <a:r>
              <a:rPr lang="en-US" dirty="0"/>
              <a:t>Feeding well, gaining weight</a:t>
            </a:r>
          </a:p>
          <a:p>
            <a:pPr lvl="1"/>
            <a:r>
              <a:rPr lang="en-US" dirty="0"/>
              <a:t>Clearance from Social Services/DCFS</a:t>
            </a:r>
          </a:p>
          <a:p>
            <a:pPr lvl="1"/>
            <a:r>
              <a:rPr lang="en-US" dirty="0"/>
              <a:t>COMMUNICATION with PCP</a:t>
            </a:r>
          </a:p>
          <a:p>
            <a:pPr lvl="1"/>
            <a:r>
              <a:rPr lang="en-US" dirty="0"/>
              <a:t>Developmental follow-up or Early Intervention</a:t>
            </a:r>
          </a:p>
          <a:p>
            <a:pPr lvl="1"/>
            <a:r>
              <a:rPr lang="en-US" dirty="0"/>
              <a:t>For some families, home health visits may be appropriate</a:t>
            </a:r>
          </a:p>
        </p:txBody>
      </p:sp>
    </p:spTree>
    <p:extLst>
      <p:ext uri="{BB962C8B-B14F-4D97-AF65-F5344CB8AC3E}">
        <p14:creationId xmlns:p14="http://schemas.microsoft.com/office/powerpoint/2010/main" val="108337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80836-D665-4AE9-9D5D-2A116D64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6D844C-C198-4202-AA44-EBCEB77C8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FBEFA-778D-4BDE-9F81-36383A4C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Opioid Use in Pregnancy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CCC960-EBB0-4648-A189-5FEE0EE3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white shirt&#10;&#10;Description automatically generated">
            <a:extLst>
              <a:ext uri="{FF2B5EF4-FFF2-40B4-BE49-F238E27FC236}">
                <a16:creationId xmlns:a16="http://schemas.microsoft.com/office/drawing/2014/main" id="{F53158CF-4DD6-4F2C-975E-A179EE1659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07" r="3" b="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214C-C577-44E6-974E-CCC132B04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5805" y="2085976"/>
            <a:ext cx="5275001" cy="46863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2007, 22.8% of women who were enrolled in Medicaid programs in 46 states filled an opioid prescription during pregnancy </a:t>
            </a:r>
          </a:p>
          <a:p>
            <a:pPr>
              <a:lnSpc>
                <a:spcPct val="90000"/>
              </a:lnSpc>
            </a:pPr>
            <a:r>
              <a:rPr lang="en-US" dirty="0"/>
              <a:t>Antepartum maternal opioid use increased nearly fivefold from 2000 to 2009, based on diagnostic codes</a:t>
            </a:r>
          </a:p>
          <a:p>
            <a:pPr>
              <a:lnSpc>
                <a:spcPct val="90000"/>
              </a:lnSpc>
            </a:pPr>
            <a:r>
              <a:rPr lang="en-US" dirty="0"/>
              <a:t>The rising prevalence of opioid use in pregnancy has led to a QUADRUPLED increase in neonatal abstinence syndrome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1.5 cases per 1,000 hospital births in 1999 to 6.0 per 1,000 hospital births in 2013</a:t>
            </a:r>
          </a:p>
          <a:p>
            <a:pPr>
              <a:lnSpc>
                <a:spcPct val="90000"/>
              </a:lnSpc>
            </a:pPr>
            <a:r>
              <a:rPr lang="en-US" dirty="0"/>
              <a:t> Associated with $1.5 billion in related annual hospital charges. </a:t>
            </a:r>
          </a:p>
          <a:p>
            <a:pPr>
              <a:lnSpc>
                <a:spcPct val="90000"/>
              </a:lnSpc>
            </a:pPr>
            <a:r>
              <a:rPr lang="en-US" dirty="0"/>
              <a:t>States with the highest rates of opioid prescribing also have the highest rates of neonatal abstinence syndrome. </a:t>
            </a:r>
          </a:p>
        </p:txBody>
      </p:sp>
    </p:spTree>
    <p:extLst>
      <p:ext uri="{BB962C8B-B14F-4D97-AF65-F5344CB8AC3E}">
        <p14:creationId xmlns:p14="http://schemas.microsoft.com/office/powerpoint/2010/main" val="48484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186A-959B-4621-B1CD-E1FBDE2E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associated with Opioid Use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4FCD3-EBD6-45B7-ADBD-E1A37FCC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5000"/>
            <a:ext cx="11029615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/>
              <a:t>Women who use drugs during their pregnancy have higher rates of complications: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Premature rupture of the membranes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Placental abruption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Fetal growth restriction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Stillbirth</a:t>
            </a:r>
          </a:p>
          <a:p>
            <a:r>
              <a:rPr lang="en-US" sz="2600" dirty="0"/>
              <a:t>National incidence of Neonatal Abstinence Syndrome increases now contributing to 3% of all NICU admissions</a:t>
            </a:r>
          </a:p>
          <a:p>
            <a:pPr lvl="1"/>
            <a:r>
              <a:rPr lang="en-US" sz="2600" dirty="0"/>
              <a:t>Some hospitals, up to 50% of all NICU days are related to NAS</a:t>
            </a:r>
          </a:p>
          <a:p>
            <a:pPr lvl="1"/>
            <a:r>
              <a:rPr lang="en-US" sz="2600" dirty="0"/>
              <a:t>Newborns exposed to drugs in utero have a higher incidence of NICU admission when compared with nonexposed infants, even when corrected for gestational age</a:t>
            </a:r>
          </a:p>
          <a:p>
            <a:r>
              <a:rPr lang="en-US" sz="2600" dirty="0"/>
              <a:t>Common newborn complications include the following:</a:t>
            </a:r>
          </a:p>
          <a:p>
            <a:pPr lvl="1"/>
            <a:r>
              <a:rPr lang="en-US" sz="2600" dirty="0"/>
              <a:t>Lower birth weights</a:t>
            </a:r>
          </a:p>
          <a:p>
            <a:pPr lvl="1"/>
            <a:r>
              <a:rPr lang="en-US" sz="2600" dirty="0"/>
              <a:t>Prematurity</a:t>
            </a:r>
          </a:p>
          <a:p>
            <a:pPr lvl="1"/>
            <a:r>
              <a:rPr lang="en-US" sz="2600" dirty="0"/>
              <a:t>Seizures </a:t>
            </a:r>
          </a:p>
          <a:p>
            <a:pPr lvl="1"/>
            <a:r>
              <a:rPr lang="en-US" sz="2600" dirty="0"/>
              <a:t>Respiratory complications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20F-B9A9-4FA4-8DA7-3C9A5CF6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Abstinence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344-7118-4ADA-8D10-5F3764F0F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2743031" cy="42870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signs of neonatal abstinence syndrome are many and varied </a:t>
            </a:r>
          </a:p>
          <a:p>
            <a:r>
              <a:rPr lang="en-US" dirty="0"/>
              <a:t>Mimic other metabolic disorders in the newborn, as well as infection.</a:t>
            </a:r>
          </a:p>
          <a:p>
            <a:r>
              <a:rPr lang="en-US" dirty="0"/>
              <a:t>Dysfunction in autonomic regulation, state control, and sensory and motor functioning.</a:t>
            </a:r>
          </a:p>
          <a:p>
            <a:r>
              <a:rPr lang="en-US" dirty="0"/>
              <a:t>Signs can be broadly classified by system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45507A-56A6-40C1-B993-A8D52FBCFF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3946515"/>
              </p:ext>
            </p:extLst>
          </p:nvPr>
        </p:nvGraphicFramePr>
        <p:xfrm>
          <a:off x="3324225" y="2047876"/>
          <a:ext cx="8286750" cy="449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3399185758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255308907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85133865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22470213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713900766"/>
                    </a:ext>
                  </a:extLst>
                </a:gridCol>
              </a:tblGrid>
              <a:tr h="487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Feeding and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ctr"/>
                      <a:r>
                        <a:rPr lang="en-US" sz="1400" baseline="0" dirty="0"/>
                        <a:t>Gastrointestinal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Autonomic and Metabolic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Respiratory and Vasomotor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State,</a:t>
                      </a:r>
                      <a:r>
                        <a:rPr lang="en-US" sz="1400" baseline="0" dirty="0"/>
                        <a:t> Tone, and CNS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27658"/>
                  </a:ext>
                </a:extLst>
              </a:tr>
              <a:tr h="448507">
                <a:tc>
                  <a:txBody>
                    <a:bodyPr/>
                    <a:lstStyle/>
                    <a:p>
                      <a:r>
                        <a:rPr lang="en-US" sz="1400" dirty="0"/>
                        <a:t>Uncoordinated suck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Tachypnea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Lethargy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Skin excoriation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5438"/>
                  </a:ext>
                </a:extLst>
              </a:tr>
              <a:tr h="487283">
                <a:tc>
                  <a:txBody>
                    <a:bodyPr/>
                    <a:lstStyle/>
                    <a:p>
                      <a:r>
                        <a:rPr lang="en-US" sz="1400" dirty="0"/>
                        <a:t>Weak/poor suck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Temperature Instability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Hypotonia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Poor weight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99054"/>
                  </a:ext>
                </a:extLst>
              </a:tr>
              <a:tr h="487283">
                <a:tc>
                  <a:txBody>
                    <a:bodyPr/>
                    <a:lstStyle/>
                    <a:p>
                      <a:r>
                        <a:rPr lang="en-US" sz="1400" dirty="0"/>
                        <a:t>Excessive sucking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Nasal stuffiness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Hypertonia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Excessive weight</a:t>
                      </a:r>
                      <a:r>
                        <a:rPr lang="en-US" sz="1400" baseline="0" dirty="0"/>
                        <a:t> gain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01597"/>
                  </a:ext>
                </a:extLst>
              </a:tr>
              <a:tr h="487283">
                <a:tc>
                  <a:txBody>
                    <a:bodyPr/>
                    <a:lstStyle/>
                    <a:p>
                      <a:r>
                        <a:rPr lang="en-US" sz="1400" dirty="0"/>
                        <a:t>Watery/loose</a:t>
                      </a:r>
                      <a:r>
                        <a:rPr lang="en-US" sz="1400" baseline="0" dirty="0"/>
                        <a:t> stools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Piloerection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Sneezing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Tone regulation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</a:t>
                      </a:r>
                      <a:r>
                        <a:rPr lang="en-US" sz="1400" baseline="0" dirty="0"/>
                        <a:t> pain scores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1892"/>
                  </a:ext>
                </a:extLst>
              </a:tr>
              <a:tr h="286637">
                <a:tc>
                  <a:txBody>
                    <a:bodyPr/>
                    <a:lstStyle/>
                    <a:p>
                      <a:r>
                        <a:rPr lang="en-US" sz="1400" dirty="0"/>
                        <a:t>Vomiting/reflux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Diaphoresis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Yawning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Hyperreflexia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1260"/>
                  </a:ext>
                </a:extLst>
              </a:tr>
              <a:tr h="314127">
                <a:tc>
                  <a:txBody>
                    <a:bodyPr/>
                    <a:lstStyle/>
                    <a:p>
                      <a:r>
                        <a:rPr lang="en-US" sz="1400" dirty="0"/>
                        <a:t>Projectile vomiting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Nasal flaring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832062"/>
                  </a:ext>
                </a:extLst>
              </a:tr>
              <a:tr h="487283">
                <a:tc>
                  <a:txBody>
                    <a:bodyPr/>
                    <a:lstStyle/>
                    <a:p>
                      <a:r>
                        <a:rPr lang="en-US" sz="1400" dirty="0" err="1"/>
                        <a:t>Hyperphagia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Bradycardia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Tremor</a:t>
                      </a:r>
                    </a:p>
                    <a:p>
                      <a:r>
                        <a:rPr lang="en-US" sz="1400" dirty="0"/>
                        <a:t>Jitteriness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04151"/>
                  </a:ext>
                </a:extLst>
              </a:tr>
              <a:tr h="487283">
                <a:tc>
                  <a:txBody>
                    <a:bodyPr/>
                    <a:lstStyle/>
                    <a:p>
                      <a:r>
                        <a:rPr lang="en-US" sz="1400" dirty="0"/>
                        <a:t>Abdominal tenderness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Tachycardia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Hyperactivity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80608"/>
                  </a:ext>
                </a:extLst>
              </a:tr>
              <a:tr h="31412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</a:t>
                      </a:r>
                      <a:r>
                        <a:rPr lang="en-US" sz="1400" baseline="0" dirty="0"/>
                        <a:t> pitched cry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1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6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43C9-B0DD-4725-AF15-B8507CF1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Differences IN Opioid Prescribing and NAS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B1A1C9-9610-43F8-B31B-51440F6318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433175"/>
            <a:ext cx="5422900" cy="39485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8ECDB6-5830-4C87-82D7-F05220619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2438308"/>
            <a:ext cx="5422900" cy="39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6DE22-0EC4-474A-8665-766DC5D4C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D31882-734C-45E7-9498-B212BE5A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A829AE9E-F365-49FE-A9BD-EAC615EDC9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091" b="6493"/>
          <a:stretch/>
        </p:blipFill>
        <p:spPr>
          <a:xfrm>
            <a:off x="9545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C05A566-CC94-48EB-BD11-F829ED50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C83790-9DD4-42E4-A1FF-33F79CEA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885AD6-DF8B-4D01-BCC4-B52A3D7E9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80F50B-4CC4-4B42-AF35-9D15FB5DB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2A4F21-C5DE-4570-ACB0-3639CD78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95326"/>
            <a:ext cx="7213600" cy="1108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Regional Differences in NAS- </a:t>
            </a:r>
            <a:br>
              <a:rPr lang="en-US" dirty="0"/>
            </a:br>
            <a:r>
              <a:rPr lang="en-US" dirty="0"/>
              <a:t>Rural Areas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15DB8-4980-4660-83EB-68553ABD2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1880965"/>
            <a:ext cx="7216607" cy="451983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“</a:t>
            </a:r>
            <a:r>
              <a:rPr lang="en-US" sz="2000" dirty="0">
                <a:solidFill>
                  <a:schemeClr val="bg1"/>
                </a:solidFill>
              </a:rPr>
              <a:t>Compared with urban peers, rural infants and mothers with opioid-related diagnoses were more likely to be from lower-income families, have public insurance and be transferred to another hospital following delivery.”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Between 2004 and 2013, the percentage of infants with NAS from rural counties increased significantly, going from 12.9% to 21.2%.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The incidence of NAS rose disproportionately in rural regions compared with urban ones.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Rural Areas- Incidence of NAS increased from 1.2 to 7.5 cases per 1000 hospital births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Urban Areas- incidence of NAS increased from 1.4 to 4.8 cases per 1000 Hospital Births</a:t>
            </a:r>
          </a:p>
          <a:p>
            <a:pPr lvl="8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Medscape December 14, 2016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681A-F1E4-40E7-9346-AB787291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Perinatal Quality Collaborative Initiative for Mothers and Newborns affected by Opioids (MNO)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0BBE-D12D-4B43-87A7-6C16B1DB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3100"/>
            <a:ext cx="11029615" cy="4914900"/>
          </a:xfrm>
        </p:spPr>
        <p:txBody>
          <a:bodyPr>
            <a:normAutofit/>
          </a:bodyPr>
          <a:lstStyle/>
          <a:p>
            <a:r>
              <a:rPr lang="en-US" b="1" dirty="0"/>
              <a:t>STANDARDIZATION IMPROVES OUTCOMES</a:t>
            </a:r>
          </a:p>
          <a:p>
            <a:pPr lvl="1"/>
            <a:r>
              <a:rPr lang="en-US" dirty="0"/>
              <a:t>Studies show care guided by protocol or policy development shortened length of treatment, shortened length of stay, faster weaning from pharmacologic treatment</a:t>
            </a:r>
          </a:p>
          <a:p>
            <a:pPr lvl="1"/>
            <a:r>
              <a:rPr lang="en-US" dirty="0"/>
              <a:t>Hospitals with protocols focused on infant symptoms had shortest length of stay</a:t>
            </a:r>
          </a:p>
          <a:p>
            <a:r>
              <a:rPr lang="en-US" dirty="0"/>
              <a:t>Separate Obstetrical and Neonatal Teams/Aims</a:t>
            </a:r>
          </a:p>
          <a:p>
            <a:r>
              <a:rPr lang="en-US" dirty="0"/>
              <a:t>Obstetrical Team Focuses</a:t>
            </a:r>
          </a:p>
          <a:p>
            <a:pPr lvl="2"/>
            <a:r>
              <a:rPr lang="en-US" dirty="0"/>
              <a:t>Universal Screening/SBIRT Implementation</a:t>
            </a:r>
          </a:p>
          <a:p>
            <a:pPr lvl="2"/>
            <a:r>
              <a:rPr lang="en-US" dirty="0"/>
              <a:t>Establishing Protocol/Clinical Checklists</a:t>
            </a:r>
          </a:p>
          <a:p>
            <a:pPr lvl="2"/>
            <a:r>
              <a:rPr lang="en-US" dirty="0"/>
              <a:t>Connecting/Mapping Local Treatment Resources</a:t>
            </a:r>
          </a:p>
          <a:p>
            <a:pPr lvl="2"/>
            <a:r>
              <a:rPr lang="en-US" dirty="0"/>
              <a:t>Educational Resources (Patients, Providers, Staff)</a:t>
            </a:r>
          </a:p>
          <a:p>
            <a:pPr lvl="2"/>
            <a:r>
              <a:rPr lang="en-US" dirty="0"/>
              <a:t>Prevention</a:t>
            </a:r>
          </a:p>
          <a:p>
            <a:pPr lvl="1"/>
            <a:endParaRPr lang="en-US" dirty="0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437FE5DE-80E3-43A2-8FD3-3F3F778F2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3570" y="3774440"/>
            <a:ext cx="378397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F62A-4344-4BD0-B4FF-7638771E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Perinatal Substance Use- Screening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2EC95-620A-4080-9CCC-14597FCAF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Perfect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071A-7752-4578-A1A1-893F4304C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465223"/>
          </a:xfrm>
        </p:spPr>
        <p:txBody>
          <a:bodyPr>
            <a:noAutofit/>
          </a:bodyPr>
          <a:lstStyle/>
          <a:p>
            <a:r>
              <a:rPr lang="en-US" sz="2000" dirty="0"/>
              <a:t>Detecting prenatal drug use would be simple.  Every pregnant woman would get tested with an accurate tool and both the mother and baby would receive appropriate therapy.  </a:t>
            </a:r>
          </a:p>
          <a:p>
            <a:r>
              <a:rPr lang="en-US" sz="2000" dirty="0"/>
              <a:t>Drug use would be recognized as a medical issue, and legal entanglements would not flow from positive toxicology results.</a:t>
            </a:r>
          </a:p>
          <a:p>
            <a:r>
              <a:rPr lang="en-US" sz="2000" dirty="0"/>
              <a:t>Societal resources would be committed to strengthening family bonds and to the well-being of each family member</a:t>
            </a:r>
          </a:p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B8BF44-0BA4-40A6-9E48-37960D4E1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68260"/>
            <a:ext cx="5087073" cy="536005"/>
          </a:xfrm>
        </p:spPr>
        <p:txBody>
          <a:bodyPr/>
          <a:lstStyle/>
          <a:p>
            <a:r>
              <a:rPr lang="en-US" u="sng" dirty="0"/>
              <a:t>Real World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CDB0AE-BDC7-4501-BA4D-7A02D1F9F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465223"/>
          </a:xfrm>
        </p:spPr>
        <p:txBody>
          <a:bodyPr>
            <a:noAutofit/>
          </a:bodyPr>
          <a:lstStyle/>
          <a:p>
            <a:r>
              <a:rPr lang="en-US" dirty="0"/>
              <a:t>Approaches to screening vary</a:t>
            </a:r>
          </a:p>
          <a:p>
            <a:pPr lvl="1"/>
            <a:r>
              <a:rPr lang="en-US" sz="1800" dirty="0"/>
              <a:t>Urine toxicology on those “at greatest risk”</a:t>
            </a:r>
          </a:p>
          <a:p>
            <a:pPr lvl="2"/>
            <a:r>
              <a:rPr lang="en-US" sz="1800" dirty="0"/>
              <a:t>Ethically perilous, bias</a:t>
            </a:r>
          </a:p>
          <a:p>
            <a:pPr lvl="1"/>
            <a:r>
              <a:rPr lang="en-US" sz="1800" dirty="0"/>
              <a:t>Universal urine toxicology</a:t>
            </a:r>
          </a:p>
          <a:p>
            <a:pPr lvl="2"/>
            <a:r>
              <a:rPr lang="en-US" sz="1800" dirty="0"/>
              <a:t>Unlawful search and seizure</a:t>
            </a:r>
          </a:p>
          <a:p>
            <a:pPr lvl="2"/>
            <a:r>
              <a:rPr lang="en-US" sz="1800" dirty="0"/>
              <a:t>ACOG specifies explicit consent</a:t>
            </a:r>
          </a:p>
          <a:p>
            <a:r>
              <a:rPr lang="en-US" dirty="0"/>
              <a:t>Consequences of drug use during pregnancy can go beyond the clinical </a:t>
            </a:r>
          </a:p>
          <a:p>
            <a:pPr lvl="1"/>
            <a:r>
              <a:rPr lang="en-US" sz="1800" dirty="0"/>
              <a:t>May result in child removal, as well as maternal arrest, prosecution and punishment.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005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1681</Words>
  <Application>Microsoft Office PowerPoint</Application>
  <PresentationFormat>Widescreen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Gill Sans MT</vt:lpstr>
      <vt:lpstr>Wingdings 2</vt:lpstr>
      <vt:lpstr>Dividend</vt:lpstr>
      <vt:lpstr>Perinatal Substance Use Disorder</vt:lpstr>
      <vt:lpstr>Opioid Use IN AMerica</vt:lpstr>
      <vt:lpstr>Opioid Use in Pregnancy</vt:lpstr>
      <vt:lpstr>Complications associated with Opioid Use in Pregnancy</vt:lpstr>
      <vt:lpstr>Neonatal Abstinence Syndrome</vt:lpstr>
      <vt:lpstr>Regional Differences IN Opioid Prescribing and NAS</vt:lpstr>
      <vt:lpstr>Regional Differences in NAS-  Rural Areas</vt:lpstr>
      <vt:lpstr>Illinois Perinatal Quality Collaborative Initiative for Mothers and Newborns affected by Opioids (MNO)</vt:lpstr>
      <vt:lpstr>Perinatal Substance Use- Screening</vt:lpstr>
      <vt:lpstr>Perinatal Substance Use-  Universal Screening and SBIRT</vt:lpstr>
      <vt:lpstr>Illinois Perinatal Quality Collaborative Initiative for Mothers and Newborns affected by Opioids (MNO)</vt:lpstr>
      <vt:lpstr>Illinois Perinatal Quality Collaborative Initiative for Mothers and Newborns affected by Opioids (MNO)</vt:lpstr>
      <vt:lpstr>Illinois Perinatal Quality Collaborative Initiative for Mothers and Newborns affected by Opioids (MNO)</vt:lpstr>
      <vt:lpstr>Comparing Methods of Assessment</vt:lpstr>
      <vt:lpstr>Eat, Sleep, Console Protocol</vt:lpstr>
      <vt:lpstr>ILPQC Infant Bedside Tracking Sheet</vt:lpstr>
      <vt:lpstr>Sample Care Diary to Track ESC</vt:lpstr>
      <vt:lpstr>Eat Sleep Console Outcomes versus Finnegan ScorINg</vt:lpstr>
      <vt:lpstr>Illinois Perinatal Quality Collaborative Initiative for Mothers and Newborns affected by Opioids (MNO)</vt:lpstr>
      <vt:lpstr>Illinois Perinatal Quality Collaborative Initiative for Mothers and Newborns affected by Opioids (MNO)</vt:lpstr>
      <vt:lpstr>Illinois Perinatal Quality Collaborative Initiative for Mothers and Newborns affected by Opioids (MNO)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Substance Use Disorder</dc:title>
  <dc:creator>Kenyatta Jenkins</dc:creator>
  <cp:lastModifiedBy>Kenyatta Jenkins</cp:lastModifiedBy>
  <cp:revision>23</cp:revision>
  <dcterms:created xsi:type="dcterms:W3CDTF">2019-03-18T19:54:27Z</dcterms:created>
  <dcterms:modified xsi:type="dcterms:W3CDTF">2019-09-22T22:12:09Z</dcterms:modified>
</cp:coreProperties>
</file>