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62" r:id="rId9"/>
    <p:sldId id="286" r:id="rId10"/>
    <p:sldId id="263" r:id="rId11"/>
    <p:sldId id="264" r:id="rId12"/>
    <p:sldId id="267" r:id="rId13"/>
    <p:sldId id="265" r:id="rId14"/>
    <p:sldId id="268" r:id="rId15"/>
    <p:sldId id="266" r:id="rId16"/>
    <p:sldId id="269" r:id="rId17"/>
    <p:sldId id="270" r:id="rId18"/>
    <p:sldId id="271" r:id="rId19"/>
    <p:sldId id="272" r:id="rId20"/>
    <p:sldId id="28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CF444-8446-4888-9298-3B9293B7DF85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B5B98C-F2EC-4C6E-BC4C-48973F0D9DA8}">
      <dgm:prSet/>
      <dgm:spPr/>
      <dgm:t>
        <a:bodyPr/>
        <a:lstStyle/>
        <a:p>
          <a:r>
            <a:rPr lang="en-US"/>
            <a:t>Respiratory</a:t>
          </a:r>
        </a:p>
      </dgm:t>
    </dgm:pt>
    <dgm:pt modelId="{FE8EAFFA-7414-4DB2-A6CE-892B481DE2D5}" type="parTrans" cxnId="{E9F380EA-7094-44BF-9DC0-FC0A62B10F4D}">
      <dgm:prSet/>
      <dgm:spPr/>
      <dgm:t>
        <a:bodyPr/>
        <a:lstStyle/>
        <a:p>
          <a:endParaRPr lang="en-US"/>
        </a:p>
      </dgm:t>
    </dgm:pt>
    <dgm:pt modelId="{1156441C-5F82-4975-AD33-E01CEAE6CE51}" type="sibTrans" cxnId="{E9F380EA-7094-44BF-9DC0-FC0A62B10F4D}">
      <dgm:prSet/>
      <dgm:spPr/>
      <dgm:t>
        <a:bodyPr/>
        <a:lstStyle/>
        <a:p>
          <a:endParaRPr lang="en-US"/>
        </a:p>
      </dgm:t>
    </dgm:pt>
    <dgm:pt modelId="{10FFE1E0-A685-4491-A341-38AE20585C05}">
      <dgm:prSet/>
      <dgm:spPr/>
      <dgm:t>
        <a:bodyPr/>
        <a:lstStyle/>
        <a:p>
          <a:r>
            <a:rPr lang="en-US" dirty="0"/>
            <a:t>Tachypnea</a:t>
          </a:r>
        </a:p>
      </dgm:t>
    </dgm:pt>
    <dgm:pt modelId="{BEC65B01-36D3-4A53-B65E-F6C1104E815E}" type="parTrans" cxnId="{94B379C8-B442-4898-B0E5-3316BE1376F4}">
      <dgm:prSet/>
      <dgm:spPr/>
      <dgm:t>
        <a:bodyPr/>
        <a:lstStyle/>
        <a:p>
          <a:endParaRPr lang="en-US"/>
        </a:p>
      </dgm:t>
    </dgm:pt>
    <dgm:pt modelId="{0BF85E1E-2B06-402F-B220-BE0C29E42D69}" type="sibTrans" cxnId="{94B379C8-B442-4898-B0E5-3316BE1376F4}">
      <dgm:prSet/>
      <dgm:spPr/>
      <dgm:t>
        <a:bodyPr/>
        <a:lstStyle/>
        <a:p>
          <a:endParaRPr lang="en-US"/>
        </a:p>
      </dgm:t>
    </dgm:pt>
    <dgm:pt modelId="{540C04C0-5B8A-49AF-9B14-9483C45C32FE}">
      <dgm:prSet/>
      <dgm:spPr/>
      <dgm:t>
        <a:bodyPr/>
        <a:lstStyle/>
        <a:p>
          <a:r>
            <a:rPr lang="en-US"/>
            <a:t>Increased work of breathing</a:t>
          </a:r>
        </a:p>
      </dgm:t>
    </dgm:pt>
    <dgm:pt modelId="{59CF8A34-75A6-46EC-AD63-F8B96495CB0D}" type="parTrans" cxnId="{F710ECBD-56ED-4630-86C5-3BE11F81C010}">
      <dgm:prSet/>
      <dgm:spPr/>
      <dgm:t>
        <a:bodyPr/>
        <a:lstStyle/>
        <a:p>
          <a:endParaRPr lang="en-US"/>
        </a:p>
      </dgm:t>
    </dgm:pt>
    <dgm:pt modelId="{E3DFB79B-6265-4022-AE6E-AE36585D1FF9}" type="sibTrans" cxnId="{F710ECBD-56ED-4630-86C5-3BE11F81C010}">
      <dgm:prSet/>
      <dgm:spPr/>
      <dgm:t>
        <a:bodyPr/>
        <a:lstStyle/>
        <a:p>
          <a:endParaRPr lang="en-US"/>
        </a:p>
      </dgm:t>
    </dgm:pt>
    <dgm:pt modelId="{5D44B720-4015-4844-B4A7-45528B8216AE}">
      <dgm:prSet/>
      <dgm:spPr/>
      <dgm:t>
        <a:bodyPr/>
        <a:lstStyle/>
        <a:p>
          <a:r>
            <a:rPr lang="en-US"/>
            <a:t>Apnea/gasping</a:t>
          </a:r>
        </a:p>
      </dgm:t>
    </dgm:pt>
    <dgm:pt modelId="{A67F5842-5391-40D0-B596-359624CCF7E0}" type="parTrans" cxnId="{1633AD94-2386-4D87-A3FE-4DC10ECE66F4}">
      <dgm:prSet/>
      <dgm:spPr/>
      <dgm:t>
        <a:bodyPr/>
        <a:lstStyle/>
        <a:p>
          <a:endParaRPr lang="en-US"/>
        </a:p>
      </dgm:t>
    </dgm:pt>
    <dgm:pt modelId="{DA934689-E549-454B-9496-8E1E10E68B2B}" type="sibTrans" cxnId="{1633AD94-2386-4D87-A3FE-4DC10ECE66F4}">
      <dgm:prSet/>
      <dgm:spPr/>
      <dgm:t>
        <a:bodyPr/>
        <a:lstStyle/>
        <a:p>
          <a:endParaRPr lang="en-US"/>
        </a:p>
      </dgm:t>
    </dgm:pt>
    <dgm:pt modelId="{4F47E822-AF47-44DA-A3BC-487BDB76D0A6}">
      <dgm:prSet/>
      <dgm:spPr/>
      <dgm:t>
        <a:bodyPr/>
        <a:lstStyle/>
        <a:p>
          <a:r>
            <a:rPr lang="en-US"/>
            <a:t>Color</a:t>
          </a:r>
        </a:p>
      </dgm:t>
    </dgm:pt>
    <dgm:pt modelId="{802C3EA4-E6B7-4E6B-8C64-2703886FCF4F}" type="parTrans" cxnId="{6DED9607-3A43-4C56-904C-E71BF9E28672}">
      <dgm:prSet/>
      <dgm:spPr/>
      <dgm:t>
        <a:bodyPr/>
        <a:lstStyle/>
        <a:p>
          <a:endParaRPr lang="en-US"/>
        </a:p>
      </dgm:t>
    </dgm:pt>
    <dgm:pt modelId="{D0CB2F6C-4811-4B46-8319-11DF4F0F8309}" type="sibTrans" cxnId="{6DED9607-3A43-4C56-904C-E71BF9E28672}">
      <dgm:prSet/>
      <dgm:spPr/>
      <dgm:t>
        <a:bodyPr/>
        <a:lstStyle/>
        <a:p>
          <a:endParaRPr lang="en-US"/>
        </a:p>
      </dgm:t>
    </dgm:pt>
    <dgm:pt modelId="{70C5391E-2284-4E53-9BD3-1CF66CB0574E}">
      <dgm:prSet/>
      <dgm:spPr/>
      <dgm:t>
        <a:bodyPr/>
        <a:lstStyle/>
        <a:p>
          <a:r>
            <a:rPr lang="en-US"/>
            <a:t>Paleness- related to low hemoglobin</a:t>
          </a:r>
        </a:p>
      </dgm:t>
    </dgm:pt>
    <dgm:pt modelId="{9B5DF34D-A168-4A6A-AE40-0762059C1F19}" type="parTrans" cxnId="{AA0B7251-ADE0-40BF-8DBE-E57318A36FB3}">
      <dgm:prSet/>
      <dgm:spPr/>
      <dgm:t>
        <a:bodyPr/>
        <a:lstStyle/>
        <a:p>
          <a:endParaRPr lang="en-US"/>
        </a:p>
      </dgm:t>
    </dgm:pt>
    <dgm:pt modelId="{32F7536F-9AFA-4B0D-8232-20B9BC1F0C28}" type="sibTrans" cxnId="{AA0B7251-ADE0-40BF-8DBE-E57318A36FB3}">
      <dgm:prSet/>
      <dgm:spPr/>
      <dgm:t>
        <a:bodyPr/>
        <a:lstStyle/>
        <a:p>
          <a:endParaRPr lang="en-US"/>
        </a:p>
      </dgm:t>
    </dgm:pt>
    <dgm:pt modelId="{09A0BBD9-384E-4F78-8E2B-9B53E51D269D}">
      <dgm:prSet/>
      <dgm:spPr/>
      <dgm:t>
        <a:bodyPr/>
        <a:lstStyle/>
        <a:p>
          <a:r>
            <a:rPr lang="en-US"/>
            <a:t>Cyanosis- inadequate oxygen delivery</a:t>
          </a:r>
        </a:p>
      </dgm:t>
    </dgm:pt>
    <dgm:pt modelId="{053190E0-6128-44C8-87E9-E485A02F3FAB}" type="parTrans" cxnId="{22F360E6-4F1A-413D-ABC7-04A7A80B6D2E}">
      <dgm:prSet/>
      <dgm:spPr/>
      <dgm:t>
        <a:bodyPr/>
        <a:lstStyle/>
        <a:p>
          <a:endParaRPr lang="en-US"/>
        </a:p>
      </dgm:t>
    </dgm:pt>
    <dgm:pt modelId="{0985B852-CC99-4A28-905D-C9F936105BCA}" type="sibTrans" cxnId="{22F360E6-4F1A-413D-ABC7-04A7A80B6D2E}">
      <dgm:prSet/>
      <dgm:spPr/>
      <dgm:t>
        <a:bodyPr/>
        <a:lstStyle/>
        <a:p>
          <a:endParaRPr lang="en-US"/>
        </a:p>
      </dgm:t>
    </dgm:pt>
    <dgm:pt modelId="{276D2C37-2878-44F7-BFFD-81EE1BC317E1}">
      <dgm:prSet/>
      <dgm:spPr/>
      <dgm:t>
        <a:bodyPr/>
        <a:lstStyle/>
        <a:p>
          <a:r>
            <a:rPr lang="en-US"/>
            <a:t>Heart rate</a:t>
          </a:r>
        </a:p>
      </dgm:t>
    </dgm:pt>
    <dgm:pt modelId="{ED94B6B9-3B85-4AB4-9E3D-38E37F6B898C}" type="parTrans" cxnId="{AE2A4F22-6CE1-49E5-A8AE-F539D32F8C95}">
      <dgm:prSet/>
      <dgm:spPr/>
      <dgm:t>
        <a:bodyPr/>
        <a:lstStyle/>
        <a:p>
          <a:endParaRPr lang="en-US"/>
        </a:p>
      </dgm:t>
    </dgm:pt>
    <dgm:pt modelId="{530B5150-9178-43C4-87B9-ECF001EDEEEE}" type="sibTrans" cxnId="{AE2A4F22-6CE1-49E5-A8AE-F539D32F8C95}">
      <dgm:prSet/>
      <dgm:spPr/>
      <dgm:t>
        <a:bodyPr/>
        <a:lstStyle/>
        <a:p>
          <a:endParaRPr lang="en-US"/>
        </a:p>
      </dgm:t>
    </dgm:pt>
    <dgm:pt modelId="{D29214D7-6767-4804-977A-31D2FF12C0E6}">
      <dgm:prSet/>
      <dgm:spPr/>
      <dgm:t>
        <a:bodyPr/>
        <a:lstStyle/>
        <a:p>
          <a:r>
            <a:rPr lang="en-US" dirty="0"/>
            <a:t>Tachycardia- may indicate poor cardiac output</a:t>
          </a:r>
        </a:p>
      </dgm:t>
    </dgm:pt>
    <dgm:pt modelId="{5F579467-12EF-4B9D-970A-1456EEF798FD}" type="parTrans" cxnId="{AF9378A0-C55F-4426-B5B8-D37E44B6F35A}">
      <dgm:prSet/>
      <dgm:spPr/>
      <dgm:t>
        <a:bodyPr/>
        <a:lstStyle/>
        <a:p>
          <a:endParaRPr lang="en-US"/>
        </a:p>
      </dgm:t>
    </dgm:pt>
    <dgm:pt modelId="{F510B5C0-CAF5-4372-B860-B38A6E3A0F0C}" type="sibTrans" cxnId="{AF9378A0-C55F-4426-B5B8-D37E44B6F35A}">
      <dgm:prSet/>
      <dgm:spPr/>
      <dgm:t>
        <a:bodyPr/>
        <a:lstStyle/>
        <a:p>
          <a:endParaRPr lang="en-US"/>
        </a:p>
      </dgm:t>
    </dgm:pt>
    <dgm:pt modelId="{9514BE19-3AC7-4D0A-966C-4C5256596301}">
      <dgm:prSet/>
      <dgm:spPr/>
      <dgm:t>
        <a:bodyPr/>
        <a:lstStyle/>
        <a:p>
          <a:r>
            <a:rPr lang="en-US" dirty="0"/>
            <a:t>CO= SV X HR, infants adjust what they have control over!</a:t>
          </a:r>
        </a:p>
      </dgm:t>
    </dgm:pt>
    <dgm:pt modelId="{819A402D-5EC9-4B5F-96E8-30A299C43A04}" type="parTrans" cxnId="{AB354067-359A-4C9E-8CB4-332726EDF338}">
      <dgm:prSet/>
      <dgm:spPr/>
      <dgm:t>
        <a:bodyPr/>
        <a:lstStyle/>
        <a:p>
          <a:endParaRPr lang="en-US"/>
        </a:p>
      </dgm:t>
    </dgm:pt>
    <dgm:pt modelId="{54C1A45A-D246-4ADC-843E-15BB96556FFF}" type="sibTrans" cxnId="{AB354067-359A-4C9E-8CB4-332726EDF338}">
      <dgm:prSet/>
      <dgm:spPr/>
      <dgm:t>
        <a:bodyPr/>
        <a:lstStyle/>
        <a:p>
          <a:endParaRPr lang="en-US"/>
        </a:p>
      </dgm:t>
    </dgm:pt>
    <dgm:pt modelId="{44576C91-9ED2-4E51-9752-B05FB653F461}">
      <dgm:prSet/>
      <dgm:spPr/>
      <dgm:t>
        <a:bodyPr/>
        <a:lstStyle/>
        <a:p>
          <a:r>
            <a:rPr lang="en-US"/>
            <a:t>Urine output</a:t>
          </a:r>
        </a:p>
      </dgm:t>
    </dgm:pt>
    <dgm:pt modelId="{B92801A9-1E8C-4121-9E4B-4E0C285A660B}" type="parTrans" cxnId="{DD7B4D84-B557-4D64-9FEA-A01077AC4B7B}">
      <dgm:prSet/>
      <dgm:spPr/>
      <dgm:t>
        <a:bodyPr/>
        <a:lstStyle/>
        <a:p>
          <a:endParaRPr lang="en-US"/>
        </a:p>
      </dgm:t>
    </dgm:pt>
    <dgm:pt modelId="{B6404742-9816-4B38-92E7-6D884CAAB150}" type="sibTrans" cxnId="{DD7B4D84-B557-4D64-9FEA-A01077AC4B7B}">
      <dgm:prSet/>
      <dgm:spPr/>
      <dgm:t>
        <a:bodyPr/>
        <a:lstStyle/>
        <a:p>
          <a:endParaRPr lang="en-US"/>
        </a:p>
      </dgm:t>
    </dgm:pt>
    <dgm:pt modelId="{D4F79ABB-8EE4-45B2-B61B-44AB7F527A0B}">
      <dgm:prSet/>
      <dgm:spPr/>
      <dgm:t>
        <a:bodyPr/>
        <a:lstStyle/>
        <a:p>
          <a:r>
            <a:rPr lang="en-US"/>
            <a:t>Decreased, less than 1ml/kg/hr (when receiving IV fluids)</a:t>
          </a:r>
        </a:p>
      </dgm:t>
    </dgm:pt>
    <dgm:pt modelId="{9746C00B-D4E5-4DFA-B617-EF06648BADAE}" type="parTrans" cxnId="{E41E8DE9-9506-48DD-8A50-61312AB3C359}">
      <dgm:prSet/>
      <dgm:spPr/>
      <dgm:t>
        <a:bodyPr/>
        <a:lstStyle/>
        <a:p>
          <a:endParaRPr lang="en-US"/>
        </a:p>
      </dgm:t>
    </dgm:pt>
    <dgm:pt modelId="{5F101F38-AAB6-4AEE-A8A1-F6451CD82CEA}" type="sibTrans" cxnId="{E41E8DE9-9506-48DD-8A50-61312AB3C359}">
      <dgm:prSet/>
      <dgm:spPr/>
      <dgm:t>
        <a:bodyPr/>
        <a:lstStyle/>
        <a:p>
          <a:endParaRPr lang="en-US"/>
        </a:p>
      </dgm:t>
    </dgm:pt>
    <dgm:pt modelId="{04F8A943-BA64-49DB-AC50-F6DE37016B63}" type="pres">
      <dgm:prSet presAssocID="{27CCF444-8446-4888-9298-3B9293B7DF85}" presName="linear" presStyleCnt="0">
        <dgm:presLayoutVars>
          <dgm:dir/>
          <dgm:animLvl val="lvl"/>
          <dgm:resizeHandles val="exact"/>
        </dgm:presLayoutVars>
      </dgm:prSet>
      <dgm:spPr/>
    </dgm:pt>
    <dgm:pt modelId="{16F86361-5921-4524-B480-82C804A9ABBB}" type="pres">
      <dgm:prSet presAssocID="{39B5B98C-F2EC-4C6E-BC4C-48973F0D9DA8}" presName="parentLin" presStyleCnt="0"/>
      <dgm:spPr/>
    </dgm:pt>
    <dgm:pt modelId="{0D23E2B8-428C-4907-836F-C0638F5D2368}" type="pres">
      <dgm:prSet presAssocID="{39B5B98C-F2EC-4C6E-BC4C-48973F0D9DA8}" presName="parentLeftMargin" presStyleLbl="node1" presStyleIdx="0" presStyleCnt="4"/>
      <dgm:spPr/>
    </dgm:pt>
    <dgm:pt modelId="{1A1C4C23-B926-4991-933B-04D70AFF4CAB}" type="pres">
      <dgm:prSet presAssocID="{39B5B98C-F2EC-4C6E-BC4C-48973F0D9D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847A7A9-BA23-48E1-BD18-2D773E00CF48}" type="pres">
      <dgm:prSet presAssocID="{39B5B98C-F2EC-4C6E-BC4C-48973F0D9DA8}" presName="negativeSpace" presStyleCnt="0"/>
      <dgm:spPr/>
    </dgm:pt>
    <dgm:pt modelId="{E0BCE102-E257-4DB5-8DF5-6D6486C62483}" type="pres">
      <dgm:prSet presAssocID="{39B5B98C-F2EC-4C6E-BC4C-48973F0D9DA8}" presName="childText" presStyleLbl="conFgAcc1" presStyleIdx="0" presStyleCnt="4">
        <dgm:presLayoutVars>
          <dgm:bulletEnabled val="1"/>
        </dgm:presLayoutVars>
      </dgm:prSet>
      <dgm:spPr/>
    </dgm:pt>
    <dgm:pt modelId="{BA9BFAF2-83B6-423C-BF83-4291DA78470E}" type="pres">
      <dgm:prSet presAssocID="{1156441C-5F82-4975-AD33-E01CEAE6CE51}" presName="spaceBetweenRectangles" presStyleCnt="0"/>
      <dgm:spPr/>
    </dgm:pt>
    <dgm:pt modelId="{3A8A8759-B69D-4CB2-B8EB-D50504387C09}" type="pres">
      <dgm:prSet presAssocID="{4F47E822-AF47-44DA-A3BC-487BDB76D0A6}" presName="parentLin" presStyleCnt="0"/>
      <dgm:spPr/>
    </dgm:pt>
    <dgm:pt modelId="{A8916E7D-8162-45CA-B56A-95DD30AC1059}" type="pres">
      <dgm:prSet presAssocID="{4F47E822-AF47-44DA-A3BC-487BDB76D0A6}" presName="parentLeftMargin" presStyleLbl="node1" presStyleIdx="0" presStyleCnt="4"/>
      <dgm:spPr/>
    </dgm:pt>
    <dgm:pt modelId="{92637D76-7058-451D-9BBE-E988FA5201F1}" type="pres">
      <dgm:prSet presAssocID="{4F47E822-AF47-44DA-A3BC-487BDB76D0A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A26E421-6230-45E5-A241-2F5A62725DBB}" type="pres">
      <dgm:prSet presAssocID="{4F47E822-AF47-44DA-A3BC-487BDB76D0A6}" presName="negativeSpace" presStyleCnt="0"/>
      <dgm:spPr/>
    </dgm:pt>
    <dgm:pt modelId="{D539EA73-FFC3-420B-B7E8-302BD74BE61E}" type="pres">
      <dgm:prSet presAssocID="{4F47E822-AF47-44DA-A3BC-487BDB76D0A6}" presName="childText" presStyleLbl="conFgAcc1" presStyleIdx="1" presStyleCnt="4">
        <dgm:presLayoutVars>
          <dgm:bulletEnabled val="1"/>
        </dgm:presLayoutVars>
      </dgm:prSet>
      <dgm:spPr/>
    </dgm:pt>
    <dgm:pt modelId="{665B656A-585F-40DD-94E6-516D2F833E45}" type="pres">
      <dgm:prSet presAssocID="{D0CB2F6C-4811-4B46-8319-11DF4F0F8309}" presName="spaceBetweenRectangles" presStyleCnt="0"/>
      <dgm:spPr/>
    </dgm:pt>
    <dgm:pt modelId="{7DF355D3-9928-440D-AA00-BC52B5930700}" type="pres">
      <dgm:prSet presAssocID="{276D2C37-2878-44F7-BFFD-81EE1BC317E1}" presName="parentLin" presStyleCnt="0"/>
      <dgm:spPr/>
    </dgm:pt>
    <dgm:pt modelId="{CBBC3C68-BD92-4895-AE71-90E62FD29766}" type="pres">
      <dgm:prSet presAssocID="{276D2C37-2878-44F7-BFFD-81EE1BC317E1}" presName="parentLeftMargin" presStyleLbl="node1" presStyleIdx="1" presStyleCnt="4"/>
      <dgm:spPr/>
    </dgm:pt>
    <dgm:pt modelId="{EF5B3126-121F-41A9-BFE8-0481F1CAC70E}" type="pres">
      <dgm:prSet presAssocID="{276D2C37-2878-44F7-BFFD-81EE1BC317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9EABF46-F810-4839-8836-C5B6DF6B7477}" type="pres">
      <dgm:prSet presAssocID="{276D2C37-2878-44F7-BFFD-81EE1BC317E1}" presName="negativeSpace" presStyleCnt="0"/>
      <dgm:spPr/>
    </dgm:pt>
    <dgm:pt modelId="{F5B63A74-F270-49D5-BF7E-8788728DBC07}" type="pres">
      <dgm:prSet presAssocID="{276D2C37-2878-44F7-BFFD-81EE1BC317E1}" presName="childText" presStyleLbl="conFgAcc1" presStyleIdx="2" presStyleCnt="4">
        <dgm:presLayoutVars>
          <dgm:bulletEnabled val="1"/>
        </dgm:presLayoutVars>
      </dgm:prSet>
      <dgm:spPr/>
    </dgm:pt>
    <dgm:pt modelId="{6021716F-2038-45CF-8256-B30FF05600FD}" type="pres">
      <dgm:prSet presAssocID="{530B5150-9178-43C4-87B9-ECF001EDEEEE}" presName="spaceBetweenRectangles" presStyleCnt="0"/>
      <dgm:spPr/>
    </dgm:pt>
    <dgm:pt modelId="{F3132D63-CF71-4CC9-A95C-920D23A34D86}" type="pres">
      <dgm:prSet presAssocID="{44576C91-9ED2-4E51-9752-B05FB653F461}" presName="parentLin" presStyleCnt="0"/>
      <dgm:spPr/>
    </dgm:pt>
    <dgm:pt modelId="{76966FC2-775E-493E-BCF3-AC0F62B88DE2}" type="pres">
      <dgm:prSet presAssocID="{44576C91-9ED2-4E51-9752-B05FB653F461}" presName="parentLeftMargin" presStyleLbl="node1" presStyleIdx="2" presStyleCnt="4"/>
      <dgm:spPr/>
    </dgm:pt>
    <dgm:pt modelId="{9ABFD84F-3ED1-4B0A-AEC4-4B39C2BC1185}" type="pres">
      <dgm:prSet presAssocID="{44576C91-9ED2-4E51-9752-B05FB653F46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B38FD77-E1CD-4554-94E4-17E9C801AFFE}" type="pres">
      <dgm:prSet presAssocID="{44576C91-9ED2-4E51-9752-B05FB653F461}" presName="negativeSpace" presStyleCnt="0"/>
      <dgm:spPr/>
    </dgm:pt>
    <dgm:pt modelId="{F8C7A8D8-EE13-4314-9550-60EA660CD7CE}" type="pres">
      <dgm:prSet presAssocID="{44576C91-9ED2-4E51-9752-B05FB653F4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DED9607-3A43-4C56-904C-E71BF9E28672}" srcId="{27CCF444-8446-4888-9298-3B9293B7DF85}" destId="{4F47E822-AF47-44DA-A3BC-487BDB76D0A6}" srcOrd="1" destOrd="0" parTransId="{802C3EA4-E6B7-4E6B-8C64-2703886FCF4F}" sibTransId="{D0CB2F6C-4811-4B46-8319-11DF4F0F8309}"/>
    <dgm:cxn modelId="{B9DD890F-D87D-45C8-B2D3-EA4700D0C62C}" type="presOf" srcId="{D4F79ABB-8EE4-45B2-B61B-44AB7F527A0B}" destId="{F8C7A8D8-EE13-4314-9550-60EA660CD7CE}" srcOrd="0" destOrd="0" presId="urn:microsoft.com/office/officeart/2005/8/layout/list1"/>
    <dgm:cxn modelId="{7AF8A31C-0C20-45B0-B119-1B05A3698E51}" type="presOf" srcId="{44576C91-9ED2-4E51-9752-B05FB653F461}" destId="{9ABFD84F-3ED1-4B0A-AEC4-4B39C2BC1185}" srcOrd="1" destOrd="0" presId="urn:microsoft.com/office/officeart/2005/8/layout/list1"/>
    <dgm:cxn modelId="{AE2A4F22-6CE1-49E5-A8AE-F539D32F8C95}" srcId="{27CCF444-8446-4888-9298-3B9293B7DF85}" destId="{276D2C37-2878-44F7-BFFD-81EE1BC317E1}" srcOrd="2" destOrd="0" parTransId="{ED94B6B9-3B85-4AB4-9E3D-38E37F6B898C}" sibTransId="{530B5150-9178-43C4-87B9-ECF001EDEEEE}"/>
    <dgm:cxn modelId="{7438CC33-279F-47CE-A5DF-3AAFC41D0495}" type="presOf" srcId="{5D44B720-4015-4844-B4A7-45528B8216AE}" destId="{E0BCE102-E257-4DB5-8DF5-6D6486C62483}" srcOrd="0" destOrd="2" presId="urn:microsoft.com/office/officeart/2005/8/layout/list1"/>
    <dgm:cxn modelId="{6D013938-FAEA-4DDC-9C7A-2AC042FF9E93}" type="presOf" srcId="{39B5B98C-F2EC-4C6E-BC4C-48973F0D9DA8}" destId="{1A1C4C23-B926-4991-933B-04D70AFF4CAB}" srcOrd="1" destOrd="0" presId="urn:microsoft.com/office/officeart/2005/8/layout/list1"/>
    <dgm:cxn modelId="{ED450942-435B-4600-9835-7EB027D25223}" type="presOf" srcId="{D29214D7-6767-4804-977A-31D2FF12C0E6}" destId="{F5B63A74-F270-49D5-BF7E-8788728DBC07}" srcOrd="0" destOrd="0" presId="urn:microsoft.com/office/officeart/2005/8/layout/list1"/>
    <dgm:cxn modelId="{CD360467-CCCA-45C3-801A-F6ACB0F97807}" type="presOf" srcId="{276D2C37-2878-44F7-BFFD-81EE1BC317E1}" destId="{CBBC3C68-BD92-4895-AE71-90E62FD29766}" srcOrd="0" destOrd="0" presId="urn:microsoft.com/office/officeart/2005/8/layout/list1"/>
    <dgm:cxn modelId="{AB354067-359A-4C9E-8CB4-332726EDF338}" srcId="{D29214D7-6767-4804-977A-31D2FF12C0E6}" destId="{9514BE19-3AC7-4D0A-966C-4C5256596301}" srcOrd="0" destOrd="0" parTransId="{819A402D-5EC9-4B5F-96E8-30A299C43A04}" sibTransId="{54C1A45A-D246-4ADC-843E-15BB96556FFF}"/>
    <dgm:cxn modelId="{AA0B7251-ADE0-40BF-8DBE-E57318A36FB3}" srcId="{4F47E822-AF47-44DA-A3BC-487BDB76D0A6}" destId="{70C5391E-2284-4E53-9BD3-1CF66CB0574E}" srcOrd="0" destOrd="0" parTransId="{9B5DF34D-A168-4A6A-AE40-0762059C1F19}" sibTransId="{32F7536F-9AFA-4B0D-8232-20B9BC1F0C28}"/>
    <dgm:cxn modelId="{A168FD79-B2D7-47A2-AE64-576794C26C9D}" type="presOf" srcId="{4F47E822-AF47-44DA-A3BC-487BDB76D0A6}" destId="{92637D76-7058-451D-9BBE-E988FA5201F1}" srcOrd="1" destOrd="0" presId="urn:microsoft.com/office/officeart/2005/8/layout/list1"/>
    <dgm:cxn modelId="{A4A4C85A-68E7-4107-8334-83A596F72FE7}" type="presOf" srcId="{10FFE1E0-A685-4491-A341-38AE20585C05}" destId="{E0BCE102-E257-4DB5-8DF5-6D6486C62483}" srcOrd="0" destOrd="0" presId="urn:microsoft.com/office/officeart/2005/8/layout/list1"/>
    <dgm:cxn modelId="{DD7B4D84-B557-4D64-9FEA-A01077AC4B7B}" srcId="{27CCF444-8446-4888-9298-3B9293B7DF85}" destId="{44576C91-9ED2-4E51-9752-B05FB653F461}" srcOrd="3" destOrd="0" parTransId="{B92801A9-1E8C-4121-9E4B-4E0C285A660B}" sibTransId="{B6404742-9816-4B38-92E7-6D884CAAB150}"/>
    <dgm:cxn modelId="{027D1B92-9795-41EF-8989-6B12842E8784}" type="presOf" srcId="{4F47E822-AF47-44DA-A3BC-487BDB76D0A6}" destId="{A8916E7D-8162-45CA-B56A-95DD30AC1059}" srcOrd="0" destOrd="0" presId="urn:microsoft.com/office/officeart/2005/8/layout/list1"/>
    <dgm:cxn modelId="{1633AD94-2386-4D87-A3FE-4DC10ECE66F4}" srcId="{39B5B98C-F2EC-4C6E-BC4C-48973F0D9DA8}" destId="{5D44B720-4015-4844-B4A7-45528B8216AE}" srcOrd="2" destOrd="0" parTransId="{A67F5842-5391-40D0-B596-359624CCF7E0}" sibTransId="{DA934689-E549-454B-9496-8E1E10E68B2B}"/>
    <dgm:cxn modelId="{5FEBEF98-40C0-4A39-9FEB-CD36A2C5FE83}" type="presOf" srcId="{27CCF444-8446-4888-9298-3B9293B7DF85}" destId="{04F8A943-BA64-49DB-AC50-F6DE37016B63}" srcOrd="0" destOrd="0" presId="urn:microsoft.com/office/officeart/2005/8/layout/list1"/>
    <dgm:cxn modelId="{EA11A29A-C8C7-4E67-9B51-F4BA3A50BDAE}" type="presOf" srcId="{70C5391E-2284-4E53-9BD3-1CF66CB0574E}" destId="{D539EA73-FFC3-420B-B7E8-302BD74BE61E}" srcOrd="0" destOrd="0" presId="urn:microsoft.com/office/officeart/2005/8/layout/list1"/>
    <dgm:cxn modelId="{85F1C49D-9E61-462D-A649-FD1B82E5BE52}" type="presOf" srcId="{09A0BBD9-384E-4F78-8E2B-9B53E51D269D}" destId="{D539EA73-FFC3-420B-B7E8-302BD74BE61E}" srcOrd="0" destOrd="1" presId="urn:microsoft.com/office/officeart/2005/8/layout/list1"/>
    <dgm:cxn modelId="{AF9378A0-C55F-4426-B5B8-D37E44B6F35A}" srcId="{276D2C37-2878-44F7-BFFD-81EE1BC317E1}" destId="{D29214D7-6767-4804-977A-31D2FF12C0E6}" srcOrd="0" destOrd="0" parTransId="{5F579467-12EF-4B9D-970A-1456EEF798FD}" sibTransId="{F510B5C0-CAF5-4372-B860-B38A6E3A0F0C}"/>
    <dgm:cxn modelId="{98A8EDBB-2E5E-4959-A07C-2344ECF609CD}" type="presOf" srcId="{276D2C37-2878-44F7-BFFD-81EE1BC317E1}" destId="{EF5B3126-121F-41A9-BFE8-0481F1CAC70E}" srcOrd="1" destOrd="0" presId="urn:microsoft.com/office/officeart/2005/8/layout/list1"/>
    <dgm:cxn modelId="{F710ECBD-56ED-4630-86C5-3BE11F81C010}" srcId="{39B5B98C-F2EC-4C6E-BC4C-48973F0D9DA8}" destId="{540C04C0-5B8A-49AF-9B14-9483C45C32FE}" srcOrd="1" destOrd="0" parTransId="{59CF8A34-75A6-46EC-AD63-F8B96495CB0D}" sibTransId="{E3DFB79B-6265-4022-AE6E-AE36585D1FF9}"/>
    <dgm:cxn modelId="{94B379C8-B442-4898-B0E5-3316BE1376F4}" srcId="{39B5B98C-F2EC-4C6E-BC4C-48973F0D9DA8}" destId="{10FFE1E0-A685-4491-A341-38AE20585C05}" srcOrd="0" destOrd="0" parTransId="{BEC65B01-36D3-4A53-B65E-F6C1104E815E}" sibTransId="{0BF85E1E-2B06-402F-B220-BE0C29E42D69}"/>
    <dgm:cxn modelId="{7AE6D1D1-B1C7-464C-A218-8F49A4CC0D91}" type="presOf" srcId="{44576C91-9ED2-4E51-9752-B05FB653F461}" destId="{76966FC2-775E-493E-BCF3-AC0F62B88DE2}" srcOrd="0" destOrd="0" presId="urn:microsoft.com/office/officeart/2005/8/layout/list1"/>
    <dgm:cxn modelId="{F5D5A8D2-275C-4516-968D-982F6AB82E1D}" type="presOf" srcId="{540C04C0-5B8A-49AF-9B14-9483C45C32FE}" destId="{E0BCE102-E257-4DB5-8DF5-6D6486C62483}" srcOrd="0" destOrd="1" presId="urn:microsoft.com/office/officeart/2005/8/layout/list1"/>
    <dgm:cxn modelId="{22F360E6-4F1A-413D-ABC7-04A7A80B6D2E}" srcId="{4F47E822-AF47-44DA-A3BC-487BDB76D0A6}" destId="{09A0BBD9-384E-4F78-8E2B-9B53E51D269D}" srcOrd="1" destOrd="0" parTransId="{053190E0-6128-44C8-87E9-E485A02F3FAB}" sibTransId="{0985B852-CC99-4A28-905D-C9F936105BCA}"/>
    <dgm:cxn modelId="{E41E8DE9-9506-48DD-8A50-61312AB3C359}" srcId="{44576C91-9ED2-4E51-9752-B05FB653F461}" destId="{D4F79ABB-8EE4-45B2-B61B-44AB7F527A0B}" srcOrd="0" destOrd="0" parTransId="{9746C00B-D4E5-4DFA-B617-EF06648BADAE}" sibTransId="{5F101F38-AAB6-4AEE-A8A1-F6451CD82CEA}"/>
    <dgm:cxn modelId="{E9F380EA-7094-44BF-9DC0-FC0A62B10F4D}" srcId="{27CCF444-8446-4888-9298-3B9293B7DF85}" destId="{39B5B98C-F2EC-4C6E-BC4C-48973F0D9DA8}" srcOrd="0" destOrd="0" parTransId="{FE8EAFFA-7414-4DB2-A6CE-892B481DE2D5}" sibTransId="{1156441C-5F82-4975-AD33-E01CEAE6CE51}"/>
    <dgm:cxn modelId="{24E4CFEB-4F43-449B-A829-6597D475458C}" type="presOf" srcId="{39B5B98C-F2EC-4C6E-BC4C-48973F0D9DA8}" destId="{0D23E2B8-428C-4907-836F-C0638F5D2368}" srcOrd="0" destOrd="0" presId="urn:microsoft.com/office/officeart/2005/8/layout/list1"/>
    <dgm:cxn modelId="{FDFA94F7-6D28-4513-9E41-CDBE5F824A6A}" type="presOf" srcId="{9514BE19-3AC7-4D0A-966C-4C5256596301}" destId="{F5B63A74-F270-49D5-BF7E-8788728DBC07}" srcOrd="0" destOrd="1" presId="urn:microsoft.com/office/officeart/2005/8/layout/list1"/>
    <dgm:cxn modelId="{154CBBBF-B46D-4736-B57C-EF544AAFE242}" type="presParOf" srcId="{04F8A943-BA64-49DB-AC50-F6DE37016B63}" destId="{16F86361-5921-4524-B480-82C804A9ABBB}" srcOrd="0" destOrd="0" presId="urn:microsoft.com/office/officeart/2005/8/layout/list1"/>
    <dgm:cxn modelId="{64B82965-88A1-4985-9122-02C4FC49DE10}" type="presParOf" srcId="{16F86361-5921-4524-B480-82C804A9ABBB}" destId="{0D23E2B8-428C-4907-836F-C0638F5D2368}" srcOrd="0" destOrd="0" presId="urn:microsoft.com/office/officeart/2005/8/layout/list1"/>
    <dgm:cxn modelId="{57708954-DE4F-429B-910B-193DB587AB34}" type="presParOf" srcId="{16F86361-5921-4524-B480-82C804A9ABBB}" destId="{1A1C4C23-B926-4991-933B-04D70AFF4CAB}" srcOrd="1" destOrd="0" presId="urn:microsoft.com/office/officeart/2005/8/layout/list1"/>
    <dgm:cxn modelId="{E3EE28BB-FF51-4B20-8197-25723D64D2EF}" type="presParOf" srcId="{04F8A943-BA64-49DB-AC50-F6DE37016B63}" destId="{2847A7A9-BA23-48E1-BD18-2D773E00CF48}" srcOrd="1" destOrd="0" presId="urn:microsoft.com/office/officeart/2005/8/layout/list1"/>
    <dgm:cxn modelId="{129EF279-CD81-4E4E-A817-300FA9BEFE0D}" type="presParOf" srcId="{04F8A943-BA64-49DB-AC50-F6DE37016B63}" destId="{E0BCE102-E257-4DB5-8DF5-6D6486C62483}" srcOrd="2" destOrd="0" presId="urn:microsoft.com/office/officeart/2005/8/layout/list1"/>
    <dgm:cxn modelId="{6C891020-5773-4976-8DA0-6BA4864408A4}" type="presParOf" srcId="{04F8A943-BA64-49DB-AC50-F6DE37016B63}" destId="{BA9BFAF2-83B6-423C-BF83-4291DA78470E}" srcOrd="3" destOrd="0" presId="urn:microsoft.com/office/officeart/2005/8/layout/list1"/>
    <dgm:cxn modelId="{943EF9C8-FD88-40E0-87F7-9E6CD39D6A95}" type="presParOf" srcId="{04F8A943-BA64-49DB-AC50-F6DE37016B63}" destId="{3A8A8759-B69D-4CB2-B8EB-D50504387C09}" srcOrd="4" destOrd="0" presId="urn:microsoft.com/office/officeart/2005/8/layout/list1"/>
    <dgm:cxn modelId="{A6AA639C-0070-4BE7-AC06-C31384618B71}" type="presParOf" srcId="{3A8A8759-B69D-4CB2-B8EB-D50504387C09}" destId="{A8916E7D-8162-45CA-B56A-95DD30AC1059}" srcOrd="0" destOrd="0" presId="urn:microsoft.com/office/officeart/2005/8/layout/list1"/>
    <dgm:cxn modelId="{93E0EAD7-0E73-4BEB-A987-715451D44159}" type="presParOf" srcId="{3A8A8759-B69D-4CB2-B8EB-D50504387C09}" destId="{92637D76-7058-451D-9BBE-E988FA5201F1}" srcOrd="1" destOrd="0" presId="urn:microsoft.com/office/officeart/2005/8/layout/list1"/>
    <dgm:cxn modelId="{56AC42A6-A6D0-4D8E-9877-7D72DEF98EE9}" type="presParOf" srcId="{04F8A943-BA64-49DB-AC50-F6DE37016B63}" destId="{4A26E421-6230-45E5-A241-2F5A62725DBB}" srcOrd="5" destOrd="0" presId="urn:microsoft.com/office/officeart/2005/8/layout/list1"/>
    <dgm:cxn modelId="{3085FA2A-1B57-4C1B-B40C-E30C08362C20}" type="presParOf" srcId="{04F8A943-BA64-49DB-AC50-F6DE37016B63}" destId="{D539EA73-FFC3-420B-B7E8-302BD74BE61E}" srcOrd="6" destOrd="0" presId="urn:microsoft.com/office/officeart/2005/8/layout/list1"/>
    <dgm:cxn modelId="{1600B30A-9204-4A0A-91D3-C26073116983}" type="presParOf" srcId="{04F8A943-BA64-49DB-AC50-F6DE37016B63}" destId="{665B656A-585F-40DD-94E6-516D2F833E45}" srcOrd="7" destOrd="0" presId="urn:microsoft.com/office/officeart/2005/8/layout/list1"/>
    <dgm:cxn modelId="{A6FBF7C9-CEE6-44C1-86C5-2DB4BD12DC6C}" type="presParOf" srcId="{04F8A943-BA64-49DB-AC50-F6DE37016B63}" destId="{7DF355D3-9928-440D-AA00-BC52B5930700}" srcOrd="8" destOrd="0" presId="urn:microsoft.com/office/officeart/2005/8/layout/list1"/>
    <dgm:cxn modelId="{BAE46A55-CEF1-4D12-A151-B9D53E9E6960}" type="presParOf" srcId="{7DF355D3-9928-440D-AA00-BC52B5930700}" destId="{CBBC3C68-BD92-4895-AE71-90E62FD29766}" srcOrd="0" destOrd="0" presId="urn:microsoft.com/office/officeart/2005/8/layout/list1"/>
    <dgm:cxn modelId="{F1BB64CE-B27C-429C-82B0-C497784B6508}" type="presParOf" srcId="{7DF355D3-9928-440D-AA00-BC52B5930700}" destId="{EF5B3126-121F-41A9-BFE8-0481F1CAC70E}" srcOrd="1" destOrd="0" presId="urn:microsoft.com/office/officeart/2005/8/layout/list1"/>
    <dgm:cxn modelId="{9C74AB86-05E6-4DA1-B47D-3FAA8FA01C26}" type="presParOf" srcId="{04F8A943-BA64-49DB-AC50-F6DE37016B63}" destId="{B9EABF46-F810-4839-8836-C5B6DF6B7477}" srcOrd="9" destOrd="0" presId="urn:microsoft.com/office/officeart/2005/8/layout/list1"/>
    <dgm:cxn modelId="{B173D57F-A3D0-4F98-B71E-11BE8D6929A5}" type="presParOf" srcId="{04F8A943-BA64-49DB-AC50-F6DE37016B63}" destId="{F5B63A74-F270-49D5-BF7E-8788728DBC07}" srcOrd="10" destOrd="0" presId="urn:microsoft.com/office/officeart/2005/8/layout/list1"/>
    <dgm:cxn modelId="{66C33CE9-930F-4C51-8E19-BDAD5027170A}" type="presParOf" srcId="{04F8A943-BA64-49DB-AC50-F6DE37016B63}" destId="{6021716F-2038-45CF-8256-B30FF05600FD}" srcOrd="11" destOrd="0" presId="urn:microsoft.com/office/officeart/2005/8/layout/list1"/>
    <dgm:cxn modelId="{D4F3FD82-300D-4E56-9211-2A8A3DC69F5F}" type="presParOf" srcId="{04F8A943-BA64-49DB-AC50-F6DE37016B63}" destId="{F3132D63-CF71-4CC9-A95C-920D23A34D86}" srcOrd="12" destOrd="0" presId="urn:microsoft.com/office/officeart/2005/8/layout/list1"/>
    <dgm:cxn modelId="{7863D522-4901-4E97-865E-642A04CDF4BE}" type="presParOf" srcId="{F3132D63-CF71-4CC9-A95C-920D23A34D86}" destId="{76966FC2-775E-493E-BCF3-AC0F62B88DE2}" srcOrd="0" destOrd="0" presId="urn:microsoft.com/office/officeart/2005/8/layout/list1"/>
    <dgm:cxn modelId="{0B039FEE-B5C5-43D5-90CF-38F203F6D8BC}" type="presParOf" srcId="{F3132D63-CF71-4CC9-A95C-920D23A34D86}" destId="{9ABFD84F-3ED1-4B0A-AEC4-4B39C2BC1185}" srcOrd="1" destOrd="0" presId="urn:microsoft.com/office/officeart/2005/8/layout/list1"/>
    <dgm:cxn modelId="{7D06945A-E523-47C0-A027-FAE7A22A9E0E}" type="presParOf" srcId="{04F8A943-BA64-49DB-AC50-F6DE37016B63}" destId="{9B38FD77-E1CD-4554-94E4-17E9C801AFFE}" srcOrd="13" destOrd="0" presId="urn:microsoft.com/office/officeart/2005/8/layout/list1"/>
    <dgm:cxn modelId="{8603D15B-1D81-4BAF-AAEC-2CCC7FD86995}" type="presParOf" srcId="{04F8A943-BA64-49DB-AC50-F6DE37016B63}" destId="{F8C7A8D8-EE13-4314-9550-60EA660CD7C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0E49C-B562-4205-90DE-E06207DB27AF}" type="doc">
      <dgm:prSet loTypeId="urn:microsoft.com/office/officeart/2005/8/layout/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0E6D403-60C0-442B-9C3D-30B9E1537453}">
      <dgm:prSet/>
      <dgm:spPr/>
      <dgm:t>
        <a:bodyPr/>
        <a:lstStyle/>
        <a:p>
          <a:r>
            <a:rPr lang="en-US"/>
            <a:t>Blood Pressure</a:t>
          </a:r>
        </a:p>
      </dgm:t>
    </dgm:pt>
    <dgm:pt modelId="{4F2B0DB7-D763-4E11-B081-D881347572FC}" type="parTrans" cxnId="{E1500CBB-6C8C-4436-B261-A526505D9330}">
      <dgm:prSet/>
      <dgm:spPr/>
      <dgm:t>
        <a:bodyPr/>
        <a:lstStyle/>
        <a:p>
          <a:endParaRPr lang="en-US"/>
        </a:p>
      </dgm:t>
    </dgm:pt>
    <dgm:pt modelId="{EF614956-BEBA-4DEE-9C40-1275125F26AE}" type="sibTrans" cxnId="{E1500CBB-6C8C-4436-B261-A526505D9330}">
      <dgm:prSet/>
      <dgm:spPr/>
      <dgm:t>
        <a:bodyPr/>
        <a:lstStyle/>
        <a:p>
          <a:endParaRPr lang="en-US"/>
        </a:p>
      </dgm:t>
    </dgm:pt>
    <dgm:pt modelId="{73D0599C-EDDC-4F4F-92D9-C24ED1BBB71F}">
      <dgm:prSet/>
      <dgm:spPr/>
      <dgm:t>
        <a:bodyPr/>
        <a:lstStyle/>
        <a:p>
          <a:r>
            <a:rPr lang="en-US"/>
            <a:t>May be normal as vasoconstriction occurs during compensation</a:t>
          </a:r>
        </a:p>
      </dgm:t>
    </dgm:pt>
    <dgm:pt modelId="{1E64DB39-C4DE-4F43-8BB8-12D6D27A4064}" type="parTrans" cxnId="{C1AF550B-A26D-40EB-9463-7242B6B591CD}">
      <dgm:prSet/>
      <dgm:spPr/>
      <dgm:t>
        <a:bodyPr/>
        <a:lstStyle/>
        <a:p>
          <a:endParaRPr lang="en-US"/>
        </a:p>
      </dgm:t>
    </dgm:pt>
    <dgm:pt modelId="{29A0F476-C1EA-4796-9A60-069ABAF5DD15}" type="sibTrans" cxnId="{C1AF550B-A26D-40EB-9463-7242B6B591CD}">
      <dgm:prSet/>
      <dgm:spPr/>
      <dgm:t>
        <a:bodyPr/>
        <a:lstStyle/>
        <a:p>
          <a:endParaRPr lang="en-US"/>
        </a:p>
      </dgm:t>
    </dgm:pt>
    <dgm:pt modelId="{38E9810C-4EEB-4932-90E9-3E515A0BD34C}">
      <dgm:prSet/>
      <dgm:spPr/>
      <dgm:t>
        <a:bodyPr/>
        <a:lstStyle/>
        <a:p>
          <a:r>
            <a:rPr lang="en-US"/>
            <a:t>Hypotenstion- LATE sign, uncompensated shock</a:t>
          </a:r>
        </a:p>
      </dgm:t>
    </dgm:pt>
    <dgm:pt modelId="{C32079B2-26CD-425A-A88F-2CCB9BD65A32}" type="parTrans" cxnId="{570492BC-8AB2-4979-9C42-ED1943EE0DAA}">
      <dgm:prSet/>
      <dgm:spPr/>
      <dgm:t>
        <a:bodyPr/>
        <a:lstStyle/>
        <a:p>
          <a:endParaRPr lang="en-US"/>
        </a:p>
      </dgm:t>
    </dgm:pt>
    <dgm:pt modelId="{920DC257-E536-4FF1-8824-2DDA903CA4AB}" type="sibTrans" cxnId="{570492BC-8AB2-4979-9C42-ED1943EE0DAA}">
      <dgm:prSet/>
      <dgm:spPr/>
      <dgm:t>
        <a:bodyPr/>
        <a:lstStyle/>
        <a:p>
          <a:endParaRPr lang="en-US"/>
        </a:p>
      </dgm:t>
    </dgm:pt>
    <dgm:pt modelId="{7E680BC1-3BC6-4FC6-B33B-32B679DBFC05}">
      <dgm:prSet/>
      <dgm:spPr/>
      <dgm:t>
        <a:bodyPr/>
        <a:lstStyle/>
        <a:p>
          <a:r>
            <a:rPr lang="en-US"/>
            <a:t>Pulses/Perfusion</a:t>
          </a:r>
        </a:p>
      </dgm:t>
    </dgm:pt>
    <dgm:pt modelId="{771CB1BB-D1ED-4470-8F1F-1786B0B91736}" type="parTrans" cxnId="{DA1A57CB-FAAC-42CC-8AD7-E037BDD2A365}">
      <dgm:prSet/>
      <dgm:spPr/>
      <dgm:t>
        <a:bodyPr/>
        <a:lstStyle/>
        <a:p>
          <a:endParaRPr lang="en-US"/>
        </a:p>
      </dgm:t>
    </dgm:pt>
    <dgm:pt modelId="{81F0102C-D118-4906-97A7-0161C692C817}" type="sibTrans" cxnId="{DA1A57CB-FAAC-42CC-8AD7-E037BDD2A365}">
      <dgm:prSet/>
      <dgm:spPr/>
      <dgm:t>
        <a:bodyPr/>
        <a:lstStyle/>
        <a:p>
          <a:endParaRPr lang="en-US"/>
        </a:p>
      </dgm:t>
    </dgm:pt>
    <dgm:pt modelId="{5FC8C567-EFA4-4B4E-A0BF-D6025A05E5E7}">
      <dgm:prSet/>
      <dgm:spPr/>
      <dgm:t>
        <a:bodyPr/>
        <a:lstStyle/>
        <a:p>
          <a:r>
            <a:rPr lang="en-US"/>
            <a:t>Weak peripheral pulses</a:t>
          </a:r>
        </a:p>
      </dgm:t>
    </dgm:pt>
    <dgm:pt modelId="{D4F76410-1C6A-4C01-BC8A-91842B9B8ED6}" type="parTrans" cxnId="{F781661B-F3DE-4B65-8929-097DE1E7E025}">
      <dgm:prSet/>
      <dgm:spPr/>
      <dgm:t>
        <a:bodyPr/>
        <a:lstStyle/>
        <a:p>
          <a:endParaRPr lang="en-US"/>
        </a:p>
      </dgm:t>
    </dgm:pt>
    <dgm:pt modelId="{A36E18AE-7970-41B9-BFB6-A704E0D4CB83}" type="sibTrans" cxnId="{F781661B-F3DE-4B65-8929-097DE1E7E025}">
      <dgm:prSet/>
      <dgm:spPr/>
      <dgm:t>
        <a:bodyPr/>
        <a:lstStyle/>
        <a:p>
          <a:endParaRPr lang="en-US"/>
        </a:p>
      </dgm:t>
    </dgm:pt>
    <dgm:pt modelId="{DEA5F82B-D1D4-4BB9-94C5-696FA58195F9}">
      <dgm:prSet/>
      <dgm:spPr/>
      <dgm:t>
        <a:bodyPr/>
        <a:lstStyle/>
        <a:p>
          <a:r>
            <a:rPr lang="en-US" dirty="0"/>
            <a:t>Delayed central capillary refill (&gt;3 seconds)</a:t>
          </a:r>
        </a:p>
      </dgm:t>
    </dgm:pt>
    <dgm:pt modelId="{DA9C7731-9424-40A3-8D4A-FFE34F215602}" type="parTrans" cxnId="{42598801-E742-4F08-B221-2A30EFCF3CCB}">
      <dgm:prSet/>
      <dgm:spPr/>
      <dgm:t>
        <a:bodyPr/>
        <a:lstStyle/>
        <a:p>
          <a:endParaRPr lang="en-US"/>
        </a:p>
      </dgm:t>
    </dgm:pt>
    <dgm:pt modelId="{005E9057-9AF1-4870-BA62-34C15D9AC838}" type="sibTrans" cxnId="{42598801-E742-4F08-B221-2A30EFCF3CCB}">
      <dgm:prSet/>
      <dgm:spPr/>
      <dgm:t>
        <a:bodyPr/>
        <a:lstStyle/>
        <a:p>
          <a:endParaRPr lang="en-US"/>
        </a:p>
      </dgm:t>
    </dgm:pt>
    <dgm:pt modelId="{0107592C-B05F-442A-9C90-B1048A5E3EA8}">
      <dgm:prSet/>
      <dgm:spPr/>
      <dgm:t>
        <a:bodyPr/>
        <a:lstStyle/>
        <a:p>
          <a:r>
            <a:rPr lang="en-US"/>
            <a:t>Cool or mottled skin</a:t>
          </a:r>
        </a:p>
      </dgm:t>
    </dgm:pt>
    <dgm:pt modelId="{891C481D-6888-4F04-AEE9-23427416F075}" type="parTrans" cxnId="{B69B26E3-FAE4-45B9-BBAC-E6F54EAE4B75}">
      <dgm:prSet/>
      <dgm:spPr/>
      <dgm:t>
        <a:bodyPr/>
        <a:lstStyle/>
        <a:p>
          <a:endParaRPr lang="en-US"/>
        </a:p>
      </dgm:t>
    </dgm:pt>
    <dgm:pt modelId="{14C9713C-95EB-46CA-9E93-9171076253FB}" type="sibTrans" cxnId="{B69B26E3-FAE4-45B9-BBAC-E6F54EAE4B75}">
      <dgm:prSet/>
      <dgm:spPr/>
      <dgm:t>
        <a:bodyPr/>
        <a:lstStyle/>
        <a:p>
          <a:endParaRPr lang="en-US"/>
        </a:p>
      </dgm:t>
    </dgm:pt>
    <dgm:pt modelId="{2229FB50-326D-4D45-B524-390FC7E6A848}">
      <dgm:prSet/>
      <dgm:spPr/>
      <dgm:t>
        <a:bodyPr/>
        <a:lstStyle/>
        <a:p>
          <a:r>
            <a:rPr lang="en-US"/>
            <a:t>Cardiac Silhouette on CXR</a:t>
          </a:r>
        </a:p>
      </dgm:t>
    </dgm:pt>
    <dgm:pt modelId="{D1F017A2-27A7-467B-8B87-F106881CD72F}" type="parTrans" cxnId="{89ED311D-EDAF-4D80-AF0E-6A3A00D6CF83}">
      <dgm:prSet/>
      <dgm:spPr/>
      <dgm:t>
        <a:bodyPr/>
        <a:lstStyle/>
        <a:p>
          <a:endParaRPr lang="en-US"/>
        </a:p>
      </dgm:t>
    </dgm:pt>
    <dgm:pt modelId="{2F0565C7-922E-4323-9FB4-8EA90B2A3DCD}" type="sibTrans" cxnId="{89ED311D-EDAF-4D80-AF0E-6A3A00D6CF83}">
      <dgm:prSet/>
      <dgm:spPr/>
      <dgm:t>
        <a:bodyPr/>
        <a:lstStyle/>
        <a:p>
          <a:endParaRPr lang="en-US"/>
        </a:p>
      </dgm:t>
    </dgm:pt>
    <dgm:pt modelId="{CCB672E2-22F9-4C8C-98FD-5CECE5C461A5}">
      <dgm:prSet/>
      <dgm:spPr/>
      <dgm:t>
        <a:bodyPr/>
        <a:lstStyle/>
        <a:p>
          <a:r>
            <a:rPr lang="en-US"/>
            <a:t>Cardiomegaly- myocardial dysfunction, “floppy heart”</a:t>
          </a:r>
        </a:p>
      </dgm:t>
    </dgm:pt>
    <dgm:pt modelId="{9F10A3A6-9A2D-428A-B495-072D560EFCAB}" type="parTrans" cxnId="{253B6CC4-4389-4418-ABEE-5A4243A945C8}">
      <dgm:prSet/>
      <dgm:spPr/>
      <dgm:t>
        <a:bodyPr/>
        <a:lstStyle/>
        <a:p>
          <a:endParaRPr lang="en-US"/>
        </a:p>
      </dgm:t>
    </dgm:pt>
    <dgm:pt modelId="{E0D49F9F-53EF-45D2-8249-89FD3BA37261}" type="sibTrans" cxnId="{253B6CC4-4389-4418-ABEE-5A4243A945C8}">
      <dgm:prSet/>
      <dgm:spPr/>
      <dgm:t>
        <a:bodyPr/>
        <a:lstStyle/>
        <a:p>
          <a:endParaRPr lang="en-US"/>
        </a:p>
      </dgm:t>
    </dgm:pt>
    <dgm:pt modelId="{652EA186-B94C-4ACB-82EA-C73331B61662}">
      <dgm:prSet/>
      <dgm:spPr/>
      <dgm:t>
        <a:bodyPr/>
        <a:lstStyle/>
        <a:p>
          <a:r>
            <a:rPr lang="en-US"/>
            <a:t>Smaller than normal- volume depletion</a:t>
          </a:r>
        </a:p>
      </dgm:t>
    </dgm:pt>
    <dgm:pt modelId="{4AF5CBC1-BD1B-4EDB-9E5B-8A5BA8E41040}" type="parTrans" cxnId="{BCD72C00-EEFE-4715-BC9F-4BE886D7D20D}">
      <dgm:prSet/>
      <dgm:spPr/>
      <dgm:t>
        <a:bodyPr/>
        <a:lstStyle/>
        <a:p>
          <a:endParaRPr lang="en-US"/>
        </a:p>
      </dgm:t>
    </dgm:pt>
    <dgm:pt modelId="{8E328D52-B286-470A-9BE9-E1E637911176}" type="sibTrans" cxnId="{BCD72C00-EEFE-4715-BC9F-4BE886D7D20D}">
      <dgm:prSet/>
      <dgm:spPr/>
      <dgm:t>
        <a:bodyPr/>
        <a:lstStyle/>
        <a:p>
          <a:endParaRPr lang="en-US"/>
        </a:p>
      </dgm:t>
    </dgm:pt>
    <dgm:pt modelId="{CD82893A-5E47-4F0F-BE16-43A380F001DB}" type="pres">
      <dgm:prSet presAssocID="{2200E49C-B562-4205-90DE-E06207DB27AF}" presName="linear" presStyleCnt="0">
        <dgm:presLayoutVars>
          <dgm:dir/>
          <dgm:animLvl val="lvl"/>
          <dgm:resizeHandles val="exact"/>
        </dgm:presLayoutVars>
      </dgm:prSet>
      <dgm:spPr/>
    </dgm:pt>
    <dgm:pt modelId="{28A7EE0F-DA06-435F-AA21-BEE6B403C581}" type="pres">
      <dgm:prSet presAssocID="{F0E6D403-60C0-442B-9C3D-30B9E1537453}" presName="parentLin" presStyleCnt="0"/>
      <dgm:spPr/>
    </dgm:pt>
    <dgm:pt modelId="{43B27612-9A74-4158-97CB-B70A1AE3324B}" type="pres">
      <dgm:prSet presAssocID="{F0E6D403-60C0-442B-9C3D-30B9E1537453}" presName="parentLeftMargin" presStyleLbl="node1" presStyleIdx="0" presStyleCnt="3"/>
      <dgm:spPr/>
    </dgm:pt>
    <dgm:pt modelId="{4B132A74-E3CC-4AC2-B7BA-C726D14A933F}" type="pres">
      <dgm:prSet presAssocID="{F0E6D403-60C0-442B-9C3D-30B9E153745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35882A-8D7E-49E5-A099-C5ACDA46AFE1}" type="pres">
      <dgm:prSet presAssocID="{F0E6D403-60C0-442B-9C3D-30B9E1537453}" presName="negativeSpace" presStyleCnt="0"/>
      <dgm:spPr/>
    </dgm:pt>
    <dgm:pt modelId="{513C75BB-6D1B-45FC-BE04-564AA13740DF}" type="pres">
      <dgm:prSet presAssocID="{F0E6D403-60C0-442B-9C3D-30B9E1537453}" presName="childText" presStyleLbl="conFgAcc1" presStyleIdx="0" presStyleCnt="3">
        <dgm:presLayoutVars>
          <dgm:bulletEnabled val="1"/>
        </dgm:presLayoutVars>
      </dgm:prSet>
      <dgm:spPr/>
    </dgm:pt>
    <dgm:pt modelId="{ABD25FB2-3092-49D6-9C14-B27A633542AB}" type="pres">
      <dgm:prSet presAssocID="{EF614956-BEBA-4DEE-9C40-1275125F26AE}" presName="spaceBetweenRectangles" presStyleCnt="0"/>
      <dgm:spPr/>
    </dgm:pt>
    <dgm:pt modelId="{6EAA81E8-2F5B-4F39-B6DE-5A323DCF3502}" type="pres">
      <dgm:prSet presAssocID="{7E680BC1-3BC6-4FC6-B33B-32B679DBFC05}" presName="parentLin" presStyleCnt="0"/>
      <dgm:spPr/>
    </dgm:pt>
    <dgm:pt modelId="{9099CD4B-EC87-4D38-9772-2D03E6FC5524}" type="pres">
      <dgm:prSet presAssocID="{7E680BC1-3BC6-4FC6-B33B-32B679DBFC05}" presName="parentLeftMargin" presStyleLbl="node1" presStyleIdx="0" presStyleCnt="3"/>
      <dgm:spPr/>
    </dgm:pt>
    <dgm:pt modelId="{7580D044-34DD-42AA-B23F-272FF0B83831}" type="pres">
      <dgm:prSet presAssocID="{7E680BC1-3BC6-4FC6-B33B-32B679DBFC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61BB8BC-E2B6-4AE2-A889-D83D0B5C70AF}" type="pres">
      <dgm:prSet presAssocID="{7E680BC1-3BC6-4FC6-B33B-32B679DBFC05}" presName="negativeSpace" presStyleCnt="0"/>
      <dgm:spPr/>
    </dgm:pt>
    <dgm:pt modelId="{65065BE6-1886-4699-BC53-07298E595E4A}" type="pres">
      <dgm:prSet presAssocID="{7E680BC1-3BC6-4FC6-B33B-32B679DBFC05}" presName="childText" presStyleLbl="conFgAcc1" presStyleIdx="1" presStyleCnt="3">
        <dgm:presLayoutVars>
          <dgm:bulletEnabled val="1"/>
        </dgm:presLayoutVars>
      </dgm:prSet>
      <dgm:spPr/>
    </dgm:pt>
    <dgm:pt modelId="{AAE32C89-0B5E-4AF1-A867-721A4369152C}" type="pres">
      <dgm:prSet presAssocID="{81F0102C-D118-4906-97A7-0161C692C817}" presName="spaceBetweenRectangles" presStyleCnt="0"/>
      <dgm:spPr/>
    </dgm:pt>
    <dgm:pt modelId="{6A512A31-0E11-4A4E-8435-4DA6C44EC05C}" type="pres">
      <dgm:prSet presAssocID="{2229FB50-326D-4D45-B524-390FC7E6A848}" presName="parentLin" presStyleCnt="0"/>
      <dgm:spPr/>
    </dgm:pt>
    <dgm:pt modelId="{258FB52D-61A5-4167-A7D7-7EBAF670088F}" type="pres">
      <dgm:prSet presAssocID="{2229FB50-326D-4D45-B524-390FC7E6A848}" presName="parentLeftMargin" presStyleLbl="node1" presStyleIdx="1" presStyleCnt="3"/>
      <dgm:spPr/>
    </dgm:pt>
    <dgm:pt modelId="{8ABC7429-4EE0-422C-B15C-8A6EB005BD1D}" type="pres">
      <dgm:prSet presAssocID="{2229FB50-326D-4D45-B524-390FC7E6A8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71D78B2-DD3C-46CC-B183-BE0A229DDDCC}" type="pres">
      <dgm:prSet presAssocID="{2229FB50-326D-4D45-B524-390FC7E6A848}" presName="negativeSpace" presStyleCnt="0"/>
      <dgm:spPr/>
    </dgm:pt>
    <dgm:pt modelId="{D8423FE2-8DCF-44A8-8E53-10E5DA737625}" type="pres">
      <dgm:prSet presAssocID="{2229FB50-326D-4D45-B524-390FC7E6A8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CD72C00-EEFE-4715-BC9F-4BE886D7D20D}" srcId="{2229FB50-326D-4D45-B524-390FC7E6A848}" destId="{652EA186-B94C-4ACB-82EA-C73331B61662}" srcOrd="1" destOrd="0" parTransId="{4AF5CBC1-BD1B-4EDB-9E5B-8A5BA8E41040}" sibTransId="{8E328D52-B286-470A-9BE9-E1E637911176}"/>
    <dgm:cxn modelId="{42598801-E742-4F08-B221-2A30EFCF3CCB}" srcId="{7E680BC1-3BC6-4FC6-B33B-32B679DBFC05}" destId="{DEA5F82B-D1D4-4BB9-94C5-696FA58195F9}" srcOrd="1" destOrd="0" parTransId="{DA9C7731-9424-40A3-8D4A-FFE34F215602}" sibTransId="{005E9057-9AF1-4870-BA62-34C15D9AC838}"/>
    <dgm:cxn modelId="{C1AF550B-A26D-40EB-9463-7242B6B591CD}" srcId="{F0E6D403-60C0-442B-9C3D-30B9E1537453}" destId="{73D0599C-EDDC-4F4F-92D9-C24ED1BBB71F}" srcOrd="0" destOrd="0" parTransId="{1E64DB39-C4DE-4F43-8BB8-12D6D27A4064}" sibTransId="{29A0F476-C1EA-4796-9A60-069ABAF5DD15}"/>
    <dgm:cxn modelId="{F877750C-35F0-44C1-92A5-F4C51F463020}" type="presOf" srcId="{652EA186-B94C-4ACB-82EA-C73331B61662}" destId="{D8423FE2-8DCF-44A8-8E53-10E5DA737625}" srcOrd="0" destOrd="1" presId="urn:microsoft.com/office/officeart/2005/8/layout/list1"/>
    <dgm:cxn modelId="{F781661B-F3DE-4B65-8929-097DE1E7E025}" srcId="{7E680BC1-3BC6-4FC6-B33B-32B679DBFC05}" destId="{5FC8C567-EFA4-4B4E-A0BF-D6025A05E5E7}" srcOrd="0" destOrd="0" parTransId="{D4F76410-1C6A-4C01-BC8A-91842B9B8ED6}" sibTransId="{A36E18AE-7970-41B9-BFB6-A704E0D4CB83}"/>
    <dgm:cxn modelId="{89ED311D-EDAF-4D80-AF0E-6A3A00D6CF83}" srcId="{2200E49C-B562-4205-90DE-E06207DB27AF}" destId="{2229FB50-326D-4D45-B524-390FC7E6A848}" srcOrd="2" destOrd="0" parTransId="{D1F017A2-27A7-467B-8B87-F106881CD72F}" sibTransId="{2F0565C7-922E-4323-9FB4-8EA90B2A3DCD}"/>
    <dgm:cxn modelId="{024B222D-86AD-411E-8333-B1C70D42ECFC}" type="presOf" srcId="{38E9810C-4EEB-4932-90E9-3E515A0BD34C}" destId="{513C75BB-6D1B-45FC-BE04-564AA13740DF}" srcOrd="0" destOrd="1" presId="urn:microsoft.com/office/officeart/2005/8/layout/list1"/>
    <dgm:cxn modelId="{6A8AFF2E-C69A-4D0D-BAFE-E29E1240B836}" type="presOf" srcId="{F0E6D403-60C0-442B-9C3D-30B9E1537453}" destId="{43B27612-9A74-4158-97CB-B70A1AE3324B}" srcOrd="0" destOrd="0" presId="urn:microsoft.com/office/officeart/2005/8/layout/list1"/>
    <dgm:cxn modelId="{69CFF33E-9455-4F56-9AC3-BD1231A1BC84}" type="presOf" srcId="{0107592C-B05F-442A-9C90-B1048A5E3EA8}" destId="{65065BE6-1886-4699-BC53-07298E595E4A}" srcOrd="0" destOrd="2" presId="urn:microsoft.com/office/officeart/2005/8/layout/list1"/>
    <dgm:cxn modelId="{A93DD460-3743-4114-BDA7-63DD9FE6F84C}" type="presOf" srcId="{CCB672E2-22F9-4C8C-98FD-5CECE5C461A5}" destId="{D8423FE2-8DCF-44A8-8E53-10E5DA737625}" srcOrd="0" destOrd="0" presId="urn:microsoft.com/office/officeart/2005/8/layout/list1"/>
    <dgm:cxn modelId="{F69B716B-97D6-4D72-88E7-F0511C7FDDC5}" type="presOf" srcId="{DEA5F82B-D1D4-4BB9-94C5-696FA58195F9}" destId="{65065BE6-1886-4699-BC53-07298E595E4A}" srcOrd="0" destOrd="1" presId="urn:microsoft.com/office/officeart/2005/8/layout/list1"/>
    <dgm:cxn modelId="{27AD094C-FDDF-4983-9FE0-0C2DDCB74D33}" type="presOf" srcId="{7E680BC1-3BC6-4FC6-B33B-32B679DBFC05}" destId="{7580D044-34DD-42AA-B23F-272FF0B83831}" srcOrd="1" destOrd="0" presId="urn:microsoft.com/office/officeart/2005/8/layout/list1"/>
    <dgm:cxn modelId="{6CC3BE6F-B2B1-426B-B51C-076E109C291F}" type="presOf" srcId="{2229FB50-326D-4D45-B524-390FC7E6A848}" destId="{258FB52D-61A5-4167-A7D7-7EBAF670088F}" srcOrd="0" destOrd="0" presId="urn:microsoft.com/office/officeart/2005/8/layout/list1"/>
    <dgm:cxn modelId="{D2EB5653-A38D-48DE-9DE8-3BE850E6C5EA}" type="presOf" srcId="{5FC8C567-EFA4-4B4E-A0BF-D6025A05E5E7}" destId="{65065BE6-1886-4699-BC53-07298E595E4A}" srcOrd="0" destOrd="0" presId="urn:microsoft.com/office/officeart/2005/8/layout/list1"/>
    <dgm:cxn modelId="{092FF090-C95F-4EF7-AAFA-5A94E096689D}" type="presOf" srcId="{2200E49C-B562-4205-90DE-E06207DB27AF}" destId="{CD82893A-5E47-4F0F-BE16-43A380F001DB}" srcOrd="0" destOrd="0" presId="urn:microsoft.com/office/officeart/2005/8/layout/list1"/>
    <dgm:cxn modelId="{94988C98-9067-459C-A51B-6F14EA01F820}" type="presOf" srcId="{7E680BC1-3BC6-4FC6-B33B-32B679DBFC05}" destId="{9099CD4B-EC87-4D38-9772-2D03E6FC5524}" srcOrd="0" destOrd="0" presId="urn:microsoft.com/office/officeart/2005/8/layout/list1"/>
    <dgm:cxn modelId="{E1500CBB-6C8C-4436-B261-A526505D9330}" srcId="{2200E49C-B562-4205-90DE-E06207DB27AF}" destId="{F0E6D403-60C0-442B-9C3D-30B9E1537453}" srcOrd="0" destOrd="0" parTransId="{4F2B0DB7-D763-4E11-B081-D881347572FC}" sibTransId="{EF614956-BEBA-4DEE-9C40-1275125F26AE}"/>
    <dgm:cxn modelId="{570492BC-8AB2-4979-9C42-ED1943EE0DAA}" srcId="{F0E6D403-60C0-442B-9C3D-30B9E1537453}" destId="{38E9810C-4EEB-4932-90E9-3E515A0BD34C}" srcOrd="1" destOrd="0" parTransId="{C32079B2-26CD-425A-A88F-2CCB9BD65A32}" sibTransId="{920DC257-E536-4FF1-8824-2DDA903CA4AB}"/>
    <dgm:cxn modelId="{253B6CC4-4389-4418-ABEE-5A4243A945C8}" srcId="{2229FB50-326D-4D45-B524-390FC7E6A848}" destId="{CCB672E2-22F9-4C8C-98FD-5CECE5C461A5}" srcOrd="0" destOrd="0" parTransId="{9F10A3A6-9A2D-428A-B495-072D560EFCAB}" sibTransId="{E0D49F9F-53EF-45D2-8249-89FD3BA37261}"/>
    <dgm:cxn modelId="{DA1A57CB-FAAC-42CC-8AD7-E037BDD2A365}" srcId="{2200E49C-B562-4205-90DE-E06207DB27AF}" destId="{7E680BC1-3BC6-4FC6-B33B-32B679DBFC05}" srcOrd="1" destOrd="0" parTransId="{771CB1BB-D1ED-4470-8F1F-1786B0B91736}" sibTransId="{81F0102C-D118-4906-97A7-0161C692C817}"/>
    <dgm:cxn modelId="{36B3EBD5-0E83-4035-BB99-88D7DBF4A3F1}" type="presOf" srcId="{73D0599C-EDDC-4F4F-92D9-C24ED1BBB71F}" destId="{513C75BB-6D1B-45FC-BE04-564AA13740DF}" srcOrd="0" destOrd="0" presId="urn:microsoft.com/office/officeart/2005/8/layout/list1"/>
    <dgm:cxn modelId="{B69B26E3-FAE4-45B9-BBAC-E6F54EAE4B75}" srcId="{7E680BC1-3BC6-4FC6-B33B-32B679DBFC05}" destId="{0107592C-B05F-442A-9C90-B1048A5E3EA8}" srcOrd="2" destOrd="0" parTransId="{891C481D-6888-4F04-AEE9-23427416F075}" sibTransId="{14C9713C-95EB-46CA-9E93-9171076253FB}"/>
    <dgm:cxn modelId="{87E3BFEE-4951-430C-A25A-BBC3B47FC3E3}" type="presOf" srcId="{F0E6D403-60C0-442B-9C3D-30B9E1537453}" destId="{4B132A74-E3CC-4AC2-B7BA-C726D14A933F}" srcOrd="1" destOrd="0" presId="urn:microsoft.com/office/officeart/2005/8/layout/list1"/>
    <dgm:cxn modelId="{738A66F9-423B-49F8-A12F-283DF04B14F3}" type="presOf" srcId="{2229FB50-326D-4D45-B524-390FC7E6A848}" destId="{8ABC7429-4EE0-422C-B15C-8A6EB005BD1D}" srcOrd="1" destOrd="0" presId="urn:microsoft.com/office/officeart/2005/8/layout/list1"/>
    <dgm:cxn modelId="{269C6338-7918-4D5B-A9A6-C721AB5CAD7C}" type="presParOf" srcId="{CD82893A-5E47-4F0F-BE16-43A380F001DB}" destId="{28A7EE0F-DA06-435F-AA21-BEE6B403C581}" srcOrd="0" destOrd="0" presId="urn:microsoft.com/office/officeart/2005/8/layout/list1"/>
    <dgm:cxn modelId="{4785911F-0F26-4F1C-A624-A94E217DF385}" type="presParOf" srcId="{28A7EE0F-DA06-435F-AA21-BEE6B403C581}" destId="{43B27612-9A74-4158-97CB-B70A1AE3324B}" srcOrd="0" destOrd="0" presId="urn:microsoft.com/office/officeart/2005/8/layout/list1"/>
    <dgm:cxn modelId="{BD1EF576-5CF8-44F4-9BC6-29A2D2D31409}" type="presParOf" srcId="{28A7EE0F-DA06-435F-AA21-BEE6B403C581}" destId="{4B132A74-E3CC-4AC2-B7BA-C726D14A933F}" srcOrd="1" destOrd="0" presId="urn:microsoft.com/office/officeart/2005/8/layout/list1"/>
    <dgm:cxn modelId="{5711858F-7457-4B60-951E-B6604106F3FF}" type="presParOf" srcId="{CD82893A-5E47-4F0F-BE16-43A380F001DB}" destId="{C135882A-8D7E-49E5-A099-C5ACDA46AFE1}" srcOrd="1" destOrd="0" presId="urn:microsoft.com/office/officeart/2005/8/layout/list1"/>
    <dgm:cxn modelId="{7AFCDDBC-C143-42D3-A918-4F9FC90754E3}" type="presParOf" srcId="{CD82893A-5E47-4F0F-BE16-43A380F001DB}" destId="{513C75BB-6D1B-45FC-BE04-564AA13740DF}" srcOrd="2" destOrd="0" presId="urn:microsoft.com/office/officeart/2005/8/layout/list1"/>
    <dgm:cxn modelId="{2C12F209-1E91-4390-9894-8268B022FB4E}" type="presParOf" srcId="{CD82893A-5E47-4F0F-BE16-43A380F001DB}" destId="{ABD25FB2-3092-49D6-9C14-B27A633542AB}" srcOrd="3" destOrd="0" presId="urn:microsoft.com/office/officeart/2005/8/layout/list1"/>
    <dgm:cxn modelId="{B1E1A0E7-C295-43B3-BB80-E81F599693D0}" type="presParOf" srcId="{CD82893A-5E47-4F0F-BE16-43A380F001DB}" destId="{6EAA81E8-2F5B-4F39-B6DE-5A323DCF3502}" srcOrd="4" destOrd="0" presId="urn:microsoft.com/office/officeart/2005/8/layout/list1"/>
    <dgm:cxn modelId="{004913C6-1B08-48CD-893C-D37A5B8268DB}" type="presParOf" srcId="{6EAA81E8-2F5B-4F39-B6DE-5A323DCF3502}" destId="{9099CD4B-EC87-4D38-9772-2D03E6FC5524}" srcOrd="0" destOrd="0" presId="urn:microsoft.com/office/officeart/2005/8/layout/list1"/>
    <dgm:cxn modelId="{B990D5AD-965C-4BE1-8B4E-2E84FDDBECEB}" type="presParOf" srcId="{6EAA81E8-2F5B-4F39-B6DE-5A323DCF3502}" destId="{7580D044-34DD-42AA-B23F-272FF0B83831}" srcOrd="1" destOrd="0" presId="urn:microsoft.com/office/officeart/2005/8/layout/list1"/>
    <dgm:cxn modelId="{B19364C1-6958-438B-9BA7-585861685321}" type="presParOf" srcId="{CD82893A-5E47-4F0F-BE16-43A380F001DB}" destId="{961BB8BC-E2B6-4AE2-A889-D83D0B5C70AF}" srcOrd="5" destOrd="0" presId="urn:microsoft.com/office/officeart/2005/8/layout/list1"/>
    <dgm:cxn modelId="{C0650848-947B-49AA-82D1-A1939849416A}" type="presParOf" srcId="{CD82893A-5E47-4F0F-BE16-43A380F001DB}" destId="{65065BE6-1886-4699-BC53-07298E595E4A}" srcOrd="6" destOrd="0" presId="urn:microsoft.com/office/officeart/2005/8/layout/list1"/>
    <dgm:cxn modelId="{552FDFE6-5D18-481F-B7FE-9DEADD5CFAAE}" type="presParOf" srcId="{CD82893A-5E47-4F0F-BE16-43A380F001DB}" destId="{AAE32C89-0B5E-4AF1-A867-721A4369152C}" srcOrd="7" destOrd="0" presId="urn:microsoft.com/office/officeart/2005/8/layout/list1"/>
    <dgm:cxn modelId="{3FDB28AD-99F8-48E5-B276-F2AE0BFB9CF7}" type="presParOf" srcId="{CD82893A-5E47-4F0F-BE16-43A380F001DB}" destId="{6A512A31-0E11-4A4E-8435-4DA6C44EC05C}" srcOrd="8" destOrd="0" presId="urn:microsoft.com/office/officeart/2005/8/layout/list1"/>
    <dgm:cxn modelId="{874F934F-B4B9-4D19-9337-4A5463643559}" type="presParOf" srcId="{6A512A31-0E11-4A4E-8435-4DA6C44EC05C}" destId="{258FB52D-61A5-4167-A7D7-7EBAF670088F}" srcOrd="0" destOrd="0" presId="urn:microsoft.com/office/officeart/2005/8/layout/list1"/>
    <dgm:cxn modelId="{243D6012-D409-4AFC-8FBB-E0A41BF8C979}" type="presParOf" srcId="{6A512A31-0E11-4A4E-8435-4DA6C44EC05C}" destId="{8ABC7429-4EE0-422C-B15C-8A6EB005BD1D}" srcOrd="1" destOrd="0" presId="urn:microsoft.com/office/officeart/2005/8/layout/list1"/>
    <dgm:cxn modelId="{20DAD78A-8AA4-4664-8D3C-DECE79C89961}" type="presParOf" srcId="{CD82893A-5E47-4F0F-BE16-43A380F001DB}" destId="{E71D78B2-DD3C-46CC-B183-BE0A229DDDCC}" srcOrd="9" destOrd="0" presId="urn:microsoft.com/office/officeart/2005/8/layout/list1"/>
    <dgm:cxn modelId="{382ABA6C-CBA9-4EE6-B89C-8BA704B17263}" type="presParOf" srcId="{CD82893A-5E47-4F0F-BE16-43A380F001DB}" destId="{D8423FE2-8DCF-44A8-8E53-10E5DA7376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1BBFF-78DA-4E1C-984D-518F0C1795C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10202-5452-4DE4-B907-2F4F00A5C0E7}">
      <dgm:prSet phldrT="[Text]"/>
      <dgm:spPr/>
      <dgm:t>
        <a:bodyPr/>
        <a:lstStyle/>
        <a:p>
          <a:r>
            <a:rPr lang="en-US" dirty="0"/>
            <a:t>Improve cardiac output/hypotension (volume and inotropes)</a:t>
          </a:r>
        </a:p>
      </dgm:t>
    </dgm:pt>
    <dgm:pt modelId="{C8D67C5B-794C-4BBB-B503-74682A42D53E}" type="parTrans" cxnId="{925C6C7D-FC94-4611-A4E4-84E18CB44961}">
      <dgm:prSet/>
      <dgm:spPr/>
      <dgm:t>
        <a:bodyPr/>
        <a:lstStyle/>
        <a:p>
          <a:endParaRPr lang="en-US"/>
        </a:p>
      </dgm:t>
    </dgm:pt>
    <dgm:pt modelId="{815B38F5-13FA-4626-82C2-BC21BEA96405}" type="sibTrans" cxnId="{925C6C7D-FC94-4611-A4E4-84E18CB44961}">
      <dgm:prSet/>
      <dgm:spPr/>
      <dgm:t>
        <a:bodyPr/>
        <a:lstStyle/>
        <a:p>
          <a:endParaRPr lang="en-US"/>
        </a:p>
      </dgm:t>
    </dgm:pt>
    <dgm:pt modelId="{256D36FB-AB8F-45AC-84AB-136E3EBA2BD7}">
      <dgm:prSet phldrT="[Text]"/>
      <dgm:spPr/>
      <dgm:t>
        <a:bodyPr/>
        <a:lstStyle/>
        <a:p>
          <a:r>
            <a:rPr lang="en-US" dirty="0"/>
            <a:t>Improves tissue perfusion and oxygenation</a:t>
          </a:r>
        </a:p>
      </dgm:t>
    </dgm:pt>
    <dgm:pt modelId="{4B7DAA42-1703-48AE-AF25-E291C35EA310}" type="parTrans" cxnId="{D21727AF-6296-4DD5-8085-0D962730F89B}">
      <dgm:prSet/>
      <dgm:spPr/>
      <dgm:t>
        <a:bodyPr/>
        <a:lstStyle/>
        <a:p>
          <a:endParaRPr lang="en-US"/>
        </a:p>
      </dgm:t>
    </dgm:pt>
    <dgm:pt modelId="{4D88F393-86E8-4C53-B43F-EFE7841FDA15}" type="sibTrans" cxnId="{D21727AF-6296-4DD5-8085-0D962730F89B}">
      <dgm:prSet/>
      <dgm:spPr/>
      <dgm:t>
        <a:bodyPr/>
        <a:lstStyle/>
        <a:p>
          <a:endParaRPr lang="en-US"/>
        </a:p>
      </dgm:t>
    </dgm:pt>
    <dgm:pt modelId="{5DF162FE-78A0-438A-A3FB-CE22B8C30CE6}">
      <dgm:prSet phldrT="[Text]"/>
      <dgm:spPr/>
      <dgm:t>
        <a:bodyPr/>
        <a:lstStyle/>
        <a:p>
          <a:r>
            <a:rPr lang="en-US" dirty="0"/>
            <a:t>Decreases anaerobic metabolism</a:t>
          </a:r>
        </a:p>
      </dgm:t>
    </dgm:pt>
    <dgm:pt modelId="{1149CA9F-E473-47AF-B0E8-51C069F6213B}" type="parTrans" cxnId="{C945F9E4-6E14-4ABA-8DF3-0CF143A3E839}">
      <dgm:prSet/>
      <dgm:spPr/>
      <dgm:t>
        <a:bodyPr/>
        <a:lstStyle/>
        <a:p>
          <a:endParaRPr lang="en-US"/>
        </a:p>
      </dgm:t>
    </dgm:pt>
    <dgm:pt modelId="{C990B87A-F3DB-476B-A1BF-A8D36E51C189}" type="sibTrans" cxnId="{C945F9E4-6E14-4ABA-8DF3-0CF143A3E839}">
      <dgm:prSet/>
      <dgm:spPr/>
      <dgm:t>
        <a:bodyPr/>
        <a:lstStyle/>
        <a:p>
          <a:endParaRPr lang="en-US"/>
        </a:p>
      </dgm:t>
    </dgm:pt>
    <dgm:pt modelId="{207E53A4-725D-4CAD-97F7-A48B21167038}">
      <dgm:prSet phldrT="[Text]"/>
      <dgm:spPr/>
      <dgm:t>
        <a:bodyPr/>
        <a:lstStyle/>
        <a:p>
          <a:r>
            <a:rPr lang="en-US" dirty="0"/>
            <a:t>Decreases lactic acid buildup</a:t>
          </a:r>
        </a:p>
      </dgm:t>
    </dgm:pt>
    <dgm:pt modelId="{66C1530B-7FEC-4BC8-AF0B-83C68EDF3DB6}" type="parTrans" cxnId="{0A8CD8D0-64B4-402D-B7F5-D84434D95A71}">
      <dgm:prSet/>
      <dgm:spPr/>
      <dgm:t>
        <a:bodyPr/>
        <a:lstStyle/>
        <a:p>
          <a:endParaRPr lang="en-US"/>
        </a:p>
      </dgm:t>
    </dgm:pt>
    <dgm:pt modelId="{8883AA3C-70DE-4BE9-93E4-56B25B4B9565}" type="sibTrans" cxnId="{0A8CD8D0-64B4-402D-B7F5-D84434D95A71}">
      <dgm:prSet/>
      <dgm:spPr/>
      <dgm:t>
        <a:bodyPr/>
        <a:lstStyle/>
        <a:p>
          <a:endParaRPr lang="en-US"/>
        </a:p>
      </dgm:t>
    </dgm:pt>
    <dgm:pt modelId="{8F1A85E5-4EB5-4863-A24A-096D6BFFF781}">
      <dgm:prSet phldrT="[Text]"/>
      <dgm:spPr/>
      <dgm:t>
        <a:bodyPr/>
        <a:lstStyle/>
        <a:p>
          <a:r>
            <a:rPr lang="en-US" dirty="0"/>
            <a:t>Improved pH!!</a:t>
          </a:r>
        </a:p>
      </dgm:t>
    </dgm:pt>
    <dgm:pt modelId="{16A10B29-3E05-481D-9468-10DECBFFD815}" type="parTrans" cxnId="{0A00981B-AC06-41D4-ABCA-8EF3A19E0985}">
      <dgm:prSet/>
      <dgm:spPr/>
      <dgm:t>
        <a:bodyPr/>
        <a:lstStyle/>
        <a:p>
          <a:endParaRPr lang="en-US"/>
        </a:p>
      </dgm:t>
    </dgm:pt>
    <dgm:pt modelId="{E9663475-7AC8-4FAD-89E4-362110F5FEC9}" type="sibTrans" cxnId="{0A00981B-AC06-41D4-ABCA-8EF3A19E0985}">
      <dgm:prSet/>
      <dgm:spPr/>
      <dgm:t>
        <a:bodyPr/>
        <a:lstStyle/>
        <a:p>
          <a:endParaRPr lang="en-US"/>
        </a:p>
      </dgm:t>
    </dgm:pt>
    <dgm:pt modelId="{965D2722-775D-42AE-911C-D823A2761169}" type="pres">
      <dgm:prSet presAssocID="{4B01BBFF-78DA-4E1C-984D-518F0C1795CC}" presName="Name0" presStyleCnt="0">
        <dgm:presLayoutVars>
          <dgm:dir/>
          <dgm:resizeHandles val="exact"/>
        </dgm:presLayoutVars>
      </dgm:prSet>
      <dgm:spPr/>
    </dgm:pt>
    <dgm:pt modelId="{7439F57F-07EA-4B0E-9FD4-378F8F422A08}" type="pres">
      <dgm:prSet presAssocID="{4B01BBFF-78DA-4E1C-984D-518F0C1795CC}" presName="cycle" presStyleCnt="0"/>
      <dgm:spPr/>
    </dgm:pt>
    <dgm:pt modelId="{3762A7EA-8E00-4429-B832-9AEB752A69BD}" type="pres">
      <dgm:prSet presAssocID="{3AF10202-5452-4DE4-B907-2F4F00A5C0E7}" presName="nodeFirstNode" presStyleLbl="node1" presStyleIdx="0" presStyleCnt="5">
        <dgm:presLayoutVars>
          <dgm:bulletEnabled val="1"/>
        </dgm:presLayoutVars>
      </dgm:prSet>
      <dgm:spPr/>
    </dgm:pt>
    <dgm:pt modelId="{5238AC16-D5D5-4E81-9917-C0F8BD3ACE24}" type="pres">
      <dgm:prSet presAssocID="{815B38F5-13FA-4626-82C2-BC21BEA96405}" presName="sibTransFirstNode" presStyleLbl="bgShp" presStyleIdx="0" presStyleCnt="1"/>
      <dgm:spPr/>
    </dgm:pt>
    <dgm:pt modelId="{6A456266-CF32-47D1-A641-0662410B29B3}" type="pres">
      <dgm:prSet presAssocID="{256D36FB-AB8F-45AC-84AB-136E3EBA2BD7}" presName="nodeFollowingNodes" presStyleLbl="node1" presStyleIdx="1" presStyleCnt="5">
        <dgm:presLayoutVars>
          <dgm:bulletEnabled val="1"/>
        </dgm:presLayoutVars>
      </dgm:prSet>
      <dgm:spPr/>
    </dgm:pt>
    <dgm:pt modelId="{A474AA97-ED65-419D-A4DA-158A255E348D}" type="pres">
      <dgm:prSet presAssocID="{5DF162FE-78A0-438A-A3FB-CE22B8C30CE6}" presName="nodeFollowingNodes" presStyleLbl="node1" presStyleIdx="2" presStyleCnt="5">
        <dgm:presLayoutVars>
          <dgm:bulletEnabled val="1"/>
        </dgm:presLayoutVars>
      </dgm:prSet>
      <dgm:spPr/>
    </dgm:pt>
    <dgm:pt modelId="{B772C674-65DB-4A46-93BA-6BCEEB97BD0E}" type="pres">
      <dgm:prSet presAssocID="{207E53A4-725D-4CAD-97F7-A48B21167038}" presName="nodeFollowingNodes" presStyleLbl="node1" presStyleIdx="3" presStyleCnt="5">
        <dgm:presLayoutVars>
          <dgm:bulletEnabled val="1"/>
        </dgm:presLayoutVars>
      </dgm:prSet>
      <dgm:spPr/>
    </dgm:pt>
    <dgm:pt modelId="{21BD0CF4-CA9E-42DF-8FA2-B3096F923F8C}" type="pres">
      <dgm:prSet presAssocID="{8F1A85E5-4EB5-4863-A24A-096D6BFFF78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E58FF605-EADF-4DC4-86F8-AC8F7B5AF37D}" type="presOf" srcId="{8F1A85E5-4EB5-4863-A24A-096D6BFFF781}" destId="{21BD0CF4-CA9E-42DF-8FA2-B3096F923F8C}" srcOrd="0" destOrd="0" presId="urn:microsoft.com/office/officeart/2005/8/layout/cycle3"/>
    <dgm:cxn modelId="{0A00981B-AC06-41D4-ABCA-8EF3A19E0985}" srcId="{4B01BBFF-78DA-4E1C-984D-518F0C1795CC}" destId="{8F1A85E5-4EB5-4863-A24A-096D6BFFF781}" srcOrd="4" destOrd="0" parTransId="{16A10B29-3E05-481D-9468-10DECBFFD815}" sibTransId="{E9663475-7AC8-4FAD-89E4-362110F5FEC9}"/>
    <dgm:cxn modelId="{8BCDCB22-9592-4715-A72B-BD96B5ED2532}" type="presOf" srcId="{3AF10202-5452-4DE4-B907-2F4F00A5C0E7}" destId="{3762A7EA-8E00-4429-B832-9AEB752A69BD}" srcOrd="0" destOrd="0" presId="urn:microsoft.com/office/officeart/2005/8/layout/cycle3"/>
    <dgm:cxn modelId="{925C6C7D-FC94-4611-A4E4-84E18CB44961}" srcId="{4B01BBFF-78DA-4E1C-984D-518F0C1795CC}" destId="{3AF10202-5452-4DE4-B907-2F4F00A5C0E7}" srcOrd="0" destOrd="0" parTransId="{C8D67C5B-794C-4BBB-B503-74682A42D53E}" sibTransId="{815B38F5-13FA-4626-82C2-BC21BEA96405}"/>
    <dgm:cxn modelId="{6A66E1AB-FD7F-4C74-8918-5B1BD5F11276}" type="presOf" srcId="{815B38F5-13FA-4626-82C2-BC21BEA96405}" destId="{5238AC16-D5D5-4E81-9917-C0F8BD3ACE24}" srcOrd="0" destOrd="0" presId="urn:microsoft.com/office/officeart/2005/8/layout/cycle3"/>
    <dgm:cxn modelId="{D21727AF-6296-4DD5-8085-0D962730F89B}" srcId="{4B01BBFF-78DA-4E1C-984D-518F0C1795CC}" destId="{256D36FB-AB8F-45AC-84AB-136E3EBA2BD7}" srcOrd="1" destOrd="0" parTransId="{4B7DAA42-1703-48AE-AF25-E291C35EA310}" sibTransId="{4D88F393-86E8-4C53-B43F-EFE7841FDA15}"/>
    <dgm:cxn modelId="{0A8CD8D0-64B4-402D-B7F5-D84434D95A71}" srcId="{4B01BBFF-78DA-4E1C-984D-518F0C1795CC}" destId="{207E53A4-725D-4CAD-97F7-A48B21167038}" srcOrd="3" destOrd="0" parTransId="{66C1530B-7FEC-4BC8-AF0B-83C68EDF3DB6}" sibTransId="{8883AA3C-70DE-4BE9-93E4-56B25B4B9565}"/>
    <dgm:cxn modelId="{AE824CD2-9679-4C96-A343-99465C932919}" type="presOf" srcId="{5DF162FE-78A0-438A-A3FB-CE22B8C30CE6}" destId="{A474AA97-ED65-419D-A4DA-158A255E348D}" srcOrd="0" destOrd="0" presId="urn:microsoft.com/office/officeart/2005/8/layout/cycle3"/>
    <dgm:cxn modelId="{D338BFD4-A4B5-4B95-8705-28F6DDB79E34}" type="presOf" srcId="{256D36FB-AB8F-45AC-84AB-136E3EBA2BD7}" destId="{6A456266-CF32-47D1-A641-0662410B29B3}" srcOrd="0" destOrd="0" presId="urn:microsoft.com/office/officeart/2005/8/layout/cycle3"/>
    <dgm:cxn modelId="{C945F9E4-6E14-4ABA-8DF3-0CF143A3E839}" srcId="{4B01BBFF-78DA-4E1C-984D-518F0C1795CC}" destId="{5DF162FE-78A0-438A-A3FB-CE22B8C30CE6}" srcOrd="2" destOrd="0" parTransId="{1149CA9F-E473-47AF-B0E8-51C069F6213B}" sibTransId="{C990B87A-F3DB-476B-A1BF-A8D36E51C189}"/>
    <dgm:cxn modelId="{08288FE8-8368-4E94-A8C0-19A30A86D5DD}" type="presOf" srcId="{4B01BBFF-78DA-4E1C-984D-518F0C1795CC}" destId="{965D2722-775D-42AE-911C-D823A2761169}" srcOrd="0" destOrd="0" presId="urn:microsoft.com/office/officeart/2005/8/layout/cycle3"/>
    <dgm:cxn modelId="{6367F2FD-ACEC-4853-BC16-A4B6BE76DD11}" type="presOf" srcId="{207E53A4-725D-4CAD-97F7-A48B21167038}" destId="{B772C674-65DB-4A46-93BA-6BCEEB97BD0E}" srcOrd="0" destOrd="0" presId="urn:microsoft.com/office/officeart/2005/8/layout/cycle3"/>
    <dgm:cxn modelId="{59BBC01D-3FF7-446B-BB8A-E9CA8B00BE99}" type="presParOf" srcId="{965D2722-775D-42AE-911C-D823A2761169}" destId="{7439F57F-07EA-4B0E-9FD4-378F8F422A08}" srcOrd="0" destOrd="0" presId="urn:microsoft.com/office/officeart/2005/8/layout/cycle3"/>
    <dgm:cxn modelId="{5755EEE2-E504-436D-8585-18B808399205}" type="presParOf" srcId="{7439F57F-07EA-4B0E-9FD4-378F8F422A08}" destId="{3762A7EA-8E00-4429-B832-9AEB752A69BD}" srcOrd="0" destOrd="0" presId="urn:microsoft.com/office/officeart/2005/8/layout/cycle3"/>
    <dgm:cxn modelId="{FD51C666-0ED0-485E-B158-DB2C2703452F}" type="presParOf" srcId="{7439F57F-07EA-4B0E-9FD4-378F8F422A08}" destId="{5238AC16-D5D5-4E81-9917-C0F8BD3ACE24}" srcOrd="1" destOrd="0" presId="urn:microsoft.com/office/officeart/2005/8/layout/cycle3"/>
    <dgm:cxn modelId="{9020AD6C-FD04-49BE-A385-7822BE954B29}" type="presParOf" srcId="{7439F57F-07EA-4B0E-9FD4-378F8F422A08}" destId="{6A456266-CF32-47D1-A641-0662410B29B3}" srcOrd="2" destOrd="0" presId="urn:microsoft.com/office/officeart/2005/8/layout/cycle3"/>
    <dgm:cxn modelId="{1846D996-4085-42CB-A495-8BFEDC4AEEF1}" type="presParOf" srcId="{7439F57F-07EA-4B0E-9FD4-378F8F422A08}" destId="{A474AA97-ED65-419D-A4DA-158A255E348D}" srcOrd="3" destOrd="0" presId="urn:microsoft.com/office/officeart/2005/8/layout/cycle3"/>
    <dgm:cxn modelId="{2213A375-6236-4D8C-8493-37353658FEDC}" type="presParOf" srcId="{7439F57F-07EA-4B0E-9FD4-378F8F422A08}" destId="{B772C674-65DB-4A46-93BA-6BCEEB97BD0E}" srcOrd="4" destOrd="0" presId="urn:microsoft.com/office/officeart/2005/8/layout/cycle3"/>
    <dgm:cxn modelId="{772451F3-E9FB-4549-9893-A5B05D0314E8}" type="presParOf" srcId="{7439F57F-07EA-4B0E-9FD4-378F8F422A08}" destId="{21BD0CF4-CA9E-42DF-8FA2-B3096F923F8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CE102-E257-4DB5-8DF5-6D6486C62483}">
      <dsp:nvSpPr>
        <dsp:cNvPr id="0" name=""/>
        <dsp:cNvSpPr/>
      </dsp:nvSpPr>
      <dsp:spPr>
        <a:xfrm>
          <a:off x="0" y="338163"/>
          <a:ext cx="6692813" cy="1086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12420" rIns="5194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Tachypnea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Increased work of breathing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Apnea/gasping</a:t>
          </a:r>
        </a:p>
      </dsp:txBody>
      <dsp:txXfrm>
        <a:off x="0" y="338163"/>
        <a:ext cx="6692813" cy="1086750"/>
      </dsp:txXfrm>
    </dsp:sp>
    <dsp:sp modelId="{1A1C4C23-B926-4991-933B-04D70AFF4CAB}">
      <dsp:nvSpPr>
        <dsp:cNvPr id="0" name=""/>
        <dsp:cNvSpPr/>
      </dsp:nvSpPr>
      <dsp:spPr>
        <a:xfrm>
          <a:off x="334640" y="116763"/>
          <a:ext cx="468496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Respiratory</a:t>
          </a:r>
        </a:p>
      </dsp:txBody>
      <dsp:txXfrm>
        <a:off x="356256" y="138379"/>
        <a:ext cx="4641737" cy="399568"/>
      </dsp:txXfrm>
    </dsp:sp>
    <dsp:sp modelId="{D539EA73-FFC3-420B-B7E8-302BD74BE61E}">
      <dsp:nvSpPr>
        <dsp:cNvPr id="0" name=""/>
        <dsp:cNvSpPr/>
      </dsp:nvSpPr>
      <dsp:spPr>
        <a:xfrm>
          <a:off x="0" y="1727313"/>
          <a:ext cx="6692813" cy="874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12420" rIns="5194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Paleness- related to low hemoglobin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Cyanosis- inadequate oxygen delivery</a:t>
          </a:r>
        </a:p>
      </dsp:txBody>
      <dsp:txXfrm>
        <a:off x="0" y="1727313"/>
        <a:ext cx="6692813" cy="874125"/>
      </dsp:txXfrm>
    </dsp:sp>
    <dsp:sp modelId="{92637D76-7058-451D-9BBE-E988FA5201F1}">
      <dsp:nvSpPr>
        <dsp:cNvPr id="0" name=""/>
        <dsp:cNvSpPr/>
      </dsp:nvSpPr>
      <dsp:spPr>
        <a:xfrm>
          <a:off x="334640" y="1505913"/>
          <a:ext cx="468496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Color</a:t>
          </a:r>
        </a:p>
      </dsp:txBody>
      <dsp:txXfrm>
        <a:off x="356256" y="1527529"/>
        <a:ext cx="4641737" cy="399568"/>
      </dsp:txXfrm>
    </dsp:sp>
    <dsp:sp modelId="{F5B63A74-F270-49D5-BF7E-8788728DBC07}">
      <dsp:nvSpPr>
        <dsp:cNvPr id="0" name=""/>
        <dsp:cNvSpPr/>
      </dsp:nvSpPr>
      <dsp:spPr>
        <a:xfrm>
          <a:off x="0" y="2903838"/>
          <a:ext cx="6692813" cy="874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12420" rIns="5194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Tachycardia- may indicate poor cardiac output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CO= SV X HR, infants adjust what they have control over!</a:t>
          </a:r>
        </a:p>
      </dsp:txBody>
      <dsp:txXfrm>
        <a:off x="0" y="2903838"/>
        <a:ext cx="6692813" cy="874125"/>
      </dsp:txXfrm>
    </dsp:sp>
    <dsp:sp modelId="{EF5B3126-121F-41A9-BFE8-0481F1CAC70E}">
      <dsp:nvSpPr>
        <dsp:cNvPr id="0" name=""/>
        <dsp:cNvSpPr/>
      </dsp:nvSpPr>
      <dsp:spPr>
        <a:xfrm>
          <a:off x="334640" y="2682438"/>
          <a:ext cx="468496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Heart rate</a:t>
          </a:r>
        </a:p>
      </dsp:txBody>
      <dsp:txXfrm>
        <a:off x="356256" y="2704054"/>
        <a:ext cx="4641737" cy="399568"/>
      </dsp:txXfrm>
    </dsp:sp>
    <dsp:sp modelId="{F8C7A8D8-EE13-4314-9550-60EA660CD7CE}">
      <dsp:nvSpPr>
        <dsp:cNvPr id="0" name=""/>
        <dsp:cNvSpPr/>
      </dsp:nvSpPr>
      <dsp:spPr>
        <a:xfrm>
          <a:off x="0" y="4080363"/>
          <a:ext cx="6692813" cy="626062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12420" rIns="51943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Decreased, less than 1ml/kg/hr (when receiving IV fluids)</a:t>
          </a:r>
        </a:p>
      </dsp:txBody>
      <dsp:txXfrm>
        <a:off x="0" y="4080363"/>
        <a:ext cx="6692813" cy="626062"/>
      </dsp:txXfrm>
    </dsp:sp>
    <dsp:sp modelId="{9ABFD84F-3ED1-4B0A-AEC4-4B39C2BC1185}">
      <dsp:nvSpPr>
        <dsp:cNvPr id="0" name=""/>
        <dsp:cNvSpPr/>
      </dsp:nvSpPr>
      <dsp:spPr>
        <a:xfrm>
          <a:off x="334640" y="3858963"/>
          <a:ext cx="4684969" cy="4428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Urine output</a:t>
          </a:r>
        </a:p>
      </dsp:txBody>
      <dsp:txXfrm>
        <a:off x="356256" y="3880579"/>
        <a:ext cx="4641737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C75BB-6D1B-45FC-BE04-564AA13740DF}">
      <dsp:nvSpPr>
        <dsp:cNvPr id="0" name=""/>
        <dsp:cNvSpPr/>
      </dsp:nvSpPr>
      <dsp:spPr>
        <a:xfrm>
          <a:off x="0" y="494122"/>
          <a:ext cx="6692813" cy="12048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54076" rIns="5194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May be normal as vasoconstriction occurs during compensation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Hypotenstion- LATE sign, uncompensated shock</a:t>
          </a:r>
        </a:p>
      </dsp:txBody>
      <dsp:txXfrm>
        <a:off x="0" y="494122"/>
        <a:ext cx="6692813" cy="1204875"/>
      </dsp:txXfrm>
    </dsp:sp>
    <dsp:sp modelId="{4B132A74-E3CC-4AC2-B7BA-C726D14A933F}">
      <dsp:nvSpPr>
        <dsp:cNvPr id="0" name=""/>
        <dsp:cNvSpPr/>
      </dsp:nvSpPr>
      <dsp:spPr>
        <a:xfrm>
          <a:off x="334640" y="243202"/>
          <a:ext cx="4684969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Blood Pressure</a:t>
          </a:r>
        </a:p>
      </dsp:txBody>
      <dsp:txXfrm>
        <a:off x="359138" y="267700"/>
        <a:ext cx="4635973" cy="452844"/>
      </dsp:txXfrm>
    </dsp:sp>
    <dsp:sp modelId="{65065BE6-1886-4699-BC53-07298E595E4A}">
      <dsp:nvSpPr>
        <dsp:cNvPr id="0" name=""/>
        <dsp:cNvSpPr/>
      </dsp:nvSpPr>
      <dsp:spPr>
        <a:xfrm>
          <a:off x="0" y="2041717"/>
          <a:ext cx="6692813" cy="12316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54076" rIns="5194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Weak peripheral pulses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Delayed central capillary refill (&gt;3 seconds)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Cool or mottled skin</a:t>
          </a:r>
        </a:p>
      </dsp:txBody>
      <dsp:txXfrm>
        <a:off x="0" y="2041717"/>
        <a:ext cx="6692813" cy="1231650"/>
      </dsp:txXfrm>
    </dsp:sp>
    <dsp:sp modelId="{7580D044-34DD-42AA-B23F-272FF0B83831}">
      <dsp:nvSpPr>
        <dsp:cNvPr id="0" name=""/>
        <dsp:cNvSpPr/>
      </dsp:nvSpPr>
      <dsp:spPr>
        <a:xfrm>
          <a:off x="334640" y="1790797"/>
          <a:ext cx="4684969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Pulses/Perfusion</a:t>
          </a:r>
        </a:p>
      </dsp:txBody>
      <dsp:txXfrm>
        <a:off x="359138" y="1815295"/>
        <a:ext cx="4635973" cy="452844"/>
      </dsp:txXfrm>
    </dsp:sp>
    <dsp:sp modelId="{D8423FE2-8DCF-44A8-8E53-10E5DA737625}">
      <dsp:nvSpPr>
        <dsp:cNvPr id="0" name=""/>
        <dsp:cNvSpPr/>
      </dsp:nvSpPr>
      <dsp:spPr>
        <a:xfrm>
          <a:off x="0" y="3616087"/>
          <a:ext cx="6692813" cy="963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437" tIns="354076" rIns="51943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Cardiomegaly- myocardial dysfunction, “floppy heart”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Smaller than normal- volume depletion</a:t>
          </a:r>
        </a:p>
      </dsp:txBody>
      <dsp:txXfrm>
        <a:off x="0" y="3616087"/>
        <a:ext cx="6692813" cy="963900"/>
      </dsp:txXfrm>
    </dsp:sp>
    <dsp:sp modelId="{8ABC7429-4EE0-422C-B15C-8A6EB005BD1D}">
      <dsp:nvSpPr>
        <dsp:cNvPr id="0" name=""/>
        <dsp:cNvSpPr/>
      </dsp:nvSpPr>
      <dsp:spPr>
        <a:xfrm>
          <a:off x="334640" y="3365167"/>
          <a:ext cx="4684969" cy="5018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081" tIns="0" rIns="17708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Cardiac Silhouette on CXR</a:t>
          </a:r>
        </a:p>
      </dsp:txBody>
      <dsp:txXfrm>
        <a:off x="359138" y="3389665"/>
        <a:ext cx="4635973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8AC16-D5D5-4E81-9917-C0F8BD3ACE24}">
      <dsp:nvSpPr>
        <dsp:cNvPr id="0" name=""/>
        <dsp:cNvSpPr/>
      </dsp:nvSpPr>
      <dsp:spPr>
        <a:xfrm>
          <a:off x="528757" y="593688"/>
          <a:ext cx="4006782" cy="4006782"/>
        </a:xfrm>
        <a:prstGeom prst="circularArrow">
          <a:avLst>
            <a:gd name="adj1" fmla="val 5544"/>
            <a:gd name="adj2" fmla="val 330680"/>
            <a:gd name="adj3" fmla="val 13854130"/>
            <a:gd name="adj4" fmla="val 17338551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2A7EA-8E00-4429-B832-9AEB752A69BD}">
      <dsp:nvSpPr>
        <dsp:cNvPr id="0" name=""/>
        <dsp:cNvSpPr/>
      </dsp:nvSpPr>
      <dsp:spPr>
        <a:xfrm>
          <a:off x="1625867" y="615421"/>
          <a:ext cx="1812563" cy="90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Improve cardiac output/hypotension (volume and inotropes)</a:t>
          </a:r>
        </a:p>
      </dsp:txBody>
      <dsp:txXfrm>
        <a:off x="1670108" y="659662"/>
        <a:ext cx="1724081" cy="817799"/>
      </dsp:txXfrm>
    </dsp:sp>
    <dsp:sp modelId="{6A456266-CF32-47D1-A641-0662410B29B3}">
      <dsp:nvSpPr>
        <dsp:cNvPr id="0" name=""/>
        <dsp:cNvSpPr/>
      </dsp:nvSpPr>
      <dsp:spPr>
        <a:xfrm>
          <a:off x="3250889" y="1796068"/>
          <a:ext cx="1812563" cy="90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Improves tissue perfusion and oxygenation</a:t>
          </a:r>
        </a:p>
      </dsp:txBody>
      <dsp:txXfrm>
        <a:off x="3295130" y="1840309"/>
        <a:ext cx="1724081" cy="817799"/>
      </dsp:txXfrm>
    </dsp:sp>
    <dsp:sp modelId="{A474AA97-ED65-419D-A4DA-158A255E348D}">
      <dsp:nvSpPr>
        <dsp:cNvPr id="0" name=""/>
        <dsp:cNvSpPr/>
      </dsp:nvSpPr>
      <dsp:spPr>
        <a:xfrm>
          <a:off x="2630185" y="3706396"/>
          <a:ext cx="1812563" cy="90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Decreases anaerobic metabolism</a:t>
          </a:r>
        </a:p>
      </dsp:txBody>
      <dsp:txXfrm>
        <a:off x="2674426" y="3750637"/>
        <a:ext cx="1724081" cy="817799"/>
      </dsp:txXfrm>
    </dsp:sp>
    <dsp:sp modelId="{B772C674-65DB-4A46-93BA-6BCEEB97BD0E}">
      <dsp:nvSpPr>
        <dsp:cNvPr id="0" name=""/>
        <dsp:cNvSpPr/>
      </dsp:nvSpPr>
      <dsp:spPr>
        <a:xfrm>
          <a:off x="621548" y="3706396"/>
          <a:ext cx="1812563" cy="90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Decreases lactic acid buildup</a:t>
          </a:r>
        </a:p>
      </dsp:txBody>
      <dsp:txXfrm>
        <a:off x="665789" y="3750637"/>
        <a:ext cx="1724081" cy="817799"/>
      </dsp:txXfrm>
    </dsp:sp>
    <dsp:sp modelId="{21BD0CF4-CA9E-42DF-8FA2-B3096F923F8C}">
      <dsp:nvSpPr>
        <dsp:cNvPr id="0" name=""/>
        <dsp:cNvSpPr/>
      </dsp:nvSpPr>
      <dsp:spPr>
        <a:xfrm>
          <a:off x="845" y="1796068"/>
          <a:ext cx="1812563" cy="9062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Improved pH!!</a:t>
          </a:r>
        </a:p>
      </dsp:txBody>
      <dsp:txXfrm>
        <a:off x="45086" y="1840309"/>
        <a:ext cx="1724081" cy="817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05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5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402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3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075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3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4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8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89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1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2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5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1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9/22/2019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4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C27A5A-7290-4DE1-BA94-4BE8A8E57D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6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ods4diabetes.blogspot.com/2016_06_01_archiv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oods4diabetes.blogspot.com/2016_06_01_archiv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cape.com/viewarticle/826678_2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pagetoday.com/MeetingCoverage/CNS/4272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tech.com/data/Data-Analytics-Helps-Indiana-Change-its-Approach-to-Infant-Mortalit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tech.com/data/Data-Analytics-Helps-Indiana-Change-its-Approach-to-Infant-Mortality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3E6B-C265-453B-9F79-80D7C3FB02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Neonatal Shock and Acidosis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7CACA-9BB4-456E-9A84-5239D0CDB7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Alterations in Perfusion and Oxygenation in the Newborn</a:t>
            </a:r>
          </a:p>
        </p:txBody>
      </p:sp>
    </p:spTree>
    <p:extLst>
      <p:ext uri="{BB962C8B-B14F-4D97-AF65-F5344CB8AC3E}">
        <p14:creationId xmlns:p14="http://schemas.microsoft.com/office/powerpoint/2010/main" val="52085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45605-4F28-46BE-AD46-5EEB60BD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Leads to Acidosis!!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3C73C-352E-4091-B183-D0AA9AFC7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875"/>
            <a:ext cx="8596668" cy="4374487"/>
          </a:xfrm>
        </p:spPr>
        <p:txBody>
          <a:bodyPr/>
          <a:lstStyle/>
          <a:p>
            <a:r>
              <a:rPr lang="en-US" sz="2000" dirty="0"/>
              <a:t>Chain of pathophysiology:</a:t>
            </a:r>
          </a:p>
          <a:p>
            <a:r>
              <a:rPr lang="en-US" sz="2000" dirty="0"/>
              <a:t>Hypotension or compensation mechanisms </a:t>
            </a:r>
            <a:r>
              <a:rPr lang="en-US" sz="2000" dirty="0">
                <a:sym typeface="Wingdings" panose="05000000000000000000" pitchFamily="2" charset="2"/>
              </a:rPr>
              <a:t> decreased blood volume sent to organs  not sending an adequate amount of oxygen to organs/tissues  hypoxia</a:t>
            </a:r>
          </a:p>
          <a:p>
            <a:r>
              <a:rPr lang="en-US" sz="2000" dirty="0">
                <a:sym typeface="Wingdings" panose="05000000000000000000" pitchFamily="2" charset="2"/>
              </a:rPr>
              <a:t>Hypoxia not enough oxygen for aerobic metabolism (normal cell function that requires oxygen)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Cells can live for a short time on ANEROBIC metabolism, BUT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Requires HUGE amounts of glucose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Produces HUGE amounts of lactic acid</a:t>
            </a: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Eventual risk of organ and/or brain damage and death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412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7C5C-93AC-408F-91D4-8D3B795E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Blood Gas Interpretation: </a:t>
            </a:r>
            <a:br>
              <a:rPr lang="en-US" dirty="0"/>
            </a:br>
            <a:r>
              <a:rPr lang="en-US" dirty="0"/>
              <a:t>The Basics</a:t>
            </a:r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D5964C9D-12B2-49CE-ADCC-DD329674F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542" t="9091" r="15035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E67E-90F8-4126-8E42-1E1A3598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056" y="1788160"/>
            <a:ext cx="7286244" cy="49174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Normal blood pH is 7.30-7.45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Much outside of this tightly controlled range, organ function begins to decline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Lower than 7.35 is acidosis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Higher than 7.45 is alkalosis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Carbon dioxide (pCO2) is an ACID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Normal pCO2 levels are 35-45mmHg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Higher pCO2 levels mean MORE ACID: respiratory distress, inadequate ventilation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Lower pCO2 levels mean LESS ACID: hyperventilation</a:t>
            </a:r>
          </a:p>
          <a:p>
            <a:pPr>
              <a:lnSpc>
                <a:spcPct val="90000"/>
              </a:lnSpc>
            </a:pPr>
            <a:r>
              <a:rPr lang="en-US" dirty="0"/>
              <a:t>Carbon dioxide (pCO2) is generally controlled by the RESPIRATORY system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Can rapidly adjust to compensate for changes in blood pH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593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7C5C-93AC-408F-91D4-8D3B795EF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n-US" dirty="0"/>
              <a:t>Blood Gas Interpretation: </a:t>
            </a:r>
            <a:br>
              <a:rPr lang="en-US" dirty="0"/>
            </a:br>
            <a:r>
              <a:rPr lang="en-US" dirty="0"/>
              <a:t>The Basics</a:t>
            </a:r>
          </a:p>
        </p:txBody>
      </p:sp>
      <p:pic>
        <p:nvPicPr>
          <p:cNvPr id="5" name="Picture 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id="{D5964C9D-12B2-49CE-ADCC-DD329674F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542" t="9091" r="15035" b="-1"/>
          <a:stretch/>
        </p:blipFill>
        <p:spPr>
          <a:xfrm>
            <a:off x="20" y="10"/>
            <a:ext cx="2734036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CD25CC7-FC66-488C-8D61-0FE7ECF1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EE67E-90F8-4126-8E42-1E1A35989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437356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Bicarbonate (HCO3) is a BASE/ALKALINE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Normal HCO3 levels are 19-26mEq/L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Higher HCO3 levels mean MORE BASE: usually seen with compensation for prolonged acidosis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Lower HCO3 levels mean LESS BASE: poor perfusion, lactic acid production, sepsis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Bicarbonate (HCO3) is generally controlled by the RENAL system- we call this METABOLIC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Often can take hours to days to compensate for changes in blood pH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These systems will compensate for each other, given enough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Body’s goal is achieve a normal pH for homeostasis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are going to discuss UNCOMPENSATED blood gasses- as most newborns have not had time to compensate</a:t>
            </a:r>
          </a:p>
          <a:p>
            <a:pPr marL="5715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2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4" name="Rectangle 4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Isosceles Triangle 4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E64D-9041-4BD6-B38F-A6E4B4A8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660126" cy="9376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Blood Gas Interpretation: The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8D80-F9B6-48CA-92BE-56AFA89ED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1971675"/>
            <a:ext cx="4365501" cy="47339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FIRST, determine if pH is high or low (low= acidic, high= alkalotic)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NEXT, determine if pCO2 is high or low (high= acidic, low= alkalotic)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THEN, determine if the HCO3 is high or low (high= alkalotic, low= acidic)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LOOK AT WHAT MATCHES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acidic and pCO2 acidic= respiratory acidosis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acidic and HCO3 acidic= metabolic acidosis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alkalotic and pCO2 alkalotic= respiratory alkalosis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alkalotic and HCO3 is alkalotic= metabolic alkalosis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57" name="Isosceles Triangle 5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6ACBA9-4DDC-4163-8A54-3A744BC1CE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983282"/>
              </p:ext>
            </p:extLst>
          </p:nvPr>
        </p:nvGraphicFramePr>
        <p:xfrm>
          <a:off x="6096001" y="2244051"/>
          <a:ext cx="5143503" cy="23576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4727">
                  <a:extLst>
                    <a:ext uri="{9D8B030D-6E8A-4147-A177-3AD203B41FA5}">
                      <a16:colId xmlns:a16="http://schemas.microsoft.com/office/drawing/2014/main" val="2051064046"/>
                    </a:ext>
                  </a:extLst>
                </a:gridCol>
                <a:gridCol w="916524">
                  <a:extLst>
                    <a:ext uri="{9D8B030D-6E8A-4147-A177-3AD203B41FA5}">
                      <a16:colId xmlns:a16="http://schemas.microsoft.com/office/drawing/2014/main" val="1787712157"/>
                    </a:ext>
                  </a:extLst>
                </a:gridCol>
                <a:gridCol w="783276">
                  <a:extLst>
                    <a:ext uri="{9D8B030D-6E8A-4147-A177-3AD203B41FA5}">
                      <a16:colId xmlns:a16="http://schemas.microsoft.com/office/drawing/2014/main" val="1920586762"/>
                    </a:ext>
                  </a:extLst>
                </a:gridCol>
                <a:gridCol w="916524">
                  <a:extLst>
                    <a:ext uri="{9D8B030D-6E8A-4147-A177-3AD203B41FA5}">
                      <a16:colId xmlns:a16="http://schemas.microsoft.com/office/drawing/2014/main" val="514541575"/>
                    </a:ext>
                  </a:extLst>
                </a:gridCol>
                <a:gridCol w="1102452">
                  <a:extLst>
                    <a:ext uri="{9D8B030D-6E8A-4147-A177-3AD203B41FA5}">
                      <a16:colId xmlns:a16="http://schemas.microsoft.com/office/drawing/2014/main" val="3469500939"/>
                    </a:ext>
                  </a:extLst>
                </a:gridCol>
              </a:tblGrid>
              <a:tr h="589404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 Range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Value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or low?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Acidic or alkalotic?</a:t>
                      </a:r>
                    </a:p>
                  </a:txBody>
                  <a:tcPr marL="77730" marR="77730" marT="38865" marB="38865"/>
                </a:tc>
                <a:extLst>
                  <a:ext uri="{0D108BD9-81ED-4DB2-BD59-A6C34878D82A}">
                    <a16:rowId xmlns:a16="http://schemas.microsoft.com/office/drawing/2014/main" val="1162853825"/>
                  </a:ext>
                </a:extLst>
              </a:tr>
              <a:tr h="589404">
                <a:tc>
                  <a:txBody>
                    <a:bodyPr/>
                    <a:lstStyle/>
                    <a:p>
                      <a:r>
                        <a:rPr lang="en-US" sz="1600"/>
                        <a:t>pH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7.30-7.45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7.22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Acidic</a:t>
                      </a:r>
                    </a:p>
                  </a:txBody>
                  <a:tcPr marL="77730" marR="77730" marT="38865" marB="38865"/>
                </a:tc>
                <a:extLst>
                  <a:ext uri="{0D108BD9-81ED-4DB2-BD59-A6C34878D82A}">
                    <a16:rowId xmlns:a16="http://schemas.microsoft.com/office/drawing/2014/main" val="453720613"/>
                  </a:ext>
                </a:extLst>
              </a:tr>
              <a:tr h="589404">
                <a:tc>
                  <a:txBody>
                    <a:bodyPr/>
                    <a:lstStyle/>
                    <a:p>
                      <a:r>
                        <a:rPr lang="en-US" sz="1600"/>
                        <a:t>pCO2</a:t>
                      </a:r>
                    </a:p>
                    <a:p>
                      <a:r>
                        <a:rPr lang="en-US" sz="1600"/>
                        <a:t>(Respiratory)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35-45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64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Acidic</a:t>
                      </a:r>
                    </a:p>
                  </a:txBody>
                  <a:tcPr marL="77730" marR="77730" marT="38865" marB="38865"/>
                </a:tc>
                <a:extLst>
                  <a:ext uri="{0D108BD9-81ED-4DB2-BD59-A6C34878D82A}">
                    <a16:rowId xmlns:a16="http://schemas.microsoft.com/office/drawing/2014/main" val="3089460533"/>
                  </a:ext>
                </a:extLst>
              </a:tr>
              <a:tr h="589404">
                <a:tc>
                  <a:txBody>
                    <a:bodyPr/>
                    <a:lstStyle/>
                    <a:p>
                      <a:r>
                        <a:rPr lang="en-US" sz="1600"/>
                        <a:t>HCO3</a:t>
                      </a:r>
                    </a:p>
                    <a:p>
                      <a:r>
                        <a:rPr lang="en-US" sz="1600"/>
                        <a:t>(Metabolic)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19-26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20</a:t>
                      </a:r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</a:t>
                      </a:r>
                    </a:p>
                    <a:p>
                      <a:endParaRPr lang="en-US" sz="1600"/>
                    </a:p>
                  </a:txBody>
                  <a:tcPr marL="77730" marR="77730" marT="38865" marB="38865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7730" marR="77730" marT="38865" marB="38865"/>
                </a:tc>
                <a:extLst>
                  <a:ext uri="{0D108BD9-81ED-4DB2-BD59-A6C34878D82A}">
                    <a16:rowId xmlns:a16="http://schemas.microsoft.com/office/drawing/2014/main" val="277669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71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A5E64D-9041-4BD6-B38F-A6E4B4A8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853286" cy="9719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bg1"/>
                </a:solidFill>
              </a:rPr>
              <a:t>Blood Gas Interpretation: Round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68D80-F9B6-48CA-92BE-56AFA89ED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1717040"/>
            <a:ext cx="4294890" cy="47142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FIRST, determine if pH is high or low (low= acidic, high= alkalotic)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NEXT, determine if pCO2 is high or low (high= acidic, low= alkalotic)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THEN, determine if the HCO3 is high or low (high= alkalotic, low= acidic)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LOOK AT WHAT MATCHES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acidic and pCO2 acidic= respiratory acidosis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acidic and HCO3 acidic= metabolic acidosis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alkalotic and pCO2 alkalotic= respiratory alkalosis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If pH is alkalotic and HCO3 is alkalotic= metabolic alkalosis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6ACBA9-4DDC-4163-8A54-3A744BC1CEC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85353860"/>
              </p:ext>
            </p:extLst>
          </p:nvPr>
        </p:nvGraphicFramePr>
        <p:xfrm>
          <a:off x="6096001" y="2244051"/>
          <a:ext cx="5143502" cy="23573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4695">
                  <a:extLst>
                    <a:ext uri="{9D8B030D-6E8A-4147-A177-3AD203B41FA5}">
                      <a16:colId xmlns:a16="http://schemas.microsoft.com/office/drawing/2014/main" val="2051064046"/>
                    </a:ext>
                  </a:extLst>
                </a:gridCol>
                <a:gridCol w="915875">
                  <a:extLst>
                    <a:ext uri="{9D8B030D-6E8A-4147-A177-3AD203B41FA5}">
                      <a16:colId xmlns:a16="http://schemas.microsoft.com/office/drawing/2014/main" val="1787712157"/>
                    </a:ext>
                  </a:extLst>
                </a:gridCol>
                <a:gridCol w="783140">
                  <a:extLst>
                    <a:ext uri="{9D8B030D-6E8A-4147-A177-3AD203B41FA5}">
                      <a16:colId xmlns:a16="http://schemas.microsoft.com/office/drawing/2014/main" val="1920586762"/>
                    </a:ext>
                  </a:extLst>
                </a:gridCol>
                <a:gridCol w="915875">
                  <a:extLst>
                    <a:ext uri="{9D8B030D-6E8A-4147-A177-3AD203B41FA5}">
                      <a16:colId xmlns:a16="http://schemas.microsoft.com/office/drawing/2014/main" val="514541575"/>
                    </a:ext>
                  </a:extLst>
                </a:gridCol>
                <a:gridCol w="1103917">
                  <a:extLst>
                    <a:ext uri="{9D8B030D-6E8A-4147-A177-3AD203B41FA5}">
                      <a16:colId xmlns:a16="http://schemas.microsoft.com/office/drawing/2014/main" val="3469500939"/>
                    </a:ext>
                  </a:extLst>
                </a:gridCol>
              </a:tblGrid>
              <a:tr h="589346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Normal Range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Value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 or low?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Acidic or alkalotic?</a:t>
                      </a:r>
                    </a:p>
                  </a:txBody>
                  <a:tcPr marL="79641" marR="79641" marT="39821" marB="39821"/>
                </a:tc>
                <a:extLst>
                  <a:ext uri="{0D108BD9-81ED-4DB2-BD59-A6C34878D82A}">
                    <a16:rowId xmlns:a16="http://schemas.microsoft.com/office/drawing/2014/main" val="1162853825"/>
                  </a:ext>
                </a:extLst>
              </a:tr>
              <a:tr h="589346">
                <a:tc>
                  <a:txBody>
                    <a:bodyPr/>
                    <a:lstStyle/>
                    <a:p>
                      <a:r>
                        <a:rPr lang="en-US" sz="1600"/>
                        <a:t>pH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7.30-7.45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7.18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Acidic</a:t>
                      </a:r>
                    </a:p>
                  </a:txBody>
                  <a:tcPr marL="79641" marR="79641" marT="39821" marB="39821"/>
                </a:tc>
                <a:extLst>
                  <a:ext uri="{0D108BD9-81ED-4DB2-BD59-A6C34878D82A}">
                    <a16:rowId xmlns:a16="http://schemas.microsoft.com/office/drawing/2014/main" val="453720613"/>
                  </a:ext>
                </a:extLst>
              </a:tr>
              <a:tr h="589346">
                <a:tc>
                  <a:txBody>
                    <a:bodyPr/>
                    <a:lstStyle/>
                    <a:p>
                      <a:r>
                        <a:rPr lang="en-US" sz="1600"/>
                        <a:t>pCO2</a:t>
                      </a:r>
                    </a:p>
                    <a:p>
                      <a:r>
                        <a:rPr lang="en-US" sz="1600"/>
                        <a:t>(Respiratory)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35-45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Normal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79641" marR="79641" marT="39821" marB="39821"/>
                </a:tc>
                <a:extLst>
                  <a:ext uri="{0D108BD9-81ED-4DB2-BD59-A6C34878D82A}">
                    <a16:rowId xmlns:a16="http://schemas.microsoft.com/office/drawing/2014/main" val="3089460533"/>
                  </a:ext>
                </a:extLst>
              </a:tr>
              <a:tr h="589346">
                <a:tc>
                  <a:txBody>
                    <a:bodyPr/>
                    <a:lstStyle/>
                    <a:p>
                      <a:r>
                        <a:rPr lang="en-US" sz="1600"/>
                        <a:t>HCO3</a:t>
                      </a:r>
                    </a:p>
                    <a:p>
                      <a:r>
                        <a:rPr lang="en-US" sz="1600"/>
                        <a:t>(Metabolic)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19-26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</a:t>
                      </a:r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  <a:p>
                      <a:endParaRPr lang="en-US" sz="1600" dirty="0"/>
                    </a:p>
                  </a:txBody>
                  <a:tcPr marL="79641" marR="79641" marT="39821" marB="39821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Acidic</a:t>
                      </a:r>
                    </a:p>
                  </a:txBody>
                  <a:tcPr marL="79641" marR="79641" marT="39821" marB="39821"/>
                </a:tc>
                <a:extLst>
                  <a:ext uri="{0D108BD9-81ED-4DB2-BD59-A6C34878D82A}">
                    <a16:rowId xmlns:a16="http://schemas.microsoft.com/office/drawing/2014/main" val="277669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089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78D3B7C9-42F0-4D8E-AB12-3F2D5C047C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F3F76F-7D71-4EA4-AE3C-E9A23820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Respiratory 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D7967-98E5-4B74-BD07-BC916BB7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876" y="2160589"/>
            <a:ext cx="3830580" cy="455517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Low pH and high PCO2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Occurs in newborns due to retention of CO2 resulting from inadequate ventilation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Pulmonary diseases (RDS, MAS, pneumonia)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Pneumothorax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Apnea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Prematurity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Mechanical ventilation issue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Treatment: Ensure adequate support of ventilation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CPAP, HFNC, ventilator…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Treat underlying cause!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471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5AB9F-05AD-44A7-B414-D52EBE72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Metabolic Acidosis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173D2C-65B9-4624-94E1-A3DD4296F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758" y="1706880"/>
            <a:ext cx="4045940" cy="5049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Low pH and low HCO3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Occurs in newborns due to increased lactic acid production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Poor tissue perfusion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Severe hypoglycemia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Severe congenital heart defects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Sepsis</a:t>
            </a:r>
          </a:p>
          <a:p>
            <a:pPr lvl="1"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Can also see MIXED acidosis, where both a high PCO2 and a low HCO3 are contributing to a low pH</a:t>
            </a:r>
          </a:p>
          <a:p>
            <a:pPr marL="457200" lvl="1" indent="0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 Not uncommon in critically ill infants</a:t>
            </a:r>
          </a:p>
        </p:txBody>
      </p:sp>
      <p:pic>
        <p:nvPicPr>
          <p:cNvPr id="11" name="Content Placeholder 10" descr="A person holding a baby&#10;&#10;Description automatically generated">
            <a:extLst>
              <a:ext uri="{FF2B5EF4-FFF2-40B4-BE49-F238E27FC236}">
                <a16:creationId xmlns:a16="http://schemas.microsoft.com/office/drawing/2014/main" id="{597958DB-002C-4616-96B2-7E3FAE9EA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1815399"/>
            <a:ext cx="5143500" cy="3214687"/>
          </a:xfrm>
          <a:prstGeom prst="rect">
            <a:avLst/>
          </a:prstGeom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14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FCF5D-68DB-41A9-8FD3-EFF0E4C8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14746" cy="833120"/>
          </a:xfrm>
        </p:spPr>
        <p:txBody>
          <a:bodyPr>
            <a:normAutofit/>
          </a:bodyPr>
          <a:lstStyle/>
          <a:p>
            <a:r>
              <a:rPr lang="en-US" dirty="0"/>
              <a:t>Treatment of Shock and Metabolic 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D1E99-365E-4340-95C0-D744BA49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84960"/>
            <a:ext cx="4184035" cy="4913140"/>
          </a:xfrm>
        </p:spPr>
        <p:txBody>
          <a:bodyPr/>
          <a:lstStyle/>
          <a:p>
            <a:r>
              <a:rPr lang="en-US" sz="2000" dirty="0"/>
              <a:t>Identify and treat UNDERLYING CAUSE</a:t>
            </a:r>
          </a:p>
          <a:p>
            <a:r>
              <a:rPr lang="en-US" sz="2000" dirty="0"/>
              <a:t>Administer volume</a:t>
            </a:r>
          </a:p>
          <a:p>
            <a:pPr lvl="1"/>
            <a:r>
              <a:rPr lang="en-US" sz="2000" dirty="0"/>
              <a:t>Normal saline bolus, 10ml/kg over 10-30 minutes</a:t>
            </a:r>
          </a:p>
          <a:p>
            <a:pPr lvl="1"/>
            <a:r>
              <a:rPr lang="en-US" sz="2000" dirty="0"/>
              <a:t>If suspected acute blood loss, can give packed RBCs instead</a:t>
            </a:r>
          </a:p>
          <a:p>
            <a:r>
              <a:rPr lang="en-US" sz="2000" dirty="0"/>
              <a:t>Consider an inotropic medication to increase blood pressure and better perfuse organs/tissue</a:t>
            </a:r>
          </a:p>
          <a:p>
            <a:pPr lvl="1"/>
            <a:r>
              <a:rPr lang="en-US" sz="2000" dirty="0"/>
              <a:t>Dopamine usual first choice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B4CFC95-685B-48CF-BB14-05D9892C95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6103480"/>
              </p:ext>
            </p:extLst>
          </p:nvPr>
        </p:nvGraphicFramePr>
        <p:xfrm>
          <a:off x="4798484" y="1270000"/>
          <a:ext cx="5064298" cy="522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36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A6B8D-FCD4-431A-8CB6-75E64308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Intrapartum Events Leading to Acidosis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2CB3E-F386-4600-AD59-A7714FA9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816638"/>
            <a:ext cx="5424419" cy="60413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Alterations in the birth process can lead to decreased cardiac output in the fetus, which subsequently lead to poor perfusion and oxygenation of the fetus before birth</a:t>
            </a:r>
          </a:p>
          <a:p>
            <a:pPr lvl="1"/>
            <a:r>
              <a:rPr lang="en-US" sz="2000" dirty="0"/>
              <a:t>Abruption</a:t>
            </a:r>
          </a:p>
          <a:p>
            <a:pPr lvl="1"/>
            <a:r>
              <a:rPr lang="en-US" sz="2000" dirty="0"/>
              <a:t>Uterine rupture</a:t>
            </a:r>
          </a:p>
          <a:p>
            <a:pPr lvl="1"/>
            <a:r>
              <a:rPr lang="en-US" sz="2000" dirty="0"/>
              <a:t>Prolapsed cord/other cord accidents</a:t>
            </a:r>
          </a:p>
          <a:p>
            <a:pPr lvl="1"/>
            <a:r>
              <a:rPr lang="en-US" sz="2000" dirty="0"/>
              <a:t>Maternal circulatory collapse</a:t>
            </a:r>
          </a:p>
          <a:p>
            <a:r>
              <a:rPr lang="en-US" sz="2000" dirty="0"/>
              <a:t>Same physiology as post-natal shock, just originating from impaired placental-fetal perfusion</a:t>
            </a:r>
          </a:p>
          <a:p>
            <a:r>
              <a:rPr lang="en-US" sz="2000" dirty="0"/>
              <a:t>Results in chance of end organ/brain damage to the newborn</a:t>
            </a:r>
          </a:p>
        </p:txBody>
      </p:sp>
    </p:spTree>
    <p:extLst>
      <p:ext uri="{BB962C8B-B14F-4D97-AF65-F5344CB8AC3E}">
        <p14:creationId xmlns:p14="http://schemas.microsoft.com/office/powerpoint/2010/main" val="296202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97F0-B78C-43CB-9DFB-00BD109A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Hypoxic-Ischemic Encephalopathy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177BF-8857-4133-85D3-4F1A2715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Approximately 2-3/1000 live births in US, ~10,000 infant nationwide each year</a:t>
            </a:r>
          </a:p>
          <a:p>
            <a:r>
              <a:rPr lang="en-US" dirty="0"/>
              <a:t>Brain damage secondary to disruption of perfusion and oxygenation to brain during birth process</a:t>
            </a:r>
          </a:p>
          <a:p>
            <a:pPr lvl="1"/>
            <a:r>
              <a:rPr lang="en-US" dirty="0"/>
              <a:t>Diffuse white matter injury is often seen, although specific areas of the brain seem more vulnerable dependent on the length of the insult</a:t>
            </a:r>
          </a:p>
          <a:p>
            <a:r>
              <a:rPr lang="en-US" dirty="0"/>
              <a:t>Sequelae includes:</a:t>
            </a:r>
          </a:p>
          <a:p>
            <a:pPr lvl="1"/>
            <a:r>
              <a:rPr lang="en-US" dirty="0"/>
              <a:t>Cerebral palsy</a:t>
            </a:r>
          </a:p>
          <a:p>
            <a:pPr lvl="1"/>
            <a:r>
              <a:rPr lang="en-US" dirty="0"/>
              <a:t>Cognitive and motor deficits</a:t>
            </a:r>
          </a:p>
          <a:p>
            <a:pPr lvl="1"/>
            <a:r>
              <a:rPr lang="en-US" dirty="0"/>
              <a:t>Learning disabilities</a:t>
            </a:r>
          </a:p>
          <a:p>
            <a:pPr lvl="1"/>
            <a:r>
              <a:rPr lang="en-US" dirty="0"/>
              <a:t>Deafness/blindness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6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077C0-D6FC-4E35-9DEB-A921409B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Neonatal Shock: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9DA1C-EBE2-4E3F-9A82-501B94FF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0"/>
            <a:ext cx="8596668" cy="4781550"/>
          </a:xfrm>
        </p:spPr>
        <p:txBody>
          <a:bodyPr>
            <a:normAutofit/>
          </a:bodyPr>
          <a:lstStyle/>
          <a:p>
            <a:r>
              <a:rPr lang="en-US" dirty="0"/>
              <a:t>Shock is a state of inadequate tissue perfusion which leads to inadequate oxygen delivery to vital organs</a:t>
            </a:r>
          </a:p>
          <a:p>
            <a:endParaRPr lang="en-US" dirty="0"/>
          </a:p>
          <a:p>
            <a:pPr lvl="1"/>
            <a:r>
              <a:rPr lang="en-US" sz="1800" dirty="0"/>
              <a:t>Compensated- infant’s body begins a series of complex responses to increase blood pressure and preserve blood flow to vital organs (brain, heart, adrenals)</a:t>
            </a:r>
          </a:p>
          <a:p>
            <a:pPr lvl="2"/>
            <a:r>
              <a:rPr lang="en-US" sz="1800" dirty="0"/>
              <a:t>Diverts blood from non-vital organs (kidneys, liver, GI tract, </a:t>
            </a:r>
            <a:r>
              <a:rPr lang="en-US" sz="1800" dirty="0" err="1"/>
              <a:t>etc</a:t>
            </a:r>
            <a:r>
              <a:rPr lang="en-US" sz="1800" dirty="0"/>
              <a:t>) to accomplish this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sz="1800" dirty="0"/>
              <a:t>Uncompensated- when body can no longer maintain this response and hypotension begins</a:t>
            </a:r>
          </a:p>
          <a:p>
            <a:pPr lvl="2"/>
            <a:r>
              <a:rPr lang="en-US" sz="1600" dirty="0"/>
              <a:t>No longer perfusing vital organs well</a:t>
            </a:r>
          </a:p>
        </p:txBody>
      </p:sp>
    </p:spTree>
    <p:extLst>
      <p:ext uri="{BB962C8B-B14F-4D97-AF65-F5344CB8AC3E}">
        <p14:creationId xmlns:p14="http://schemas.microsoft.com/office/powerpoint/2010/main" val="154036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0104-FA67-40A1-B1AF-A44FEEF7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325"/>
          </a:xfrm>
        </p:spPr>
        <p:txBody>
          <a:bodyPr/>
          <a:lstStyle/>
          <a:p>
            <a:r>
              <a:rPr lang="en-US" dirty="0"/>
              <a:t>Therapeutic Hypothermia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46D6-76CF-4522-AD12-7CCF2E505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1150"/>
            <a:ext cx="8596668" cy="52768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Lowering infant’s core temperature to 33.5C (92.3F) and maintaining it there for 72 hours, utilizing cooling blanket to do so.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Evidence shows it’s not the initial period of low oxygen or low perfusion that causes most damage, it’s the body’s response to that brain injury</a:t>
            </a:r>
          </a:p>
          <a:p>
            <a:pPr lvl="2"/>
            <a:r>
              <a:rPr lang="en-US" dirty="0"/>
              <a:t>“Inflammatory chemicals” that respond to the injury cause further damage</a:t>
            </a:r>
          </a:p>
          <a:p>
            <a:pPr lvl="2"/>
            <a:r>
              <a:rPr lang="en-US" dirty="0"/>
              <a:t>“Putting ice on a bruise”</a:t>
            </a:r>
          </a:p>
          <a:p>
            <a:r>
              <a:rPr lang="en-US" dirty="0"/>
              <a:t>Side Effects:</a:t>
            </a:r>
          </a:p>
          <a:p>
            <a:pPr lvl="1"/>
            <a:r>
              <a:rPr lang="en-US" dirty="0"/>
              <a:t>Need for sedation</a:t>
            </a:r>
          </a:p>
          <a:p>
            <a:pPr lvl="1"/>
            <a:r>
              <a:rPr lang="en-US" dirty="0"/>
              <a:t>Increased need for respiratory support, stridor</a:t>
            </a:r>
          </a:p>
          <a:p>
            <a:pPr lvl="1"/>
            <a:r>
              <a:rPr lang="en-US" dirty="0"/>
              <a:t>Coagulopathy (some clotting factors are temperature dependent</a:t>
            </a:r>
          </a:p>
          <a:p>
            <a:pPr lvl="1"/>
            <a:r>
              <a:rPr lang="en-US" dirty="0"/>
              <a:t>NPO status</a:t>
            </a:r>
          </a:p>
          <a:p>
            <a:r>
              <a:rPr lang="en-US" dirty="0"/>
              <a:t>Then What?</a:t>
            </a:r>
          </a:p>
          <a:p>
            <a:pPr lvl="1"/>
            <a:r>
              <a:rPr lang="en-US" dirty="0"/>
              <a:t>Careful rewarming over 24 hour period- increased risk of seizures</a:t>
            </a:r>
          </a:p>
          <a:p>
            <a:pPr lvl="1"/>
            <a:r>
              <a:rPr lang="en-US" dirty="0"/>
              <a:t>MRI before discharge</a:t>
            </a:r>
          </a:p>
          <a:p>
            <a:pPr lvl="1"/>
            <a:r>
              <a:rPr lang="en-US" dirty="0"/>
              <a:t>Developmental consultation/ Neonatal Developmental Follow-up Program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7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Content Placeholder 7" descr="A person lying on a bed&#10;&#10;Description automatically generated">
            <a:extLst>
              <a:ext uri="{FF2B5EF4-FFF2-40B4-BE49-F238E27FC236}">
                <a16:creationId xmlns:a16="http://schemas.microsoft.com/office/drawing/2014/main" id="{92BD76F5-BD0F-4BDA-9FC7-6D2D10A161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724" r="7638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BE92FE-06E9-4EAA-99AA-61E340CC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3" y="609600"/>
            <a:ext cx="4079723" cy="962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Therapeutic Hypothermia 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10C11-C585-4A68-A5EC-6962FDE91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3" y="1685925"/>
            <a:ext cx="3851123" cy="517207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Criteria for treatment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&gt;/= 36 weeks and 1800gms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Within 6 hours of birth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Required PPV at birth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One or more: 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pH&lt; 7 on cord gas or blood gas in 1</a:t>
            </a:r>
            <a:r>
              <a:rPr lang="en-US" sz="1700" baseline="30000" dirty="0"/>
              <a:t>st</a:t>
            </a:r>
            <a:r>
              <a:rPr lang="en-US" sz="1700" dirty="0"/>
              <a:t> hour of life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pH 7.01-7.15 + identified perinatal event</a:t>
            </a:r>
          </a:p>
          <a:p>
            <a:pPr lvl="2">
              <a:lnSpc>
                <a:spcPct val="90000"/>
              </a:lnSpc>
            </a:pPr>
            <a:r>
              <a:rPr lang="en-US" sz="1700" dirty="0"/>
              <a:t>Apgar score &lt;/= 5 at 10 minutes or needed 10 minutes of PPV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Abnormal neurological examination or seizure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3214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38D3-D897-4211-AEE6-6924E8C0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Therapeutic Hypothermia Treatment:</a:t>
            </a:r>
            <a:br>
              <a:rPr lang="en-US" dirty="0"/>
            </a:br>
            <a:r>
              <a:rPr lang="en-US" dirty="0"/>
              <a:t>Neurological Examination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1C603DC-AA36-4CD2-9D9A-D214127B1B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932513"/>
              </p:ext>
            </p:extLst>
          </p:nvPr>
        </p:nvGraphicFramePr>
        <p:xfrm>
          <a:off x="1407420" y="2160588"/>
          <a:ext cx="7137199" cy="408387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348105">
                  <a:extLst>
                    <a:ext uri="{9D8B030D-6E8A-4147-A177-3AD203B41FA5}">
                      <a16:colId xmlns:a16="http://schemas.microsoft.com/office/drawing/2014/main" val="3279458696"/>
                    </a:ext>
                  </a:extLst>
                </a:gridCol>
                <a:gridCol w="2440989">
                  <a:extLst>
                    <a:ext uri="{9D8B030D-6E8A-4147-A177-3AD203B41FA5}">
                      <a16:colId xmlns:a16="http://schemas.microsoft.com/office/drawing/2014/main" val="3180009679"/>
                    </a:ext>
                  </a:extLst>
                </a:gridCol>
                <a:gridCol w="2348105">
                  <a:extLst>
                    <a:ext uri="{9D8B030D-6E8A-4147-A177-3AD203B41FA5}">
                      <a16:colId xmlns:a16="http://schemas.microsoft.com/office/drawing/2014/main" val="2925425944"/>
                    </a:ext>
                  </a:extLst>
                </a:gridCol>
              </a:tblGrid>
              <a:tr h="329698">
                <a:tc>
                  <a:txBody>
                    <a:bodyPr/>
                    <a:lstStyle/>
                    <a:p>
                      <a:r>
                        <a:rPr lang="en-US" sz="1500"/>
                        <a:t>Category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Moderate Encephalopathy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Severe Encephalopathy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373769383"/>
                  </a:ext>
                </a:extLst>
              </a:tr>
              <a:tr h="329698">
                <a:tc>
                  <a:txBody>
                    <a:bodyPr/>
                    <a:lstStyle/>
                    <a:p>
                      <a:r>
                        <a:rPr lang="en-US" sz="1500"/>
                        <a:t>Level of Consciousness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Lethargic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Coma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637500421"/>
                  </a:ext>
                </a:extLst>
              </a:tr>
              <a:tr h="329698">
                <a:tc>
                  <a:txBody>
                    <a:bodyPr/>
                    <a:lstStyle/>
                    <a:p>
                      <a:r>
                        <a:rPr lang="en-US" sz="1500"/>
                        <a:t>Spontaneous Activity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Decreased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No activity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052687402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r>
                        <a:rPr lang="en-US" sz="1500"/>
                        <a:t>Posture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Decreased flexion, complete extension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Decerebrate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3417084094"/>
                  </a:ext>
                </a:extLst>
              </a:tr>
              <a:tr h="554491">
                <a:tc>
                  <a:txBody>
                    <a:bodyPr/>
                    <a:lstStyle/>
                    <a:p>
                      <a:r>
                        <a:rPr lang="en-US" sz="1500"/>
                        <a:t>Tone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Hypotonia (generalized or focal)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Flaccid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020490561"/>
                  </a:ext>
                </a:extLst>
              </a:tr>
              <a:tr h="779285">
                <a:tc>
                  <a:txBody>
                    <a:bodyPr/>
                    <a:lstStyle/>
                    <a:p>
                      <a:r>
                        <a:rPr lang="en-US" sz="1500"/>
                        <a:t>Primitive Reflexes</a:t>
                      </a:r>
                    </a:p>
                    <a:p>
                      <a:r>
                        <a:rPr lang="en-US" sz="1500"/>
                        <a:t>Suck</a:t>
                      </a:r>
                    </a:p>
                    <a:p>
                      <a:r>
                        <a:rPr lang="en-US" sz="1500"/>
                        <a:t>Moro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r>
                        <a:rPr lang="en-US" sz="1500"/>
                        <a:t>Weak</a:t>
                      </a:r>
                    </a:p>
                    <a:p>
                      <a:r>
                        <a:rPr lang="en-US" sz="1500"/>
                        <a:t>Incomplete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r>
                        <a:rPr lang="en-US" sz="1500"/>
                        <a:t>Absent</a:t>
                      </a:r>
                    </a:p>
                    <a:p>
                      <a:r>
                        <a:rPr lang="en-US" sz="1500"/>
                        <a:t>Absent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511066182"/>
                  </a:ext>
                </a:extLst>
              </a:tr>
              <a:tr h="1004079">
                <a:tc>
                  <a:txBody>
                    <a:bodyPr/>
                    <a:lstStyle/>
                    <a:p>
                      <a:r>
                        <a:rPr lang="en-US" sz="1500"/>
                        <a:t>Autonomic System</a:t>
                      </a:r>
                    </a:p>
                    <a:p>
                      <a:r>
                        <a:rPr lang="en-US" sz="1500"/>
                        <a:t>Pupils</a:t>
                      </a:r>
                    </a:p>
                    <a:p>
                      <a:r>
                        <a:rPr lang="en-US" sz="1500"/>
                        <a:t>Heart Rate</a:t>
                      </a:r>
                    </a:p>
                    <a:p>
                      <a:r>
                        <a:rPr lang="en-US" sz="1500"/>
                        <a:t>Respiration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endParaRPr lang="en-US" sz="1500"/>
                    </a:p>
                    <a:p>
                      <a:r>
                        <a:rPr lang="en-US" sz="1500"/>
                        <a:t>Constricted</a:t>
                      </a:r>
                    </a:p>
                    <a:p>
                      <a:r>
                        <a:rPr lang="en-US" sz="1500"/>
                        <a:t>Bradycardia</a:t>
                      </a:r>
                    </a:p>
                    <a:p>
                      <a:r>
                        <a:rPr lang="en-US" sz="1500"/>
                        <a:t>Periodic breathing</a:t>
                      </a:r>
                    </a:p>
                  </a:txBody>
                  <a:tcPr marL="74931" marR="74931" marT="37466" marB="37466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  <a:p>
                      <a:r>
                        <a:rPr lang="en-US" sz="1500" dirty="0"/>
                        <a:t>Deviated/dilated</a:t>
                      </a:r>
                    </a:p>
                    <a:p>
                      <a:r>
                        <a:rPr lang="en-US" sz="1500" dirty="0"/>
                        <a:t>Variable</a:t>
                      </a:r>
                    </a:p>
                    <a:p>
                      <a:r>
                        <a:rPr lang="en-US" sz="1500" dirty="0"/>
                        <a:t>Apnea</a:t>
                      </a:r>
                    </a:p>
                  </a:txBody>
                  <a:tcPr marL="74931" marR="74931" marT="37466" marB="37466"/>
                </a:tc>
                <a:extLst>
                  <a:ext uri="{0D108BD9-81ED-4DB2-BD59-A6C34878D82A}">
                    <a16:rowId xmlns:a16="http://schemas.microsoft.com/office/drawing/2014/main" val="2405121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70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A5A3D-3E7F-4546-B675-1E358351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Therapeutic Hypothermia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6DDA1-75F4-45DE-866A-1D0BFBF1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487" y="609600"/>
            <a:ext cx="5977893" cy="580136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When in doubt- contact higher level of care to discuss infant’s history and presentation</a:t>
            </a:r>
          </a:p>
          <a:p>
            <a:r>
              <a:rPr lang="en-US" sz="2000" dirty="0">
                <a:solidFill>
                  <a:srgbClr val="FFFFFF"/>
                </a:solidFill>
              </a:rPr>
              <a:t>Passive cooling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Turn off radiant warmer heating element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</a:rPr>
              <a:t> Can leave skin temp probe in place to monitor trend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Rectal temperature every 15 minutes, goal is 33.5C (92.3F)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If falls below goal, turn radiant warmer on to 0.5C above infant’s current temp to carefully warm slightly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Transport team now has mobile cooling blanket to carefully control temperature </a:t>
            </a:r>
            <a:r>
              <a:rPr lang="en-US" sz="2000" dirty="0" err="1">
                <a:solidFill>
                  <a:srgbClr val="FFFFFF"/>
                </a:solidFill>
              </a:rPr>
              <a:t>en</a:t>
            </a:r>
            <a:r>
              <a:rPr lang="en-US" sz="2000" dirty="0">
                <a:solidFill>
                  <a:srgbClr val="FFFFFF"/>
                </a:solidFill>
              </a:rPr>
              <a:t>-route to CHOI!</a:t>
            </a:r>
          </a:p>
        </p:txBody>
      </p:sp>
    </p:spTree>
    <p:extLst>
      <p:ext uri="{BB962C8B-B14F-4D97-AF65-F5344CB8AC3E}">
        <p14:creationId xmlns:p14="http://schemas.microsoft.com/office/powerpoint/2010/main" val="717615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76A35-6BC1-4470-85EA-06FAF05F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Circumstance: </a:t>
            </a:r>
            <a:br>
              <a:rPr lang="en-US" dirty="0"/>
            </a:br>
            <a:r>
              <a:rPr lang="en-US" dirty="0" err="1"/>
              <a:t>Subgaleal</a:t>
            </a:r>
            <a:r>
              <a:rPr lang="en-US" dirty="0"/>
              <a:t> Hemorrhage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0A292-705B-4B25-987E-EE4FAF92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5662506" cy="45653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Subgaleal</a:t>
            </a:r>
            <a:r>
              <a:rPr lang="en-US" dirty="0"/>
              <a:t> hemorrhages are very rare, but can be LIFE THREATENING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Causes multi-system organ failure due to hypovolemic shock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Fatal in 12-25% of cases</a:t>
            </a:r>
          </a:p>
          <a:p>
            <a:pPr marL="201168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Definition: Bleeding caused by rupture of the emissary veins, which are connections between the </a:t>
            </a:r>
            <a:r>
              <a:rPr lang="en-US" dirty="0" err="1"/>
              <a:t>dural</a:t>
            </a:r>
            <a:r>
              <a:rPr lang="en-US" dirty="0"/>
              <a:t> sinuses and the scalp veins. Blood accumulates between the </a:t>
            </a:r>
            <a:r>
              <a:rPr lang="en-US" dirty="0" err="1"/>
              <a:t>epicranial</a:t>
            </a:r>
            <a:r>
              <a:rPr lang="en-US" dirty="0"/>
              <a:t> aponeurosis of the scalp and the periosteum.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DOES THAT MEAN??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0B8B91-94EE-4442-8EBB-C43DA32B54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9107" y="1357948"/>
            <a:ext cx="283044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6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10E1D-1837-40F0-A1D3-FD21CAFE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13" y="1391920"/>
            <a:ext cx="6993927" cy="485647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1">
              <a:lnSpc>
                <a:spcPct val="90000"/>
              </a:lnSpc>
            </a:pPr>
            <a:r>
              <a:rPr lang="en-US" sz="2000" dirty="0"/>
              <a:t>This means blood accumulates between the tough layer of fibrous tissue which covers the upper part of the cranium, and the layer of vascular connective tissue covering the cranial bones.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these two layers get pulled apart, the veins connecting them are torn and can pour blood into the space created between them.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This “potential space” can be HUGE!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From the orbits to the nuchal ridge (top of neck in the back) and side to side to each temple.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space can hold 250mls of blood….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Average term baby only has 85ml/kg of blood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3.5kg baby has ~300mls of blood total! Literally, babies can lose their entire blood volume into this space.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6BCE8-CD7D-4BEB-A0BD-BFEC701B0A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9152" r="2361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1FD94-517A-45D0-BAFF-881E2A353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0" y="609600"/>
            <a:ext cx="4976322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Subgaleal</a:t>
            </a:r>
            <a:r>
              <a:rPr lang="en-US" dirty="0"/>
              <a:t> Hemorrhage</a:t>
            </a:r>
          </a:p>
        </p:txBody>
      </p:sp>
    </p:spTree>
    <p:extLst>
      <p:ext uri="{BB962C8B-B14F-4D97-AF65-F5344CB8AC3E}">
        <p14:creationId xmlns:p14="http://schemas.microsoft.com/office/powerpoint/2010/main" val="75676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76D588-980F-4ADF-9229-9D6B5258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Subgaleal</a:t>
            </a:r>
            <a:r>
              <a:rPr lang="en-US" dirty="0"/>
              <a:t> Hemorrhage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33D7F8-DBF0-48A4-8814-E7D873C58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3520"/>
            <a:ext cx="10163386" cy="5079999"/>
          </a:xfrm>
        </p:spPr>
        <p:txBody>
          <a:bodyPr>
            <a:normAutofit/>
          </a:bodyPr>
          <a:lstStyle/>
          <a:p>
            <a:r>
              <a:rPr lang="en-US" sz="1600" dirty="0"/>
              <a:t>Occur in approximately 1.5/10,000 of all births.</a:t>
            </a:r>
          </a:p>
          <a:p>
            <a:r>
              <a:rPr lang="en-US" sz="1600" dirty="0"/>
              <a:t>Known risk factors</a:t>
            </a:r>
          </a:p>
          <a:p>
            <a:pPr lvl="1"/>
            <a:r>
              <a:rPr lang="en-US" dirty="0"/>
              <a:t>Instrumented deliveries		</a:t>
            </a:r>
          </a:p>
          <a:p>
            <a:pPr lvl="2"/>
            <a:r>
              <a:rPr lang="en-US" sz="1600" dirty="0"/>
              <a:t>Vacuum extractions present highest risk (</a:t>
            </a:r>
            <a:r>
              <a:rPr lang="en-US" sz="1600" dirty="0">
                <a:solidFill>
                  <a:srgbClr val="FF0000"/>
                </a:solidFill>
              </a:rPr>
              <a:t>increased risk to 5.9/1,000 births for units using vacuums</a:t>
            </a:r>
            <a:r>
              <a:rPr lang="en-US" sz="1600" dirty="0"/>
              <a:t>).</a:t>
            </a:r>
          </a:p>
          <a:p>
            <a:pPr lvl="3"/>
            <a:r>
              <a:rPr lang="en-US" sz="1600" dirty="0"/>
              <a:t>Multiple pop-offs, prolonged application time, excessive pulling all increase the risk</a:t>
            </a:r>
          </a:p>
          <a:p>
            <a:pPr lvl="2"/>
            <a:r>
              <a:rPr lang="en-US" sz="1600" dirty="0"/>
              <a:t>Forceps increase risk over spontaneous vaginal delivery</a:t>
            </a:r>
          </a:p>
          <a:p>
            <a:pPr lvl="3"/>
            <a:r>
              <a:rPr lang="en-US" sz="1600" dirty="0"/>
              <a:t>Use at higher stations, repeated reapplications increase the risk</a:t>
            </a:r>
          </a:p>
          <a:p>
            <a:pPr lvl="1"/>
            <a:r>
              <a:rPr lang="en-US" dirty="0"/>
              <a:t>Pregnancies complicated by cephalopelvic disproportion</a:t>
            </a:r>
          </a:p>
          <a:p>
            <a:pPr lvl="1"/>
            <a:r>
              <a:rPr lang="en-US" dirty="0"/>
              <a:t>Maternal exhaustion or prolonged second stage of labor</a:t>
            </a:r>
          </a:p>
          <a:p>
            <a:pPr lvl="1"/>
            <a:r>
              <a:rPr lang="en-US" dirty="0"/>
              <a:t>Large for gestational age infants	</a:t>
            </a:r>
          </a:p>
          <a:p>
            <a:pPr lvl="1"/>
            <a:r>
              <a:rPr lang="en-US" dirty="0"/>
              <a:t>Precipitous deliveries</a:t>
            </a:r>
          </a:p>
          <a:p>
            <a:pPr lvl="1"/>
            <a:r>
              <a:rPr lang="en-US" dirty="0"/>
              <a:t>Severe shoulder </a:t>
            </a:r>
            <a:r>
              <a:rPr lang="en-US" dirty="0" err="1"/>
              <a:t>dystocias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40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875B57-B0CA-4D92-9C10-613A996E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Signs and Symptoms of Subgaleal Hemorrhage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4CAF4A-81E6-464B-AB95-FF8318ED7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754" y="2160590"/>
            <a:ext cx="3973943" cy="458565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Tachycardia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Hypotension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Prolonged capillary refill/paleness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Tachypnea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Increasing head circumference, worsening scalp or facial edema, bulging fontanel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Bruising can be noted around ears or back of neck as blood pools there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Edema or bruising around eyes is concerning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Neurological symptoms: tremors, seizures, irritability, lethargy, hypotonia, refusal to feed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chemeClr val="bg1"/>
                </a:solidFill>
              </a:rPr>
              <a:t>As it progresses, can proceed to severe anemia/shock, DIC, acidosis, and multi-organ failure related to the hypovolemia.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8CAD40-AA95-45B6-9640-56EA2EB8C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1" y="2259025"/>
            <a:ext cx="5143500" cy="2327434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69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50552D-2ECA-4770-986D-595FCCA2D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Assessment for </a:t>
            </a:r>
            <a:br>
              <a:rPr lang="en-US" dirty="0"/>
            </a:br>
            <a:r>
              <a:rPr lang="en-US" dirty="0" err="1"/>
              <a:t>Subgaleal</a:t>
            </a:r>
            <a:r>
              <a:rPr lang="en-US" dirty="0"/>
              <a:t> Hemorrhage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2A4DF-7FAF-43D4-B726-DA7F6DD5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needs to be monitored?</a:t>
            </a:r>
          </a:p>
          <a:p>
            <a:pPr lvl="1"/>
            <a:r>
              <a:rPr lang="en-US" dirty="0"/>
              <a:t>Any infant with a forceps or vacuum assisted delivery</a:t>
            </a:r>
          </a:p>
          <a:p>
            <a:pPr lvl="1"/>
            <a:r>
              <a:rPr lang="en-US" dirty="0"/>
              <a:t>Any infant with diffuse swelling of scalp or head (not a localized caput or cephalohematoma)</a:t>
            </a:r>
          </a:p>
          <a:p>
            <a:pPr lvl="1"/>
            <a:r>
              <a:rPr lang="en-US" dirty="0"/>
              <a:t>Any infant who was difficult to extract/deliver, whose 5 minute Apgar was 7 or less</a:t>
            </a:r>
          </a:p>
          <a:p>
            <a:pPr lvl="1"/>
            <a:endParaRPr lang="en-US" dirty="0"/>
          </a:p>
          <a:p>
            <a:r>
              <a:rPr lang="en-US" dirty="0"/>
              <a:t>What do I need to do?</a:t>
            </a:r>
          </a:p>
          <a:p>
            <a:pPr lvl="1"/>
            <a:r>
              <a:rPr lang="en-US" dirty="0"/>
              <a:t>Obtain vital signs (HR, RR, </a:t>
            </a:r>
            <a:r>
              <a:rPr lang="en-US" dirty="0">
                <a:solidFill>
                  <a:srgbClr val="FF0000"/>
                </a:solidFill>
              </a:rPr>
              <a:t>BP</a:t>
            </a:r>
            <a:r>
              <a:rPr lang="en-US" dirty="0"/>
              <a:t>), </a:t>
            </a:r>
            <a:r>
              <a:rPr lang="en-US" dirty="0">
                <a:solidFill>
                  <a:srgbClr val="FF0000"/>
                </a:solidFill>
              </a:rPr>
              <a:t>head circumference/assessment of scalp </a:t>
            </a:r>
            <a:r>
              <a:rPr lang="en-US" dirty="0"/>
              <a:t>and capillary refill assessment at birth, every hours X2, and then every 4 hours for 24 hours or per provider discretion. </a:t>
            </a:r>
            <a:r>
              <a:rPr lang="en-US" dirty="0">
                <a:solidFill>
                  <a:srgbClr val="FF0000"/>
                </a:solidFill>
              </a:rPr>
              <a:t>This does not need to interrupt skin to skin time, it can be performed while on mother’s chest if desired.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23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49488-53B4-42D1-8B46-764894FC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10656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Symptoms Need Notification?</a:t>
            </a:r>
          </a:p>
        </p:txBody>
      </p:sp>
      <p:pic>
        <p:nvPicPr>
          <p:cNvPr id="5" name="Content Placeholder 4" descr="A picture containing photo, animal&#10;&#10;Description automatically generated">
            <a:extLst>
              <a:ext uri="{FF2B5EF4-FFF2-40B4-BE49-F238E27FC236}">
                <a16:creationId xmlns:a16="http://schemas.microsoft.com/office/drawing/2014/main" id="{2BF04133-F6B2-493C-B39C-24609A5111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251" y="1675229"/>
            <a:ext cx="3856774" cy="35964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30C9-20B3-498A-AA1E-F8F52847A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28178" y="1766776"/>
            <a:ext cx="4966535" cy="43884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Tachycardia- increase in HR &gt;20bpm over baseline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Tachypnea- RR &gt;60 breaths per minute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Pallor or capillary refill &gt;3 seconds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Systolic BP &lt;55 mmHg, or decreased by 20 points from baseline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Change in head assessment: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Increased bruising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Increased scalp edema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Increased fontanel fullness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Increased head circumference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Every 1cm increase is equivalent to 40mls of blood loss</a:t>
            </a:r>
          </a:p>
          <a:p>
            <a:pPr>
              <a:lnSpc>
                <a:spcPct val="90000"/>
              </a:lnSpc>
            </a:pPr>
            <a:r>
              <a:rPr lang="en-US" sz="1600" b="1" u="sng" dirty="0">
                <a:solidFill>
                  <a:srgbClr val="FFFFFF"/>
                </a:solidFill>
              </a:rPr>
              <a:t>Typically presents within first 6 hours of life</a:t>
            </a:r>
          </a:p>
          <a:p>
            <a:pPr>
              <a:lnSpc>
                <a:spcPct val="90000"/>
              </a:lnSpc>
            </a:pPr>
            <a:endParaRPr lang="en-US" sz="1100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F47971-62B8-4F01-AF78-023956FFB058}"/>
              </a:ext>
            </a:extLst>
          </p:cNvPr>
          <p:cNvCxnSpPr/>
          <p:nvPr/>
        </p:nvCxnSpPr>
        <p:spPr>
          <a:xfrm flipV="1">
            <a:off x="1257300" y="4829175"/>
            <a:ext cx="504825" cy="88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7A48701-438C-4373-B157-BCF8BA7BE288}"/>
              </a:ext>
            </a:extLst>
          </p:cNvPr>
          <p:cNvSpPr txBox="1"/>
          <p:nvPr/>
        </p:nvSpPr>
        <p:spPr>
          <a:xfrm>
            <a:off x="666750" y="5715000"/>
            <a:ext cx="206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Blood in the </a:t>
            </a:r>
            <a:r>
              <a:rPr lang="en-US" dirty="0" err="1"/>
              <a:t>subgaleal</a:t>
            </a:r>
            <a:r>
              <a:rPr lang="en-US" dirty="0"/>
              <a:t> space</a:t>
            </a:r>
          </a:p>
        </p:txBody>
      </p:sp>
    </p:spTree>
    <p:extLst>
      <p:ext uri="{BB962C8B-B14F-4D97-AF65-F5344CB8AC3E}">
        <p14:creationId xmlns:p14="http://schemas.microsoft.com/office/powerpoint/2010/main" val="151797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1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0B0FBC24-E61A-475F-9582-DD49C4E6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Symptoms of Shock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B72AA116-87B4-417D-88FE-0AB40D981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988017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7302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C8922C-34EF-45A0-B63C-04F88D4DD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44B642-EDA9-4425-8868-76BAD3641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for Simulation!</a:t>
            </a:r>
          </a:p>
        </p:txBody>
      </p:sp>
    </p:spTree>
    <p:extLst>
      <p:ext uri="{BB962C8B-B14F-4D97-AF65-F5344CB8AC3E}">
        <p14:creationId xmlns:p14="http://schemas.microsoft.com/office/powerpoint/2010/main" val="273069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CE9A4E-B695-4675-BD64-2707E156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Symptoms of Shock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0AE8DC-3EDA-456C-8F47-962CB0197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297045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50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C4F5-AD93-41E0-A0A1-E3C1B31F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Neonatal 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3CFC-B122-4CCC-B57E-D4EE2C84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930401"/>
            <a:ext cx="4808197" cy="478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Definitions vary- should we be assessing BP mean? Systolic?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blood pressure mean is =/&gt; gestational age, probably OK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Systolic pressure 60ish for term infant, 40-65 for preterm. Accept lower the smaller the infant.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What about a 2-day old 30 </a:t>
            </a:r>
            <a:r>
              <a:rPr lang="en-US" sz="2000" dirty="0" err="1"/>
              <a:t>weeker</a:t>
            </a:r>
            <a:r>
              <a:rPr lang="en-US" sz="2000" dirty="0"/>
              <a:t> with BP 42/15 (28)…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Does assessment change if capillary refill time and UOP normal?</a:t>
            </a:r>
          </a:p>
        </p:txBody>
      </p:sp>
      <p:pic>
        <p:nvPicPr>
          <p:cNvPr id="5" name="Picture 4" descr="A picture containing indoor, food&#10;&#10;Description automatically generated">
            <a:extLst>
              <a:ext uri="{FF2B5EF4-FFF2-40B4-BE49-F238E27FC236}">
                <a16:creationId xmlns:a16="http://schemas.microsoft.com/office/drawing/2014/main" id="{FB74076F-2160-41C3-95C9-40BFFAB54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488" r="1419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020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C4F5-AD93-41E0-A0A1-E3C1B31F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Neonatal 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3CFC-B122-4CCC-B57E-D4EE2C848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930401"/>
            <a:ext cx="4808197" cy="478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Pulse pressure- subtract the diastolic pressure from the systolic pressure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Preterm: 15-25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Term: 25-30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Too narrow- poor cardiac function, heart compression, peripheral vasoconstriction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Too wide- aortic runoff (USUALLY PDA), vasodilation from septic shock</a:t>
            </a:r>
          </a:p>
        </p:txBody>
      </p:sp>
      <p:pic>
        <p:nvPicPr>
          <p:cNvPr id="5" name="Picture 4" descr="A picture containing indoor, food&#10;&#10;Description automatically generated">
            <a:extLst>
              <a:ext uri="{FF2B5EF4-FFF2-40B4-BE49-F238E27FC236}">
                <a16:creationId xmlns:a16="http://schemas.microsoft.com/office/drawing/2014/main" id="{FB74076F-2160-41C3-95C9-40BFFAB54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488" r="14199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4329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67A48C0-67A0-4C66-AE83-2ED76103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Hypovolemic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3883-05FD-4B05-9883-337DF1F53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en-US" dirty="0"/>
              <a:t>Caused by low circulating blood volume</a:t>
            </a:r>
          </a:p>
          <a:p>
            <a:r>
              <a:rPr lang="en-US" dirty="0"/>
              <a:t>Most common type in neonates!</a:t>
            </a:r>
          </a:p>
          <a:p>
            <a:r>
              <a:rPr lang="en-US" dirty="0"/>
              <a:t>Acute intrapartum blood loss</a:t>
            </a:r>
          </a:p>
          <a:p>
            <a:pPr lvl="1"/>
            <a:r>
              <a:rPr lang="en-US" dirty="0"/>
              <a:t>Placental abruption/previa</a:t>
            </a:r>
          </a:p>
          <a:p>
            <a:pPr lvl="1"/>
            <a:r>
              <a:rPr lang="en-US" dirty="0"/>
              <a:t>Fetal to maternal hemorrhage</a:t>
            </a:r>
          </a:p>
          <a:p>
            <a:pPr lvl="1"/>
            <a:r>
              <a:rPr lang="en-US" dirty="0"/>
              <a:t>Twin to twin syndrome</a:t>
            </a:r>
          </a:p>
          <a:p>
            <a:r>
              <a:rPr lang="en-US" dirty="0"/>
              <a:t>Post-birth hemorrhage</a:t>
            </a:r>
          </a:p>
          <a:p>
            <a:pPr lvl="1"/>
            <a:r>
              <a:rPr lang="en-US" dirty="0"/>
              <a:t>Intracranial</a:t>
            </a:r>
          </a:p>
          <a:p>
            <a:pPr lvl="1"/>
            <a:r>
              <a:rPr lang="en-US" dirty="0" err="1"/>
              <a:t>Subgaleal</a:t>
            </a:r>
            <a:r>
              <a:rPr lang="en-US" dirty="0"/>
              <a:t> hemorrhage </a:t>
            </a:r>
          </a:p>
          <a:p>
            <a:r>
              <a:rPr lang="en-US" dirty="0"/>
              <a:t>Obstructive</a:t>
            </a:r>
          </a:p>
          <a:p>
            <a:pPr lvl="1"/>
            <a:r>
              <a:rPr lang="en-US" dirty="0"/>
              <a:t>Tension pneumothorax</a:t>
            </a:r>
          </a:p>
          <a:p>
            <a:r>
              <a:rPr lang="en-US" dirty="0"/>
              <a:t>Umbilical cord accidents- tight nuchal, true knot, cord prolapse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1FF6F-20A4-4E11-A040-DD76AD65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 Types of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1BECE-B76D-421B-A817-6C0FC885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09599"/>
            <a:ext cx="5974079" cy="607568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Cardiogenic Shock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Heart failure (“pump failure”) results when heart muscle contracts poorly. Can result from congenital heart defects/arrhythmias OR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Intrapartum asphyxia, Hypoxia/metabolic acidosis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Sepsis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Severe respiratory distress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</a:rPr>
              <a:t>Metabolic/electrolyte disturbance</a:t>
            </a:r>
          </a:p>
        </p:txBody>
      </p:sp>
    </p:spTree>
    <p:extLst>
      <p:ext uri="{BB962C8B-B14F-4D97-AF65-F5344CB8AC3E}">
        <p14:creationId xmlns:p14="http://schemas.microsoft.com/office/powerpoint/2010/main" val="3340135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91D84-6A74-4FD1-B557-D2E01CB0F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3843375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Other Types of Shock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7B47-D3F4-4B3C-9750-C8A12D12C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0"/>
            <a:ext cx="5511296" cy="554566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Septic Shock, also known as distributive shock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RAPID clinical decline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Result of complicated systemic reaction during bacterial infection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Vessels lose integrity and fluid leaks out into tissue </a:t>
            </a:r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 Subsequent hypovolemia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Poor cardiac contractility </a:t>
            </a:r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 subsequent cardiogenic shock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sym typeface="Wingdings" panose="05000000000000000000" pitchFamily="2" charset="2"/>
              </a:rPr>
              <a:t>Responds poorly to volume resuscitation and often needs vasopressors</a:t>
            </a:r>
            <a:endParaRPr lang="en-US" sz="20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91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2176</Words>
  <Application>Microsoft Office PowerPoint</Application>
  <PresentationFormat>Widescreen</PresentationFormat>
  <Paragraphs>344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Wingdings</vt:lpstr>
      <vt:lpstr>Wingdings 3</vt:lpstr>
      <vt:lpstr>Facet</vt:lpstr>
      <vt:lpstr>Neonatal Shock and Acidosis</vt:lpstr>
      <vt:lpstr>Neonatal Shock: Background</vt:lpstr>
      <vt:lpstr>Symptoms of Shock</vt:lpstr>
      <vt:lpstr>Symptoms of Shock</vt:lpstr>
      <vt:lpstr>Neonatal Blood Pressure</vt:lpstr>
      <vt:lpstr>Neonatal Blood Pressure</vt:lpstr>
      <vt:lpstr>Hypovolemic Shock</vt:lpstr>
      <vt:lpstr>Other Types of Shock</vt:lpstr>
      <vt:lpstr>Other Types of Shock</vt:lpstr>
      <vt:lpstr>Shock Leads to Acidosis!!</vt:lpstr>
      <vt:lpstr>Blood Gas Interpretation:  The Basics</vt:lpstr>
      <vt:lpstr>Blood Gas Interpretation:  The Basics</vt:lpstr>
      <vt:lpstr>Blood Gas Interpretation: The Steps</vt:lpstr>
      <vt:lpstr>Blood Gas Interpretation: Round 2</vt:lpstr>
      <vt:lpstr>Respiratory Acidosis</vt:lpstr>
      <vt:lpstr>Metabolic Acidosis</vt:lpstr>
      <vt:lpstr>Treatment of Shock and Metabolic Acidosis</vt:lpstr>
      <vt:lpstr>Intrapartum Events Leading to Acidosis</vt:lpstr>
      <vt:lpstr>Neonatal Hypoxic-Ischemic Encephalopathy</vt:lpstr>
      <vt:lpstr>Therapeutic Hypothermia Treatment</vt:lpstr>
      <vt:lpstr>Therapeutic Hypothermia Treatment</vt:lpstr>
      <vt:lpstr>Therapeutic Hypothermia Treatment: Neurological Examination</vt:lpstr>
      <vt:lpstr>Therapeutic Hypothermia Treatment</vt:lpstr>
      <vt:lpstr>Special Circumstance:  Subgaleal Hemorrhage</vt:lpstr>
      <vt:lpstr>Subgaleal Hemorrhage</vt:lpstr>
      <vt:lpstr>Subgaleal Hemorrhage</vt:lpstr>
      <vt:lpstr>Signs and Symptoms of Subgaleal Hemorrhage</vt:lpstr>
      <vt:lpstr>Recommended Assessment for  Subgaleal Hemorrhage</vt:lpstr>
      <vt:lpstr>What Symptoms Need Notification?</vt:lpstr>
      <vt:lpstr>Questions??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Shock and Acidosis</dc:title>
  <dc:creator>Kenyatta Jenkins</dc:creator>
  <cp:lastModifiedBy>Kenyatta Jenkins</cp:lastModifiedBy>
  <cp:revision>5</cp:revision>
  <dcterms:created xsi:type="dcterms:W3CDTF">2019-04-30T16:38:07Z</dcterms:created>
  <dcterms:modified xsi:type="dcterms:W3CDTF">2019-09-22T21:41:01Z</dcterms:modified>
</cp:coreProperties>
</file>