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ml" ContentType="image/gif"/>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7" r:id="rId2"/>
    <p:sldId id="258" r:id="rId3"/>
    <p:sldId id="263" r:id="rId4"/>
    <p:sldId id="264" r:id="rId5"/>
    <p:sldId id="259" r:id="rId6"/>
    <p:sldId id="260" r:id="rId7"/>
    <p:sldId id="261" r:id="rId8"/>
    <p:sldId id="262" r:id="rId9"/>
    <p:sldId id="265" r:id="rId10"/>
    <p:sldId id="266" r:id="rId11"/>
    <p:sldId id="268" r:id="rId12"/>
    <p:sldId id="256" r:id="rId13"/>
    <p:sldId id="267"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67" d="100"/>
          <a:sy n="67" d="100"/>
        </p:scale>
        <p:origin x="6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svg"/><Relationship Id="rId1" Type="http://schemas.openxmlformats.org/officeDocument/2006/relationships/image" Target="../media/image8.png"/><Relationship Id="rId6" Type="http://schemas.openxmlformats.org/officeDocument/2006/relationships/image" Target="../media/image16.svg"/><Relationship Id="rId5"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48C82DC-FD74-49C1-B053-7BCF891B22B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6492A5A-9DE4-4AF5-9719-FCEE68FD7EC2}">
      <dgm:prSet/>
      <dgm:spPr/>
      <dgm:t>
        <a:bodyPr/>
        <a:lstStyle/>
        <a:p>
          <a:r>
            <a:rPr lang="en-US"/>
            <a:t>Infant needs immediate imaging with abdominal film (KUB) to look at bowel gas pattern</a:t>
          </a:r>
        </a:p>
      </dgm:t>
    </dgm:pt>
    <dgm:pt modelId="{09831CE1-CF3C-4DE8-9F3F-3929E6F815C7}" type="parTrans" cxnId="{8DBC8728-F938-4B73-A142-802B44119B7F}">
      <dgm:prSet/>
      <dgm:spPr/>
      <dgm:t>
        <a:bodyPr/>
        <a:lstStyle/>
        <a:p>
          <a:endParaRPr lang="en-US"/>
        </a:p>
      </dgm:t>
    </dgm:pt>
    <dgm:pt modelId="{AC22AF3F-9525-4431-B208-90724288AF83}" type="sibTrans" cxnId="{8DBC8728-F938-4B73-A142-802B44119B7F}">
      <dgm:prSet/>
      <dgm:spPr/>
      <dgm:t>
        <a:bodyPr/>
        <a:lstStyle/>
        <a:p>
          <a:endParaRPr lang="en-US"/>
        </a:p>
      </dgm:t>
    </dgm:pt>
    <dgm:pt modelId="{90D7D474-6D75-4520-9D88-361EC8D099FB}">
      <dgm:prSet/>
      <dgm:spPr/>
      <dgm:t>
        <a:bodyPr/>
        <a:lstStyle/>
        <a:p>
          <a:r>
            <a:rPr lang="en-US"/>
            <a:t>AND</a:t>
          </a:r>
        </a:p>
      </dgm:t>
    </dgm:pt>
    <dgm:pt modelId="{AD38B9A1-665D-4584-8745-FA818889EB62}" type="parTrans" cxnId="{2743D83E-311D-4B31-88B2-DF6F8C27054C}">
      <dgm:prSet/>
      <dgm:spPr/>
      <dgm:t>
        <a:bodyPr/>
        <a:lstStyle/>
        <a:p>
          <a:endParaRPr lang="en-US"/>
        </a:p>
      </dgm:t>
    </dgm:pt>
    <dgm:pt modelId="{95EFBFD6-39E0-4993-802D-0410DF7D9607}" type="sibTrans" cxnId="{2743D83E-311D-4B31-88B2-DF6F8C27054C}">
      <dgm:prSet/>
      <dgm:spPr/>
      <dgm:t>
        <a:bodyPr/>
        <a:lstStyle/>
        <a:p>
          <a:endParaRPr lang="en-US"/>
        </a:p>
      </dgm:t>
    </dgm:pt>
    <dgm:pt modelId="{D6884D2C-260E-42D8-B2C7-DF54DB594D25}">
      <dgm:prSet/>
      <dgm:spPr/>
      <dgm:t>
        <a:bodyPr/>
        <a:lstStyle/>
        <a:p>
          <a:r>
            <a:rPr lang="en-US"/>
            <a:t>Upper GI contrast series to rule out obstruction- Not always visible on plain film</a:t>
          </a:r>
        </a:p>
      </dgm:t>
    </dgm:pt>
    <dgm:pt modelId="{F5DA409B-6F2B-483C-A629-67FA48C03254}" type="parTrans" cxnId="{83DB2EEA-4F88-47C9-B644-1890CE0126A1}">
      <dgm:prSet/>
      <dgm:spPr/>
      <dgm:t>
        <a:bodyPr/>
        <a:lstStyle/>
        <a:p>
          <a:endParaRPr lang="en-US"/>
        </a:p>
      </dgm:t>
    </dgm:pt>
    <dgm:pt modelId="{AACDEB01-C271-41F9-B1E8-F0F89B196152}" type="sibTrans" cxnId="{83DB2EEA-4F88-47C9-B644-1890CE0126A1}">
      <dgm:prSet/>
      <dgm:spPr/>
      <dgm:t>
        <a:bodyPr/>
        <a:lstStyle/>
        <a:p>
          <a:endParaRPr lang="en-US"/>
        </a:p>
      </dgm:t>
    </dgm:pt>
    <dgm:pt modelId="{271E8A93-87A0-4E50-8E74-FD7038F2948E}" type="pres">
      <dgm:prSet presAssocID="{348C82DC-FD74-49C1-B053-7BCF891B22B8}" presName="root" presStyleCnt="0">
        <dgm:presLayoutVars>
          <dgm:dir/>
          <dgm:resizeHandles val="exact"/>
        </dgm:presLayoutVars>
      </dgm:prSet>
      <dgm:spPr/>
    </dgm:pt>
    <dgm:pt modelId="{637DC7E8-57D9-496B-823B-F0B4CF0F51E3}" type="pres">
      <dgm:prSet presAssocID="{16492A5A-9DE4-4AF5-9719-FCEE68FD7EC2}" presName="compNode" presStyleCnt="0"/>
      <dgm:spPr/>
    </dgm:pt>
    <dgm:pt modelId="{C47ADC55-7961-4D47-ACBF-01C1B6A8CEEA}" type="pres">
      <dgm:prSet presAssocID="{16492A5A-9DE4-4AF5-9719-FCEE68FD7EC2}" presName="bgRect" presStyleLbl="bgShp" presStyleIdx="0" presStyleCnt="3"/>
      <dgm:spPr/>
    </dgm:pt>
    <dgm:pt modelId="{2A3F6469-B69E-4F39-9A3F-4066001A8CA7}" type="pres">
      <dgm:prSet presAssocID="{16492A5A-9DE4-4AF5-9719-FCEE68FD7EC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by"/>
        </a:ext>
      </dgm:extLst>
    </dgm:pt>
    <dgm:pt modelId="{18488111-3F46-410F-86C1-41491985E755}" type="pres">
      <dgm:prSet presAssocID="{16492A5A-9DE4-4AF5-9719-FCEE68FD7EC2}" presName="spaceRect" presStyleCnt="0"/>
      <dgm:spPr/>
    </dgm:pt>
    <dgm:pt modelId="{D812E657-6979-42A8-AA9B-2913CCA4298F}" type="pres">
      <dgm:prSet presAssocID="{16492A5A-9DE4-4AF5-9719-FCEE68FD7EC2}" presName="parTx" presStyleLbl="revTx" presStyleIdx="0" presStyleCnt="3">
        <dgm:presLayoutVars>
          <dgm:chMax val="0"/>
          <dgm:chPref val="0"/>
        </dgm:presLayoutVars>
      </dgm:prSet>
      <dgm:spPr/>
    </dgm:pt>
    <dgm:pt modelId="{446F658C-D809-4287-9B14-0707BFC19079}" type="pres">
      <dgm:prSet presAssocID="{AC22AF3F-9525-4431-B208-90724288AF83}" presName="sibTrans" presStyleCnt="0"/>
      <dgm:spPr/>
    </dgm:pt>
    <dgm:pt modelId="{086F82B4-37BC-4B2B-9045-814466E7BFD0}" type="pres">
      <dgm:prSet presAssocID="{90D7D474-6D75-4520-9D88-361EC8D099FB}" presName="compNode" presStyleCnt="0"/>
      <dgm:spPr/>
    </dgm:pt>
    <dgm:pt modelId="{32C54EFF-5CCA-465D-AC6D-12CD0B7226CB}" type="pres">
      <dgm:prSet presAssocID="{90D7D474-6D75-4520-9D88-361EC8D099FB}" presName="bgRect" presStyleLbl="bgShp" presStyleIdx="1" presStyleCnt="3"/>
      <dgm:spPr/>
    </dgm:pt>
    <dgm:pt modelId="{5A25FF66-0443-471C-BF77-BDA8A443BCCD}" type="pres">
      <dgm:prSet presAssocID="{90D7D474-6D75-4520-9D88-361EC8D099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2324E7DC-CCCC-4621-AD53-77F76C5279BE}" type="pres">
      <dgm:prSet presAssocID="{90D7D474-6D75-4520-9D88-361EC8D099FB}" presName="spaceRect" presStyleCnt="0"/>
      <dgm:spPr/>
    </dgm:pt>
    <dgm:pt modelId="{5D4CD830-49CF-4027-B0C6-FA6268219267}" type="pres">
      <dgm:prSet presAssocID="{90D7D474-6D75-4520-9D88-361EC8D099FB}" presName="parTx" presStyleLbl="revTx" presStyleIdx="1" presStyleCnt="3">
        <dgm:presLayoutVars>
          <dgm:chMax val="0"/>
          <dgm:chPref val="0"/>
        </dgm:presLayoutVars>
      </dgm:prSet>
      <dgm:spPr/>
    </dgm:pt>
    <dgm:pt modelId="{F7E3D88D-F19D-4054-890E-7261C3CD7CD0}" type="pres">
      <dgm:prSet presAssocID="{95EFBFD6-39E0-4993-802D-0410DF7D9607}" presName="sibTrans" presStyleCnt="0"/>
      <dgm:spPr/>
    </dgm:pt>
    <dgm:pt modelId="{BF174142-ECD2-456D-AB64-108874CEC16E}" type="pres">
      <dgm:prSet presAssocID="{D6884D2C-260E-42D8-B2C7-DF54DB594D25}" presName="compNode" presStyleCnt="0"/>
      <dgm:spPr/>
    </dgm:pt>
    <dgm:pt modelId="{9AE7BC5B-3BAD-476C-8C2E-369338B189E4}" type="pres">
      <dgm:prSet presAssocID="{D6884D2C-260E-42D8-B2C7-DF54DB594D25}" presName="bgRect" presStyleLbl="bgShp" presStyleIdx="2" presStyleCnt="3"/>
      <dgm:spPr/>
    </dgm:pt>
    <dgm:pt modelId="{80500308-3B40-40FD-8081-5A8B8C8A5055}" type="pres">
      <dgm:prSet presAssocID="{D6884D2C-260E-42D8-B2C7-DF54DB594D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F0CA9431-E460-4C63-9CA1-9B2C60ADF817}" type="pres">
      <dgm:prSet presAssocID="{D6884D2C-260E-42D8-B2C7-DF54DB594D25}" presName="spaceRect" presStyleCnt="0"/>
      <dgm:spPr/>
    </dgm:pt>
    <dgm:pt modelId="{3EC4C14B-64E7-44BE-A159-FDF9A0CA0A30}" type="pres">
      <dgm:prSet presAssocID="{D6884D2C-260E-42D8-B2C7-DF54DB594D25}" presName="parTx" presStyleLbl="revTx" presStyleIdx="2" presStyleCnt="3">
        <dgm:presLayoutVars>
          <dgm:chMax val="0"/>
          <dgm:chPref val="0"/>
        </dgm:presLayoutVars>
      </dgm:prSet>
      <dgm:spPr/>
    </dgm:pt>
  </dgm:ptLst>
  <dgm:cxnLst>
    <dgm:cxn modelId="{8DBC8728-F938-4B73-A142-802B44119B7F}" srcId="{348C82DC-FD74-49C1-B053-7BCF891B22B8}" destId="{16492A5A-9DE4-4AF5-9719-FCEE68FD7EC2}" srcOrd="0" destOrd="0" parTransId="{09831CE1-CF3C-4DE8-9F3F-3929E6F815C7}" sibTransId="{AC22AF3F-9525-4431-B208-90724288AF83}"/>
    <dgm:cxn modelId="{A433F332-5A51-4426-976A-2EEC58BCA82B}" type="presOf" srcId="{16492A5A-9DE4-4AF5-9719-FCEE68FD7EC2}" destId="{D812E657-6979-42A8-AA9B-2913CCA4298F}" srcOrd="0" destOrd="0" presId="urn:microsoft.com/office/officeart/2018/2/layout/IconVerticalSolidList"/>
    <dgm:cxn modelId="{2743D83E-311D-4B31-88B2-DF6F8C27054C}" srcId="{348C82DC-FD74-49C1-B053-7BCF891B22B8}" destId="{90D7D474-6D75-4520-9D88-361EC8D099FB}" srcOrd="1" destOrd="0" parTransId="{AD38B9A1-665D-4584-8745-FA818889EB62}" sibTransId="{95EFBFD6-39E0-4993-802D-0410DF7D9607}"/>
    <dgm:cxn modelId="{A543A441-BE31-4CA2-A7CE-006897CEA7A4}" type="presOf" srcId="{90D7D474-6D75-4520-9D88-361EC8D099FB}" destId="{5D4CD830-49CF-4027-B0C6-FA6268219267}" srcOrd="0" destOrd="0" presId="urn:microsoft.com/office/officeart/2018/2/layout/IconVerticalSolidList"/>
    <dgm:cxn modelId="{905D7C67-1EF4-4BCB-860A-435E39694641}" type="presOf" srcId="{D6884D2C-260E-42D8-B2C7-DF54DB594D25}" destId="{3EC4C14B-64E7-44BE-A159-FDF9A0CA0A30}" srcOrd="0" destOrd="0" presId="urn:microsoft.com/office/officeart/2018/2/layout/IconVerticalSolidList"/>
    <dgm:cxn modelId="{83DB2EEA-4F88-47C9-B644-1890CE0126A1}" srcId="{348C82DC-FD74-49C1-B053-7BCF891B22B8}" destId="{D6884D2C-260E-42D8-B2C7-DF54DB594D25}" srcOrd="2" destOrd="0" parTransId="{F5DA409B-6F2B-483C-A629-67FA48C03254}" sibTransId="{AACDEB01-C271-41F9-B1E8-F0F89B196152}"/>
    <dgm:cxn modelId="{1BD9FFFB-1721-46AE-8DD1-1789D2AA5448}" type="presOf" srcId="{348C82DC-FD74-49C1-B053-7BCF891B22B8}" destId="{271E8A93-87A0-4E50-8E74-FD7038F2948E}" srcOrd="0" destOrd="0" presId="urn:microsoft.com/office/officeart/2018/2/layout/IconVerticalSolidList"/>
    <dgm:cxn modelId="{6C35EBA3-EBF2-4DCC-8F9C-3BFBBF7221E8}" type="presParOf" srcId="{271E8A93-87A0-4E50-8E74-FD7038F2948E}" destId="{637DC7E8-57D9-496B-823B-F0B4CF0F51E3}" srcOrd="0" destOrd="0" presId="urn:microsoft.com/office/officeart/2018/2/layout/IconVerticalSolidList"/>
    <dgm:cxn modelId="{EFF22D32-937D-43D7-A299-8DD33DAB5B90}" type="presParOf" srcId="{637DC7E8-57D9-496B-823B-F0B4CF0F51E3}" destId="{C47ADC55-7961-4D47-ACBF-01C1B6A8CEEA}" srcOrd="0" destOrd="0" presId="urn:microsoft.com/office/officeart/2018/2/layout/IconVerticalSolidList"/>
    <dgm:cxn modelId="{7E7B3EAE-A1CB-4C2C-8E6C-84417E2E9D2E}" type="presParOf" srcId="{637DC7E8-57D9-496B-823B-F0B4CF0F51E3}" destId="{2A3F6469-B69E-4F39-9A3F-4066001A8CA7}" srcOrd="1" destOrd="0" presId="urn:microsoft.com/office/officeart/2018/2/layout/IconVerticalSolidList"/>
    <dgm:cxn modelId="{93D81478-E05E-4243-9B68-F3AB4D2D2E08}" type="presParOf" srcId="{637DC7E8-57D9-496B-823B-F0B4CF0F51E3}" destId="{18488111-3F46-410F-86C1-41491985E755}" srcOrd="2" destOrd="0" presId="urn:microsoft.com/office/officeart/2018/2/layout/IconVerticalSolidList"/>
    <dgm:cxn modelId="{38E8F2A5-5FD8-42A1-A0E7-0239CE6AF7C0}" type="presParOf" srcId="{637DC7E8-57D9-496B-823B-F0B4CF0F51E3}" destId="{D812E657-6979-42A8-AA9B-2913CCA4298F}" srcOrd="3" destOrd="0" presId="urn:microsoft.com/office/officeart/2018/2/layout/IconVerticalSolidList"/>
    <dgm:cxn modelId="{75F9A9CF-8E90-46FF-BA01-F3EDDE2ACB9A}" type="presParOf" srcId="{271E8A93-87A0-4E50-8E74-FD7038F2948E}" destId="{446F658C-D809-4287-9B14-0707BFC19079}" srcOrd="1" destOrd="0" presId="urn:microsoft.com/office/officeart/2018/2/layout/IconVerticalSolidList"/>
    <dgm:cxn modelId="{502A2D19-F258-4B9F-BA18-A7C63CABAC3F}" type="presParOf" srcId="{271E8A93-87A0-4E50-8E74-FD7038F2948E}" destId="{086F82B4-37BC-4B2B-9045-814466E7BFD0}" srcOrd="2" destOrd="0" presId="urn:microsoft.com/office/officeart/2018/2/layout/IconVerticalSolidList"/>
    <dgm:cxn modelId="{F26B4703-9D06-410D-8CC3-AA3F83CE8572}" type="presParOf" srcId="{086F82B4-37BC-4B2B-9045-814466E7BFD0}" destId="{32C54EFF-5CCA-465D-AC6D-12CD0B7226CB}" srcOrd="0" destOrd="0" presId="urn:microsoft.com/office/officeart/2018/2/layout/IconVerticalSolidList"/>
    <dgm:cxn modelId="{9B174C36-2FED-42B4-AE62-50620ED4D737}" type="presParOf" srcId="{086F82B4-37BC-4B2B-9045-814466E7BFD0}" destId="{5A25FF66-0443-471C-BF77-BDA8A443BCCD}" srcOrd="1" destOrd="0" presId="urn:microsoft.com/office/officeart/2018/2/layout/IconVerticalSolidList"/>
    <dgm:cxn modelId="{197F0E15-8119-430C-88E0-53D6488AABA3}" type="presParOf" srcId="{086F82B4-37BC-4B2B-9045-814466E7BFD0}" destId="{2324E7DC-CCCC-4621-AD53-77F76C5279BE}" srcOrd="2" destOrd="0" presId="urn:microsoft.com/office/officeart/2018/2/layout/IconVerticalSolidList"/>
    <dgm:cxn modelId="{EE29EA49-422D-4160-A9CC-726C152920EF}" type="presParOf" srcId="{086F82B4-37BC-4B2B-9045-814466E7BFD0}" destId="{5D4CD830-49CF-4027-B0C6-FA6268219267}" srcOrd="3" destOrd="0" presId="urn:microsoft.com/office/officeart/2018/2/layout/IconVerticalSolidList"/>
    <dgm:cxn modelId="{87C4BD77-3B34-472E-90FE-53F1108A163E}" type="presParOf" srcId="{271E8A93-87A0-4E50-8E74-FD7038F2948E}" destId="{F7E3D88D-F19D-4054-890E-7261C3CD7CD0}" srcOrd="3" destOrd="0" presId="urn:microsoft.com/office/officeart/2018/2/layout/IconVerticalSolidList"/>
    <dgm:cxn modelId="{550DCCA9-9BD3-4848-BA5F-254C49260565}" type="presParOf" srcId="{271E8A93-87A0-4E50-8E74-FD7038F2948E}" destId="{BF174142-ECD2-456D-AB64-108874CEC16E}" srcOrd="4" destOrd="0" presId="urn:microsoft.com/office/officeart/2018/2/layout/IconVerticalSolidList"/>
    <dgm:cxn modelId="{601C3AF8-719C-47C1-8A16-4086D108D02F}" type="presParOf" srcId="{BF174142-ECD2-456D-AB64-108874CEC16E}" destId="{9AE7BC5B-3BAD-476C-8C2E-369338B189E4}" srcOrd="0" destOrd="0" presId="urn:microsoft.com/office/officeart/2018/2/layout/IconVerticalSolidList"/>
    <dgm:cxn modelId="{8C6CA6CE-304C-49A6-9E59-6EB66A238624}" type="presParOf" srcId="{BF174142-ECD2-456D-AB64-108874CEC16E}" destId="{80500308-3B40-40FD-8081-5A8B8C8A5055}" srcOrd="1" destOrd="0" presId="urn:microsoft.com/office/officeart/2018/2/layout/IconVerticalSolidList"/>
    <dgm:cxn modelId="{6107C514-1261-4D73-9427-45ACE56F74EA}" type="presParOf" srcId="{BF174142-ECD2-456D-AB64-108874CEC16E}" destId="{F0CA9431-E460-4C63-9CA1-9B2C60ADF817}" srcOrd="2" destOrd="0" presId="urn:microsoft.com/office/officeart/2018/2/layout/IconVerticalSolidList"/>
    <dgm:cxn modelId="{DEE55758-D405-44CB-90E2-CB16529D0E1E}" type="presParOf" srcId="{BF174142-ECD2-456D-AB64-108874CEC16E}" destId="{3EC4C14B-64E7-44BE-A159-FDF9A0CA0A30}"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ADC55-7961-4D47-ACBF-01C1B6A8CEEA}">
      <dsp:nvSpPr>
        <dsp:cNvPr id="0" name=""/>
        <dsp:cNvSpPr/>
      </dsp:nvSpPr>
      <dsp:spPr>
        <a:xfrm>
          <a:off x="0" y="465"/>
          <a:ext cx="6828512" cy="108830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3F6469-B69E-4F39-9A3F-4066001A8CA7}">
      <dsp:nvSpPr>
        <dsp:cNvPr id="0" name=""/>
        <dsp:cNvSpPr/>
      </dsp:nvSpPr>
      <dsp:spPr>
        <a:xfrm>
          <a:off x="329212" y="245333"/>
          <a:ext cx="598567" cy="5985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12E657-6979-42A8-AA9B-2913CCA4298F}">
      <dsp:nvSpPr>
        <dsp:cNvPr id="0" name=""/>
        <dsp:cNvSpPr/>
      </dsp:nvSpPr>
      <dsp:spPr>
        <a:xfrm>
          <a:off x="1256992" y="465"/>
          <a:ext cx="5571519" cy="108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79" tIns="115179" rIns="115179" bIns="115179" numCol="1" spcCol="1270" anchor="ctr" anchorCtr="0">
          <a:noAutofit/>
        </a:bodyPr>
        <a:lstStyle/>
        <a:p>
          <a:pPr marL="0" lvl="0" indent="0" algn="l" defTabSz="889000">
            <a:lnSpc>
              <a:spcPct val="90000"/>
            </a:lnSpc>
            <a:spcBef>
              <a:spcPct val="0"/>
            </a:spcBef>
            <a:spcAft>
              <a:spcPct val="35000"/>
            </a:spcAft>
            <a:buNone/>
          </a:pPr>
          <a:r>
            <a:rPr lang="en-US" sz="2000" kern="1200"/>
            <a:t>Infant needs immediate imaging with abdominal film (KUB) to look at bowel gas pattern</a:t>
          </a:r>
        </a:p>
      </dsp:txBody>
      <dsp:txXfrm>
        <a:off x="1256992" y="465"/>
        <a:ext cx="5571519" cy="1088305"/>
      </dsp:txXfrm>
    </dsp:sp>
    <dsp:sp modelId="{32C54EFF-5CCA-465D-AC6D-12CD0B7226CB}">
      <dsp:nvSpPr>
        <dsp:cNvPr id="0" name=""/>
        <dsp:cNvSpPr/>
      </dsp:nvSpPr>
      <dsp:spPr>
        <a:xfrm>
          <a:off x="0" y="1360846"/>
          <a:ext cx="6828512" cy="108830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5FF66-0443-471C-BF77-BDA8A443BCCD}">
      <dsp:nvSpPr>
        <dsp:cNvPr id="0" name=""/>
        <dsp:cNvSpPr/>
      </dsp:nvSpPr>
      <dsp:spPr>
        <a:xfrm>
          <a:off x="329212" y="1605715"/>
          <a:ext cx="598567" cy="5985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4CD830-49CF-4027-B0C6-FA6268219267}">
      <dsp:nvSpPr>
        <dsp:cNvPr id="0" name=""/>
        <dsp:cNvSpPr/>
      </dsp:nvSpPr>
      <dsp:spPr>
        <a:xfrm>
          <a:off x="1256992" y="1360846"/>
          <a:ext cx="5571519" cy="108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79" tIns="115179" rIns="115179" bIns="115179" numCol="1" spcCol="1270" anchor="ctr" anchorCtr="0">
          <a:noAutofit/>
        </a:bodyPr>
        <a:lstStyle/>
        <a:p>
          <a:pPr marL="0" lvl="0" indent="0" algn="l" defTabSz="889000">
            <a:lnSpc>
              <a:spcPct val="90000"/>
            </a:lnSpc>
            <a:spcBef>
              <a:spcPct val="0"/>
            </a:spcBef>
            <a:spcAft>
              <a:spcPct val="35000"/>
            </a:spcAft>
            <a:buNone/>
          </a:pPr>
          <a:r>
            <a:rPr lang="en-US" sz="2000" kern="1200"/>
            <a:t>AND</a:t>
          </a:r>
        </a:p>
      </dsp:txBody>
      <dsp:txXfrm>
        <a:off x="1256992" y="1360846"/>
        <a:ext cx="5571519" cy="1088305"/>
      </dsp:txXfrm>
    </dsp:sp>
    <dsp:sp modelId="{9AE7BC5B-3BAD-476C-8C2E-369338B189E4}">
      <dsp:nvSpPr>
        <dsp:cNvPr id="0" name=""/>
        <dsp:cNvSpPr/>
      </dsp:nvSpPr>
      <dsp:spPr>
        <a:xfrm>
          <a:off x="0" y="2721228"/>
          <a:ext cx="6828512" cy="108830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00308-3B40-40FD-8081-5A8B8C8A5055}">
      <dsp:nvSpPr>
        <dsp:cNvPr id="0" name=""/>
        <dsp:cNvSpPr/>
      </dsp:nvSpPr>
      <dsp:spPr>
        <a:xfrm>
          <a:off x="329212" y="2966097"/>
          <a:ext cx="598567" cy="5985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C4C14B-64E7-44BE-A159-FDF9A0CA0A30}">
      <dsp:nvSpPr>
        <dsp:cNvPr id="0" name=""/>
        <dsp:cNvSpPr/>
      </dsp:nvSpPr>
      <dsp:spPr>
        <a:xfrm>
          <a:off x="1256992" y="2721228"/>
          <a:ext cx="5571519" cy="108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79" tIns="115179" rIns="115179" bIns="115179" numCol="1" spcCol="1270" anchor="ctr" anchorCtr="0">
          <a:noAutofit/>
        </a:bodyPr>
        <a:lstStyle/>
        <a:p>
          <a:pPr marL="0" lvl="0" indent="0" algn="l" defTabSz="889000">
            <a:lnSpc>
              <a:spcPct val="90000"/>
            </a:lnSpc>
            <a:spcBef>
              <a:spcPct val="0"/>
            </a:spcBef>
            <a:spcAft>
              <a:spcPct val="35000"/>
            </a:spcAft>
            <a:buNone/>
          </a:pPr>
          <a:r>
            <a:rPr lang="en-US" sz="2000" kern="1200"/>
            <a:t>Upper GI contrast series to rule out obstruction- Not always visible on plain film</a:t>
          </a:r>
        </a:p>
      </dsp:txBody>
      <dsp:txXfrm>
        <a:off x="1256992" y="2721228"/>
        <a:ext cx="5571519" cy="10883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29ACF6-BE0B-44B5-AC1E-330BA33DE8E9}"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F0D93-D00B-46CA-B531-5A9D3A2F4F35}" type="slidenum">
              <a:rPr lang="en-US" smtClean="0"/>
              <a:t>‹#›</a:t>
            </a:fld>
            <a:endParaRPr lang="en-US"/>
          </a:p>
        </p:txBody>
      </p:sp>
    </p:spTree>
    <p:extLst>
      <p:ext uri="{BB962C8B-B14F-4D97-AF65-F5344CB8AC3E}">
        <p14:creationId xmlns:p14="http://schemas.microsoft.com/office/powerpoint/2010/main" val="2682848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29ACF6-BE0B-44B5-AC1E-330BA33DE8E9}" type="datetimeFigureOut">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F0D93-D00B-46CA-B531-5A9D3A2F4F35}" type="slidenum">
              <a:rPr lang="en-US" smtClean="0"/>
              <a:t>‹#›</a:t>
            </a:fld>
            <a:endParaRPr lang="en-US"/>
          </a:p>
        </p:txBody>
      </p:sp>
    </p:spTree>
    <p:extLst>
      <p:ext uri="{BB962C8B-B14F-4D97-AF65-F5344CB8AC3E}">
        <p14:creationId xmlns:p14="http://schemas.microsoft.com/office/powerpoint/2010/main" val="215601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B29ACF6-BE0B-44B5-AC1E-330BA33DE8E9}"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F0D93-D00B-46CA-B531-5A9D3A2F4F35}" type="slidenum">
              <a:rPr lang="en-US" smtClean="0"/>
              <a:t>‹#›</a:t>
            </a:fld>
            <a:endParaRPr lang="en-US"/>
          </a:p>
        </p:txBody>
      </p:sp>
    </p:spTree>
    <p:extLst>
      <p:ext uri="{BB962C8B-B14F-4D97-AF65-F5344CB8AC3E}">
        <p14:creationId xmlns:p14="http://schemas.microsoft.com/office/powerpoint/2010/main" val="405187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B29ACF6-BE0B-44B5-AC1E-330BA33DE8E9}"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F0D93-D00B-46CA-B531-5A9D3A2F4F35}"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78079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29ACF6-BE0B-44B5-AC1E-330BA33DE8E9}"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F0D93-D00B-46CA-B531-5A9D3A2F4F35}" type="slidenum">
              <a:rPr lang="en-US" smtClean="0"/>
              <a:t>‹#›</a:t>
            </a:fld>
            <a:endParaRPr lang="en-US"/>
          </a:p>
        </p:txBody>
      </p:sp>
    </p:spTree>
    <p:extLst>
      <p:ext uri="{BB962C8B-B14F-4D97-AF65-F5344CB8AC3E}">
        <p14:creationId xmlns:p14="http://schemas.microsoft.com/office/powerpoint/2010/main" val="351521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29ACF6-BE0B-44B5-AC1E-330BA33DE8E9}" type="datetimeFigureOut">
              <a:rPr lang="en-US" smtClean="0"/>
              <a:t>9/22/2019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F0D93-D00B-46CA-B531-5A9D3A2F4F35}" type="slidenum">
              <a:rPr lang="en-US" smtClean="0"/>
              <a:t>‹#›</a:t>
            </a:fld>
            <a:endParaRPr lang="en-US"/>
          </a:p>
        </p:txBody>
      </p:sp>
    </p:spTree>
    <p:extLst>
      <p:ext uri="{BB962C8B-B14F-4D97-AF65-F5344CB8AC3E}">
        <p14:creationId xmlns:p14="http://schemas.microsoft.com/office/powerpoint/2010/main" val="592452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29ACF6-BE0B-44B5-AC1E-330BA33DE8E9}" type="datetimeFigureOut">
              <a:rPr lang="en-US" smtClean="0"/>
              <a:t>9/22/2019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F0D93-D00B-46CA-B531-5A9D3A2F4F35}" type="slidenum">
              <a:rPr lang="en-US" smtClean="0"/>
              <a:t>‹#›</a:t>
            </a:fld>
            <a:endParaRPr lang="en-US"/>
          </a:p>
        </p:txBody>
      </p:sp>
    </p:spTree>
    <p:extLst>
      <p:ext uri="{BB962C8B-B14F-4D97-AF65-F5344CB8AC3E}">
        <p14:creationId xmlns:p14="http://schemas.microsoft.com/office/powerpoint/2010/main" val="206167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9ACF6-BE0B-44B5-AC1E-330BA33DE8E9}"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F0D93-D00B-46CA-B531-5A9D3A2F4F35}" type="slidenum">
              <a:rPr lang="en-US" smtClean="0"/>
              <a:t>‹#›</a:t>
            </a:fld>
            <a:endParaRPr lang="en-US"/>
          </a:p>
        </p:txBody>
      </p:sp>
    </p:spTree>
    <p:extLst>
      <p:ext uri="{BB962C8B-B14F-4D97-AF65-F5344CB8AC3E}">
        <p14:creationId xmlns:p14="http://schemas.microsoft.com/office/powerpoint/2010/main" val="3367752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9ACF6-BE0B-44B5-AC1E-330BA33DE8E9}"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F0D93-D00B-46CA-B531-5A9D3A2F4F35}" type="slidenum">
              <a:rPr lang="en-US" smtClean="0"/>
              <a:t>‹#›</a:t>
            </a:fld>
            <a:endParaRPr lang="en-US"/>
          </a:p>
        </p:txBody>
      </p:sp>
    </p:spTree>
    <p:extLst>
      <p:ext uri="{BB962C8B-B14F-4D97-AF65-F5344CB8AC3E}">
        <p14:creationId xmlns:p14="http://schemas.microsoft.com/office/powerpoint/2010/main" val="394089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29ACF6-BE0B-44B5-AC1E-330BA33DE8E9}"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F0D93-D00B-46CA-B531-5A9D3A2F4F35}" type="slidenum">
              <a:rPr lang="en-US" smtClean="0"/>
              <a:t>‹#›</a:t>
            </a:fld>
            <a:endParaRPr lang="en-US"/>
          </a:p>
        </p:txBody>
      </p:sp>
    </p:spTree>
    <p:extLst>
      <p:ext uri="{BB962C8B-B14F-4D97-AF65-F5344CB8AC3E}">
        <p14:creationId xmlns:p14="http://schemas.microsoft.com/office/powerpoint/2010/main" val="305214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29ACF6-BE0B-44B5-AC1E-330BA33DE8E9}"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F0D93-D00B-46CA-B531-5A9D3A2F4F35}" type="slidenum">
              <a:rPr lang="en-US" smtClean="0"/>
              <a:t>‹#›</a:t>
            </a:fld>
            <a:endParaRPr lang="en-US"/>
          </a:p>
        </p:txBody>
      </p:sp>
    </p:spTree>
    <p:extLst>
      <p:ext uri="{BB962C8B-B14F-4D97-AF65-F5344CB8AC3E}">
        <p14:creationId xmlns:p14="http://schemas.microsoft.com/office/powerpoint/2010/main" val="344118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29ACF6-BE0B-44B5-AC1E-330BA33DE8E9}" type="datetimeFigureOut">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F0D93-D00B-46CA-B531-5A9D3A2F4F35}" type="slidenum">
              <a:rPr lang="en-US" smtClean="0"/>
              <a:t>‹#›</a:t>
            </a:fld>
            <a:endParaRPr lang="en-US"/>
          </a:p>
        </p:txBody>
      </p:sp>
    </p:spTree>
    <p:extLst>
      <p:ext uri="{BB962C8B-B14F-4D97-AF65-F5344CB8AC3E}">
        <p14:creationId xmlns:p14="http://schemas.microsoft.com/office/powerpoint/2010/main" val="2429971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29ACF6-BE0B-44B5-AC1E-330BA33DE8E9}" type="datetimeFigureOut">
              <a:rPr lang="en-US" smtClean="0"/>
              <a:t>9/22/2019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2F0D93-D00B-46CA-B531-5A9D3A2F4F35}" type="slidenum">
              <a:rPr lang="en-US" smtClean="0"/>
              <a:t>‹#›</a:t>
            </a:fld>
            <a:endParaRPr lang="en-US"/>
          </a:p>
        </p:txBody>
      </p:sp>
    </p:spTree>
    <p:extLst>
      <p:ext uri="{BB962C8B-B14F-4D97-AF65-F5344CB8AC3E}">
        <p14:creationId xmlns:p14="http://schemas.microsoft.com/office/powerpoint/2010/main" val="148366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B29ACF6-BE0B-44B5-AC1E-330BA33DE8E9}" type="datetimeFigureOut">
              <a:rPr lang="en-US" smtClean="0"/>
              <a:t>9/22/2019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82F0D93-D00B-46CA-B531-5A9D3A2F4F35}" type="slidenum">
              <a:rPr lang="en-US" smtClean="0"/>
              <a:t>‹#›</a:t>
            </a:fld>
            <a:endParaRPr lang="en-US"/>
          </a:p>
        </p:txBody>
      </p:sp>
    </p:spTree>
    <p:extLst>
      <p:ext uri="{BB962C8B-B14F-4D97-AF65-F5344CB8AC3E}">
        <p14:creationId xmlns:p14="http://schemas.microsoft.com/office/powerpoint/2010/main" val="383849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B29ACF6-BE0B-44B5-AC1E-330BA33DE8E9}" type="datetimeFigureOut">
              <a:rPr lang="en-US" smtClean="0"/>
              <a:t>9/22/2019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82F0D93-D00B-46CA-B531-5A9D3A2F4F35}" type="slidenum">
              <a:rPr lang="en-US" smtClean="0"/>
              <a:t>‹#›</a:t>
            </a:fld>
            <a:endParaRPr lang="en-US"/>
          </a:p>
        </p:txBody>
      </p:sp>
    </p:spTree>
    <p:extLst>
      <p:ext uri="{BB962C8B-B14F-4D97-AF65-F5344CB8AC3E}">
        <p14:creationId xmlns:p14="http://schemas.microsoft.com/office/powerpoint/2010/main" val="106979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B29ACF6-BE0B-44B5-AC1E-330BA33DE8E9}" type="datetimeFigureOut">
              <a:rPr lang="en-US" smtClean="0"/>
              <a:t>9/22/2019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82F0D93-D00B-46CA-B531-5A9D3A2F4F35}" type="slidenum">
              <a:rPr lang="en-US" smtClean="0"/>
              <a:t>‹#›</a:t>
            </a:fld>
            <a:endParaRPr lang="en-US"/>
          </a:p>
        </p:txBody>
      </p:sp>
    </p:spTree>
    <p:extLst>
      <p:ext uri="{BB962C8B-B14F-4D97-AF65-F5344CB8AC3E}">
        <p14:creationId xmlns:p14="http://schemas.microsoft.com/office/powerpoint/2010/main" val="27162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29ACF6-BE0B-44B5-AC1E-330BA33DE8E9}" type="datetimeFigureOut">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F0D93-D00B-46CA-B531-5A9D3A2F4F35}" type="slidenum">
              <a:rPr lang="en-US" smtClean="0"/>
              <a:t>‹#›</a:t>
            </a:fld>
            <a:endParaRPr lang="en-US"/>
          </a:p>
        </p:txBody>
      </p:sp>
    </p:spTree>
    <p:extLst>
      <p:ext uri="{BB962C8B-B14F-4D97-AF65-F5344CB8AC3E}">
        <p14:creationId xmlns:p14="http://schemas.microsoft.com/office/powerpoint/2010/main" val="4193281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B29ACF6-BE0B-44B5-AC1E-330BA33DE8E9}" type="datetimeFigureOut">
              <a:rPr lang="en-US" smtClean="0"/>
              <a:t>9/22/2019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82F0D93-D00B-46CA-B531-5A9D3A2F4F35}" type="slidenum">
              <a:rPr lang="en-US" smtClean="0"/>
              <a:t>‹#›</a:t>
            </a:fld>
            <a:endParaRPr lang="en-US"/>
          </a:p>
        </p:txBody>
      </p:sp>
    </p:spTree>
    <p:extLst>
      <p:ext uri="{BB962C8B-B14F-4D97-AF65-F5344CB8AC3E}">
        <p14:creationId xmlns:p14="http://schemas.microsoft.com/office/powerpoint/2010/main" val="566923100"/>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hyperlink" Target="http://www.flickr.com/photos/yarhargoat/4351314713/" TargetMode="External"/><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hyperlink" Target="http://www.lanacion.com.ar/942965-drogas-tabaco-y-alcohol-graves-en-el-embarazo" TargetMode="External"/><Relationship Id="rId3" Type="http://schemas.openxmlformats.org/officeDocument/2006/relationships/image" Target="../media/image2.png"/><Relationship Id="rId7"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http://www.mamalinablog.com/2013/07/usaha-rawatan-arif-2-ujian-eeg.html" TargetMode="External"/><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hyperlink" Target="http://flickr.com/photos/leecannon/5046124554" TargetMode="External"/><Relationship Id="rId3" Type="http://schemas.openxmlformats.org/officeDocument/2006/relationships/image" Target="../media/image2.png"/><Relationship Id="rId7"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hyperlink" Target="https://www.healthtap.com/topics/hypoglycemia-blood-sugar-levels-chart" TargetMode="External"/><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hyperlink" Target="http://ambientebio.it/5-cibi-che-aiutano-a-contrastare-la-voglia-di-zuccheri/" TargetMode="External"/><Relationship Id="rId3" Type="http://schemas.openxmlformats.org/officeDocument/2006/relationships/image" Target="../media/image2.png"/><Relationship Id="rId7"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hyperlink" Target="https://www.universomamma.it/allattamento-al-seno-e-obesita-infantile-allattare-i-figli-influisce-su-abitudini-e-preferenze-alimentari/" TargetMode="External"/><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hyperlink" Target="https://fontedasaude.org/fazer-dieta-amamentando-cuidados-que-voce-deve-tomar/" TargetMode="External"/><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nurseslabs.com/nursing-area-best-personality/"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nypost.com/2018/01/29/mom-delivers-nearly-14-pound-baby-without-painkillers/" TargetMode="External"/><Relationship Id="rId3" Type="http://schemas.openxmlformats.org/officeDocument/2006/relationships/image" Target="../media/image2.png"/><Relationship Id="rId7"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www-users.med.cornell.edu/~spon/picu/calc/glucinfr.htm" TargetMode="External"/><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liem.com/2018/02/pem-pearls-ultrasound-guided-peripheral-iv-access/" TargetMode="External"/><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hyperlink" Target="http://pequelia.es/bebes/proteger-al-bebe-del-frio.html" TargetMode="External"/><Relationship Id="rId3" Type="http://schemas.openxmlformats.org/officeDocument/2006/relationships/image" Target="../media/image2.png"/><Relationship Id="rId7" Type="http://schemas.openxmlformats.org/officeDocument/2006/relationships/image" Target="../media/image31.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hyperlink" Target="http://nursekey.com/physiologic-adaptation-of-the-newborn-and-nursing-assessment/" TargetMode="External"/><Relationship Id="rId3" Type="http://schemas.openxmlformats.org/officeDocument/2006/relationships/image" Target="../media/image2.png"/><Relationship Id="rId7" Type="http://schemas.openxmlformats.org/officeDocument/2006/relationships/image" Target="../media/image32.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hyperlink" Target="http://www.mommyswall.com/types-thermometers-babies-kids/" TargetMode="External"/><Relationship Id="rId3" Type="http://schemas.openxmlformats.org/officeDocument/2006/relationships/image" Target="../media/image2.png"/><Relationship Id="rId7" Type="http://schemas.openxmlformats.org/officeDocument/2006/relationships/image" Target="../media/image33.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hyperlink" Target="https://www.saudedica.com.br/sepsis-o-que-e-causas-sintomas-e-tratamentos/" TargetMode="External"/><Relationship Id="rId3" Type="http://schemas.openxmlformats.org/officeDocument/2006/relationships/image" Target="../media/image2.png"/><Relationship Id="rId7" Type="http://schemas.openxmlformats.org/officeDocument/2006/relationships/image" Target="../media/image34.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youtube.com/watch?v=uwswhoKfkmM" TargetMode="External"/><Relationship Id="rId3" Type="http://schemas.openxmlformats.org/officeDocument/2006/relationships/image" Target="../media/image2.png"/><Relationship Id="rId7" Type="http://schemas.openxmlformats.org/officeDocument/2006/relationships/image" Target="../media/image35.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hyperlink" Target="http://www.clinicaladvisor.com/anatomy-of-an-asthma-attack/slideshow/677/" TargetMode="External"/><Relationship Id="rId3" Type="http://schemas.openxmlformats.org/officeDocument/2006/relationships/image" Target="../media/image2.png"/><Relationship Id="rId7" Type="http://schemas.openxmlformats.org/officeDocument/2006/relationships/image" Target="../media/image36.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hyperlink" Target="https://openclipart.org/detail/190777/hand-open-by-schplook-190777" TargetMode="External"/><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texaschildrens.org/blog/2011/10/mother%E2%80%99s-story-%E2%80%94-raising-infant-heart-defect-part-2-6" TargetMode="External"/><Relationship Id="rId3" Type="http://schemas.openxmlformats.org/officeDocument/2006/relationships/image" Target="../media/image2.png"/><Relationship Id="rId7"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openxmlformats.org/officeDocument/2006/relationships/hyperlink" Target="http://triple-we.blogspot.com/2013/03/hiv-aids-symptoms-and-transmission.html" TargetMode="External"/><Relationship Id="rId3" Type="http://schemas.openxmlformats.org/officeDocument/2006/relationships/image" Target="../media/image2.png"/><Relationship Id="rId7"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hyperlink" Target="http://www.jpeds.com/article/S0022-3476(08)00268-0/abstract" TargetMode="External"/><Relationship Id="rId3" Type="http://schemas.openxmlformats.org/officeDocument/2006/relationships/image" Target="../media/image2.png"/><Relationship Id="rId7" Type="http://schemas.openxmlformats.org/officeDocument/2006/relationships/image" Target="../media/image7.s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12"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hyperlink" Target="http://www.dailymail.co.uk/health/article-1127396/How-I-cured-babys-mystery-illness-baffled-doctors-simple-yoghurt-drink.html" TargetMode="External"/><Relationship Id="rId3" Type="http://schemas.openxmlformats.org/officeDocument/2006/relationships/image" Target="../media/image2.png"/><Relationship Id="rId7"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hyperlink" Target="http://www.flickr.com/photos/terretta/2136285408/" TargetMode="External"/><Relationship Id="rId3" Type="http://schemas.openxmlformats.org/officeDocument/2006/relationships/image" Target="../media/image2.png"/><Relationship Id="rId7"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017EC-AA01-4C12-8991-659FBC410DB1}"/>
              </a:ext>
            </a:extLst>
          </p:cNvPr>
          <p:cNvSpPr>
            <a:spLocks noGrp="1"/>
          </p:cNvSpPr>
          <p:nvPr>
            <p:ph type="title"/>
          </p:nvPr>
        </p:nvSpPr>
        <p:spPr/>
        <p:txBody>
          <a:bodyPr>
            <a:normAutofit fontScale="90000"/>
          </a:bodyPr>
          <a:lstStyle/>
          <a:p>
            <a:pPr algn="ctr"/>
            <a:r>
              <a:rPr lang="en-US" sz="8000"/>
              <a:t>“Red Flags” in Newborns</a:t>
            </a:r>
          </a:p>
        </p:txBody>
      </p:sp>
      <p:sp>
        <p:nvSpPr>
          <p:cNvPr id="3" name="Subtitle 2">
            <a:extLst>
              <a:ext uri="{FF2B5EF4-FFF2-40B4-BE49-F238E27FC236}">
                <a16:creationId xmlns:a16="http://schemas.microsoft.com/office/drawing/2014/main" id="{E83766D7-10C8-4728-A6E8-1F2769C6B5E1}"/>
              </a:ext>
            </a:extLst>
          </p:cNvPr>
          <p:cNvSpPr>
            <a:spLocks noGrp="1"/>
          </p:cNvSpPr>
          <p:nvPr>
            <p:ph type="body" idx="1"/>
          </p:nvPr>
        </p:nvSpPr>
        <p:spPr/>
        <p:txBody>
          <a:bodyPr>
            <a:normAutofit/>
          </a:bodyPr>
          <a:lstStyle/>
          <a:p>
            <a:pPr algn="ctr"/>
            <a:r>
              <a:rPr lang="en-US" sz="2400" dirty="0">
                <a:solidFill>
                  <a:schemeClr val="tx1"/>
                </a:solidFill>
              </a:rPr>
              <a:t>Signs and Symptoms that ALWAYS Require Further Evaluation</a:t>
            </a:r>
          </a:p>
        </p:txBody>
      </p:sp>
    </p:spTree>
    <p:extLst>
      <p:ext uri="{BB962C8B-B14F-4D97-AF65-F5344CB8AC3E}">
        <p14:creationId xmlns:p14="http://schemas.microsoft.com/office/powerpoint/2010/main" val="884587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DFC010-DA48-4E38-9114-E61F78A53DCE}"/>
              </a:ext>
            </a:extLst>
          </p:cNvPr>
          <p:cNvSpPr>
            <a:spLocks noGrp="1"/>
          </p:cNvSpPr>
          <p:nvPr>
            <p:ph type="title"/>
          </p:nvPr>
        </p:nvSpPr>
        <p:spPr>
          <a:xfrm>
            <a:off x="1154954" y="381000"/>
            <a:ext cx="8825659" cy="1047750"/>
          </a:xfrm>
        </p:spPr>
        <p:txBody>
          <a:bodyPr/>
          <a:lstStyle/>
          <a:p>
            <a:r>
              <a:rPr lang="en-US" dirty="0"/>
              <a:t>Apnea in a Term Newborn</a:t>
            </a:r>
          </a:p>
        </p:txBody>
      </p:sp>
      <p:sp>
        <p:nvSpPr>
          <p:cNvPr id="5" name="Content Placeholder 4">
            <a:extLst>
              <a:ext uri="{FF2B5EF4-FFF2-40B4-BE49-F238E27FC236}">
                <a16:creationId xmlns:a16="http://schemas.microsoft.com/office/drawing/2014/main" id="{2FDD986B-CD8F-40E2-9E96-344A0E6DE118}"/>
              </a:ext>
            </a:extLst>
          </p:cNvPr>
          <p:cNvSpPr>
            <a:spLocks noGrp="1"/>
          </p:cNvSpPr>
          <p:nvPr>
            <p:ph type="body" sz="half" idx="2"/>
          </p:nvPr>
        </p:nvSpPr>
        <p:spPr>
          <a:xfrm>
            <a:off x="1154954" y="1847850"/>
            <a:ext cx="8825659" cy="4171950"/>
          </a:xfrm>
        </p:spPr>
        <p:txBody>
          <a:bodyPr>
            <a:noAutofit/>
          </a:bodyPr>
          <a:lstStyle/>
          <a:p>
            <a:pPr marL="342900" lvl="0" indent="-342900" defTabSz="914400">
              <a:spcBef>
                <a:spcPts val="600"/>
              </a:spcBef>
              <a:spcAft>
                <a:spcPts val="200"/>
              </a:spcAft>
              <a:buClr>
                <a:srgbClr val="E48312"/>
              </a:buClr>
              <a:buSzPct val="100000"/>
              <a:buFont typeface="Arial" panose="020B0604020202020204" pitchFamily="34" charset="0"/>
              <a:buChar char="•"/>
            </a:pPr>
            <a:r>
              <a:rPr lang="en-US" sz="2000" dirty="0">
                <a:latin typeface="Calibri" panose="020F0502020204030204"/>
                <a:ea typeface="+mn-ea"/>
                <a:cs typeface="+mn-cs"/>
              </a:rPr>
              <a:t>Apnea, by definition, is a pause in breathing lasting 20 seconds or more. </a:t>
            </a:r>
          </a:p>
          <a:p>
            <a:pPr marL="800100" lvl="1" indent="-342900" defTabSz="914400">
              <a:spcBef>
                <a:spcPts val="600"/>
              </a:spcBef>
              <a:spcAft>
                <a:spcPts val="200"/>
              </a:spcAft>
              <a:buClr>
                <a:srgbClr val="E48312"/>
              </a:buClr>
              <a:buSzPct val="100000"/>
              <a:buFont typeface="Arial" panose="020B0604020202020204" pitchFamily="34" charset="0"/>
              <a:buChar char="•"/>
            </a:pPr>
            <a:r>
              <a:rPr lang="en-US" sz="2000" dirty="0">
                <a:latin typeface="Calibri" panose="020F0502020204030204"/>
                <a:ea typeface="+mn-ea"/>
                <a:cs typeface="+mn-cs"/>
              </a:rPr>
              <a:t>Central- Depression of respiratory center in brain</a:t>
            </a:r>
          </a:p>
          <a:p>
            <a:pPr marL="800100" lvl="1" indent="-342900" defTabSz="914400">
              <a:spcBef>
                <a:spcPts val="600"/>
              </a:spcBef>
              <a:spcAft>
                <a:spcPts val="200"/>
              </a:spcAft>
              <a:buClr>
                <a:srgbClr val="E48312"/>
              </a:buClr>
              <a:buSzPct val="100000"/>
              <a:buFont typeface="Arial" panose="020B0604020202020204" pitchFamily="34" charset="0"/>
              <a:buChar char="•"/>
            </a:pPr>
            <a:r>
              <a:rPr lang="en-US" sz="2000" dirty="0">
                <a:latin typeface="Calibri" panose="020F0502020204030204"/>
                <a:ea typeface="+mn-ea"/>
                <a:cs typeface="+mn-cs"/>
              </a:rPr>
              <a:t>Obstructive- airway collapse that blocks breathing efforts</a:t>
            </a:r>
          </a:p>
          <a:p>
            <a:pPr marL="800100" lvl="1" indent="-342900" defTabSz="914400">
              <a:spcBef>
                <a:spcPts val="600"/>
              </a:spcBef>
              <a:spcAft>
                <a:spcPts val="200"/>
              </a:spcAft>
              <a:buClr>
                <a:srgbClr val="E48312"/>
              </a:buClr>
              <a:buSzPct val="100000"/>
              <a:buFont typeface="Arial" panose="020B0604020202020204" pitchFamily="34" charset="0"/>
              <a:buChar char="•"/>
            </a:pPr>
            <a:r>
              <a:rPr lang="en-US" sz="2000" dirty="0">
                <a:latin typeface="Calibri" panose="020F0502020204030204"/>
                <a:ea typeface="+mn-ea"/>
                <a:cs typeface="+mn-cs"/>
              </a:rPr>
              <a:t>Mixed- combination of above</a:t>
            </a:r>
          </a:p>
          <a:p>
            <a:pPr marL="342900" lvl="0" indent="-342900" defTabSz="914400">
              <a:spcBef>
                <a:spcPts val="1200"/>
              </a:spcBef>
              <a:spcAft>
                <a:spcPts val="200"/>
              </a:spcAft>
              <a:buClr>
                <a:srgbClr val="E48312"/>
              </a:buClr>
              <a:buSzPct val="100000"/>
              <a:buFont typeface="Arial" panose="020B0604020202020204" pitchFamily="34" charset="0"/>
              <a:buChar char="•"/>
            </a:pPr>
            <a:r>
              <a:rPr lang="en-US" sz="2000" dirty="0">
                <a:latin typeface="Calibri" panose="020F0502020204030204"/>
                <a:ea typeface="+mn-ea"/>
                <a:cs typeface="+mn-cs"/>
              </a:rPr>
              <a:t>In preterm infants, it is related to an immature respiratory center in the brain. This causes a disturbance of respiratory control during REM sleep.</a:t>
            </a:r>
          </a:p>
          <a:p>
            <a:pPr marL="486918" lvl="1" indent="-285750" defTabSz="914400">
              <a:spcBef>
                <a:spcPts val="200"/>
              </a:spcBef>
              <a:spcAft>
                <a:spcPts val="400"/>
              </a:spcAft>
              <a:buClr>
                <a:srgbClr val="E48312"/>
              </a:buClr>
              <a:buSzTx/>
              <a:buFont typeface="Arial" panose="020B0604020202020204" pitchFamily="34" charset="0"/>
              <a:buChar char="•"/>
            </a:pPr>
            <a:r>
              <a:rPr lang="en-US" sz="2000" dirty="0">
                <a:latin typeface="Calibri" panose="020F0502020204030204"/>
                <a:ea typeface="+mn-ea"/>
                <a:cs typeface="+mn-cs"/>
              </a:rPr>
              <a:t>Loss of upper airway tone, pharyngeal collapse, airway obstruction</a:t>
            </a:r>
            <a:r>
              <a:rPr lang="en-US" sz="2000" dirty="0">
                <a:latin typeface="Calibri" panose="020F0502020204030204"/>
                <a:ea typeface="+mn-ea"/>
                <a:cs typeface="+mn-cs"/>
                <a:sym typeface="Wingdings" panose="05000000000000000000" pitchFamily="2" charset="2"/>
              </a:rPr>
              <a:t> this is mixed apnea.</a:t>
            </a:r>
            <a:endParaRPr lang="en-US" sz="2000" dirty="0">
              <a:latin typeface="Calibri" panose="020F0502020204030204"/>
              <a:ea typeface="+mn-ea"/>
              <a:cs typeface="+mn-cs"/>
            </a:endParaRPr>
          </a:p>
          <a:p>
            <a:pPr marL="342900" lvl="0" indent="-342900" defTabSz="914400">
              <a:spcBef>
                <a:spcPts val="1200"/>
              </a:spcBef>
              <a:spcAft>
                <a:spcPts val="200"/>
              </a:spcAft>
              <a:buClr>
                <a:srgbClr val="E48312"/>
              </a:buClr>
              <a:buSzPct val="100000"/>
              <a:buFont typeface="Arial" panose="020B0604020202020204" pitchFamily="34" charset="0"/>
              <a:buChar char="•"/>
            </a:pPr>
            <a:r>
              <a:rPr lang="en-US" sz="2000" dirty="0">
                <a:latin typeface="Calibri" panose="020F0502020204030204"/>
                <a:ea typeface="+mn-ea"/>
                <a:cs typeface="+mn-cs"/>
              </a:rPr>
              <a:t> This causes periodic breathing (breathe, pause, breathe, pause). If the pauses last 20 seconds, it is apnea of prematurity.</a:t>
            </a:r>
          </a:p>
          <a:p>
            <a:pPr lvl="0" defTabSz="914400">
              <a:spcBef>
                <a:spcPts val="1200"/>
              </a:spcBef>
              <a:spcAft>
                <a:spcPts val="200"/>
              </a:spcAft>
              <a:buClr>
                <a:srgbClr val="E48312"/>
              </a:buClr>
              <a:buSzPct val="100000"/>
            </a:pPr>
            <a:endParaRPr lang="en-US" sz="1600" dirty="0">
              <a:solidFill>
                <a:srgbClr val="000000">
                  <a:lumMod val="75000"/>
                  <a:lumOff val="25000"/>
                </a:srgbClr>
              </a:solidFill>
              <a:latin typeface="Calibri" panose="020F0502020204030204"/>
              <a:ea typeface="+mn-ea"/>
              <a:cs typeface="+mn-cs"/>
            </a:endParaRPr>
          </a:p>
        </p:txBody>
      </p:sp>
      <p:sp>
        <p:nvSpPr>
          <p:cNvPr id="9" name="Freeform: Shape 8">
            <a:extLst>
              <a:ext uri="{FF2B5EF4-FFF2-40B4-BE49-F238E27FC236}">
                <a16:creationId xmlns:a16="http://schemas.microsoft.com/office/drawing/2014/main" id="{5A272FCB-786A-4B7D-BE2C-4063E47FE9F0}"/>
              </a:ext>
            </a:extLst>
          </p:cNvPr>
          <p:cNvSpPr/>
          <p:nvPr/>
        </p:nvSpPr>
        <p:spPr>
          <a:xfrm>
            <a:off x="3366843" y="5626608"/>
            <a:ext cx="7315200" cy="786384"/>
          </a:xfrm>
          <a:custGeom>
            <a:avLst/>
            <a:gdLst>
              <a:gd name="connsiteX0" fmla="*/ 0 w 7315200"/>
              <a:gd name="connsiteY0" fmla="*/ 603504 h 786384"/>
              <a:gd name="connsiteX1" fmla="*/ 18288 w 7315200"/>
              <a:gd name="connsiteY1" fmla="*/ 521208 h 786384"/>
              <a:gd name="connsiteX2" fmla="*/ 36576 w 7315200"/>
              <a:gd name="connsiteY2" fmla="*/ 493776 h 786384"/>
              <a:gd name="connsiteX3" fmla="*/ 45720 w 7315200"/>
              <a:gd name="connsiteY3" fmla="*/ 466344 h 786384"/>
              <a:gd name="connsiteX4" fmla="*/ 64008 w 7315200"/>
              <a:gd name="connsiteY4" fmla="*/ 438912 h 786384"/>
              <a:gd name="connsiteX5" fmla="*/ 82296 w 7315200"/>
              <a:gd name="connsiteY5" fmla="*/ 402336 h 786384"/>
              <a:gd name="connsiteX6" fmla="*/ 100584 w 7315200"/>
              <a:gd name="connsiteY6" fmla="*/ 374904 h 786384"/>
              <a:gd name="connsiteX7" fmla="*/ 109728 w 7315200"/>
              <a:gd name="connsiteY7" fmla="*/ 347472 h 786384"/>
              <a:gd name="connsiteX8" fmla="*/ 164592 w 7315200"/>
              <a:gd name="connsiteY8" fmla="*/ 256032 h 786384"/>
              <a:gd name="connsiteX9" fmla="*/ 192024 w 7315200"/>
              <a:gd name="connsiteY9" fmla="*/ 237744 h 786384"/>
              <a:gd name="connsiteX10" fmla="*/ 210312 w 7315200"/>
              <a:gd name="connsiteY10" fmla="*/ 320040 h 786384"/>
              <a:gd name="connsiteX11" fmla="*/ 219456 w 7315200"/>
              <a:gd name="connsiteY11" fmla="*/ 347472 h 786384"/>
              <a:gd name="connsiteX12" fmla="*/ 228600 w 7315200"/>
              <a:gd name="connsiteY12" fmla="*/ 475488 h 786384"/>
              <a:gd name="connsiteX13" fmla="*/ 246888 w 7315200"/>
              <a:gd name="connsiteY13" fmla="*/ 557784 h 786384"/>
              <a:gd name="connsiteX14" fmla="*/ 265176 w 7315200"/>
              <a:gd name="connsiteY14" fmla="*/ 585216 h 786384"/>
              <a:gd name="connsiteX15" fmla="*/ 301752 w 7315200"/>
              <a:gd name="connsiteY15" fmla="*/ 667512 h 786384"/>
              <a:gd name="connsiteX16" fmla="*/ 329184 w 7315200"/>
              <a:gd name="connsiteY16" fmla="*/ 685800 h 786384"/>
              <a:gd name="connsiteX17" fmla="*/ 347472 w 7315200"/>
              <a:gd name="connsiteY17" fmla="*/ 621792 h 786384"/>
              <a:gd name="connsiteX18" fmla="*/ 365760 w 7315200"/>
              <a:gd name="connsiteY18" fmla="*/ 338328 h 786384"/>
              <a:gd name="connsiteX19" fmla="*/ 393192 w 7315200"/>
              <a:gd name="connsiteY19" fmla="*/ 237744 h 786384"/>
              <a:gd name="connsiteX20" fmla="*/ 411480 w 7315200"/>
              <a:gd name="connsiteY20" fmla="*/ 164592 h 786384"/>
              <a:gd name="connsiteX21" fmla="*/ 429768 w 7315200"/>
              <a:gd name="connsiteY21" fmla="*/ 201168 h 786384"/>
              <a:gd name="connsiteX22" fmla="*/ 448056 w 7315200"/>
              <a:gd name="connsiteY22" fmla="*/ 228600 h 786384"/>
              <a:gd name="connsiteX23" fmla="*/ 457200 w 7315200"/>
              <a:gd name="connsiteY23" fmla="*/ 274320 h 786384"/>
              <a:gd name="connsiteX24" fmla="*/ 466344 w 7315200"/>
              <a:gd name="connsiteY24" fmla="*/ 301752 h 786384"/>
              <a:gd name="connsiteX25" fmla="*/ 484632 w 7315200"/>
              <a:gd name="connsiteY25" fmla="*/ 374904 h 786384"/>
              <a:gd name="connsiteX26" fmla="*/ 493776 w 7315200"/>
              <a:gd name="connsiteY26" fmla="*/ 402336 h 786384"/>
              <a:gd name="connsiteX27" fmla="*/ 512064 w 7315200"/>
              <a:gd name="connsiteY27" fmla="*/ 466344 h 786384"/>
              <a:gd name="connsiteX28" fmla="*/ 521208 w 7315200"/>
              <a:gd name="connsiteY28" fmla="*/ 530352 h 786384"/>
              <a:gd name="connsiteX29" fmla="*/ 530352 w 7315200"/>
              <a:gd name="connsiteY29" fmla="*/ 640080 h 786384"/>
              <a:gd name="connsiteX30" fmla="*/ 566928 w 7315200"/>
              <a:gd name="connsiteY30" fmla="*/ 621792 h 786384"/>
              <a:gd name="connsiteX31" fmla="*/ 576072 w 7315200"/>
              <a:gd name="connsiteY31" fmla="*/ 82296 h 786384"/>
              <a:gd name="connsiteX32" fmla="*/ 585216 w 7315200"/>
              <a:gd name="connsiteY32" fmla="*/ 109728 h 786384"/>
              <a:gd name="connsiteX33" fmla="*/ 594360 w 7315200"/>
              <a:gd name="connsiteY33" fmla="*/ 484632 h 786384"/>
              <a:gd name="connsiteX34" fmla="*/ 603504 w 7315200"/>
              <a:gd name="connsiteY34" fmla="*/ 512064 h 786384"/>
              <a:gd name="connsiteX35" fmla="*/ 658368 w 7315200"/>
              <a:gd name="connsiteY35" fmla="*/ 576072 h 786384"/>
              <a:gd name="connsiteX36" fmla="*/ 685800 w 7315200"/>
              <a:gd name="connsiteY36" fmla="*/ 594360 h 786384"/>
              <a:gd name="connsiteX37" fmla="*/ 740664 w 7315200"/>
              <a:gd name="connsiteY37" fmla="*/ 658368 h 786384"/>
              <a:gd name="connsiteX38" fmla="*/ 768096 w 7315200"/>
              <a:gd name="connsiteY38" fmla="*/ 685800 h 786384"/>
              <a:gd name="connsiteX39" fmla="*/ 786384 w 7315200"/>
              <a:gd name="connsiteY39" fmla="*/ 713232 h 786384"/>
              <a:gd name="connsiteX40" fmla="*/ 813816 w 7315200"/>
              <a:gd name="connsiteY40" fmla="*/ 722376 h 786384"/>
              <a:gd name="connsiteX41" fmla="*/ 822960 w 7315200"/>
              <a:gd name="connsiteY41" fmla="*/ 292608 h 786384"/>
              <a:gd name="connsiteX42" fmla="*/ 832104 w 7315200"/>
              <a:gd name="connsiteY42" fmla="*/ 603504 h 786384"/>
              <a:gd name="connsiteX43" fmla="*/ 859536 w 7315200"/>
              <a:gd name="connsiteY43" fmla="*/ 658368 h 786384"/>
              <a:gd name="connsiteX44" fmla="*/ 896112 w 7315200"/>
              <a:gd name="connsiteY44" fmla="*/ 530352 h 786384"/>
              <a:gd name="connsiteX45" fmla="*/ 914400 w 7315200"/>
              <a:gd name="connsiteY45" fmla="*/ 420624 h 786384"/>
              <a:gd name="connsiteX46" fmla="*/ 923544 w 7315200"/>
              <a:gd name="connsiteY46" fmla="*/ 301752 h 786384"/>
              <a:gd name="connsiteX47" fmla="*/ 950976 w 7315200"/>
              <a:gd name="connsiteY47" fmla="*/ 320040 h 786384"/>
              <a:gd name="connsiteX48" fmla="*/ 960120 w 7315200"/>
              <a:gd name="connsiteY48" fmla="*/ 347472 h 786384"/>
              <a:gd name="connsiteX49" fmla="*/ 978408 w 7315200"/>
              <a:gd name="connsiteY49" fmla="*/ 429768 h 786384"/>
              <a:gd name="connsiteX50" fmla="*/ 1014984 w 7315200"/>
              <a:gd name="connsiteY50" fmla="*/ 630936 h 786384"/>
              <a:gd name="connsiteX51" fmla="*/ 1042416 w 7315200"/>
              <a:gd name="connsiteY51" fmla="*/ 649224 h 786384"/>
              <a:gd name="connsiteX52" fmla="*/ 1115568 w 7315200"/>
              <a:gd name="connsiteY52" fmla="*/ 630936 h 786384"/>
              <a:gd name="connsiteX53" fmla="*/ 1179576 w 7315200"/>
              <a:gd name="connsiteY53" fmla="*/ 612648 h 786384"/>
              <a:gd name="connsiteX54" fmla="*/ 1234440 w 7315200"/>
              <a:gd name="connsiteY54" fmla="*/ 621792 h 786384"/>
              <a:gd name="connsiteX55" fmla="*/ 1243584 w 7315200"/>
              <a:gd name="connsiteY55" fmla="*/ 649224 h 786384"/>
              <a:gd name="connsiteX56" fmla="*/ 1298448 w 7315200"/>
              <a:gd name="connsiteY56" fmla="*/ 676656 h 786384"/>
              <a:gd name="connsiteX57" fmla="*/ 1444752 w 7315200"/>
              <a:gd name="connsiteY57" fmla="*/ 667512 h 786384"/>
              <a:gd name="connsiteX58" fmla="*/ 1472184 w 7315200"/>
              <a:gd name="connsiteY58" fmla="*/ 658368 h 786384"/>
              <a:gd name="connsiteX59" fmla="*/ 1572768 w 7315200"/>
              <a:gd name="connsiteY59" fmla="*/ 667512 h 786384"/>
              <a:gd name="connsiteX60" fmla="*/ 1600200 w 7315200"/>
              <a:gd name="connsiteY60" fmla="*/ 685800 h 786384"/>
              <a:gd name="connsiteX61" fmla="*/ 1636776 w 7315200"/>
              <a:gd name="connsiteY61" fmla="*/ 731520 h 786384"/>
              <a:gd name="connsiteX62" fmla="*/ 1719072 w 7315200"/>
              <a:gd name="connsiteY62" fmla="*/ 676656 h 786384"/>
              <a:gd name="connsiteX63" fmla="*/ 1746504 w 7315200"/>
              <a:gd name="connsiteY63" fmla="*/ 658368 h 786384"/>
              <a:gd name="connsiteX64" fmla="*/ 1755648 w 7315200"/>
              <a:gd name="connsiteY64" fmla="*/ 630936 h 786384"/>
              <a:gd name="connsiteX65" fmla="*/ 1783080 w 7315200"/>
              <a:gd name="connsiteY65" fmla="*/ 649224 h 786384"/>
              <a:gd name="connsiteX66" fmla="*/ 1810512 w 7315200"/>
              <a:gd name="connsiteY66" fmla="*/ 658368 h 786384"/>
              <a:gd name="connsiteX67" fmla="*/ 1819656 w 7315200"/>
              <a:gd name="connsiteY67" fmla="*/ 630936 h 786384"/>
              <a:gd name="connsiteX68" fmla="*/ 1847088 w 7315200"/>
              <a:gd name="connsiteY68" fmla="*/ 512064 h 786384"/>
              <a:gd name="connsiteX69" fmla="*/ 1892808 w 7315200"/>
              <a:gd name="connsiteY69" fmla="*/ 420624 h 786384"/>
              <a:gd name="connsiteX70" fmla="*/ 1929384 w 7315200"/>
              <a:gd name="connsiteY70" fmla="*/ 320040 h 786384"/>
              <a:gd name="connsiteX71" fmla="*/ 1956816 w 7315200"/>
              <a:gd name="connsiteY71" fmla="*/ 274320 h 786384"/>
              <a:gd name="connsiteX72" fmla="*/ 1984248 w 7315200"/>
              <a:gd name="connsiteY72" fmla="*/ 201168 h 786384"/>
              <a:gd name="connsiteX73" fmla="*/ 1993392 w 7315200"/>
              <a:gd name="connsiteY73" fmla="*/ 164592 h 786384"/>
              <a:gd name="connsiteX74" fmla="*/ 2039112 w 7315200"/>
              <a:gd name="connsiteY74" fmla="*/ 82296 h 786384"/>
              <a:gd name="connsiteX75" fmla="*/ 2075688 w 7315200"/>
              <a:gd name="connsiteY75" fmla="*/ 137160 h 786384"/>
              <a:gd name="connsiteX76" fmla="*/ 2093976 w 7315200"/>
              <a:gd name="connsiteY76" fmla="*/ 201168 h 786384"/>
              <a:gd name="connsiteX77" fmla="*/ 2112264 w 7315200"/>
              <a:gd name="connsiteY77" fmla="*/ 356616 h 786384"/>
              <a:gd name="connsiteX78" fmla="*/ 2130552 w 7315200"/>
              <a:gd name="connsiteY78" fmla="*/ 411480 h 786384"/>
              <a:gd name="connsiteX79" fmla="*/ 2139696 w 7315200"/>
              <a:gd name="connsiteY79" fmla="*/ 438912 h 786384"/>
              <a:gd name="connsiteX80" fmla="*/ 2148840 w 7315200"/>
              <a:gd name="connsiteY80" fmla="*/ 512064 h 786384"/>
              <a:gd name="connsiteX81" fmla="*/ 2176272 w 7315200"/>
              <a:gd name="connsiteY81" fmla="*/ 603504 h 786384"/>
              <a:gd name="connsiteX82" fmla="*/ 2185416 w 7315200"/>
              <a:gd name="connsiteY82" fmla="*/ 630936 h 786384"/>
              <a:gd name="connsiteX83" fmla="*/ 2194560 w 7315200"/>
              <a:gd name="connsiteY83" fmla="*/ 658368 h 786384"/>
              <a:gd name="connsiteX84" fmla="*/ 2231136 w 7315200"/>
              <a:gd name="connsiteY84" fmla="*/ 246888 h 786384"/>
              <a:gd name="connsiteX85" fmla="*/ 2249424 w 7315200"/>
              <a:gd name="connsiteY85" fmla="*/ 137160 h 786384"/>
              <a:gd name="connsiteX86" fmla="*/ 2258568 w 7315200"/>
              <a:gd name="connsiteY86" fmla="*/ 82296 h 786384"/>
              <a:gd name="connsiteX87" fmla="*/ 2295144 w 7315200"/>
              <a:gd name="connsiteY87" fmla="*/ 146304 h 786384"/>
              <a:gd name="connsiteX88" fmla="*/ 2304288 w 7315200"/>
              <a:gd name="connsiteY88" fmla="*/ 173736 h 786384"/>
              <a:gd name="connsiteX89" fmla="*/ 2313432 w 7315200"/>
              <a:gd name="connsiteY89" fmla="*/ 210312 h 786384"/>
              <a:gd name="connsiteX90" fmla="*/ 2331720 w 7315200"/>
              <a:gd name="connsiteY90" fmla="*/ 347472 h 786384"/>
              <a:gd name="connsiteX91" fmla="*/ 2340864 w 7315200"/>
              <a:gd name="connsiteY91" fmla="*/ 393192 h 786384"/>
              <a:gd name="connsiteX92" fmla="*/ 2350008 w 7315200"/>
              <a:gd name="connsiteY92" fmla="*/ 448056 h 786384"/>
              <a:gd name="connsiteX93" fmla="*/ 2368296 w 7315200"/>
              <a:gd name="connsiteY93" fmla="*/ 512064 h 786384"/>
              <a:gd name="connsiteX94" fmla="*/ 2377440 w 7315200"/>
              <a:gd name="connsiteY94" fmla="*/ 576072 h 786384"/>
              <a:gd name="connsiteX95" fmla="*/ 2386584 w 7315200"/>
              <a:gd name="connsiteY95" fmla="*/ 603504 h 786384"/>
              <a:gd name="connsiteX96" fmla="*/ 2395728 w 7315200"/>
              <a:gd name="connsiteY96" fmla="*/ 640080 h 786384"/>
              <a:gd name="connsiteX97" fmla="*/ 2423160 w 7315200"/>
              <a:gd name="connsiteY97" fmla="*/ 713232 h 786384"/>
              <a:gd name="connsiteX98" fmla="*/ 2423160 w 7315200"/>
              <a:gd name="connsiteY98" fmla="*/ 576072 h 786384"/>
              <a:gd name="connsiteX99" fmla="*/ 2404872 w 7315200"/>
              <a:gd name="connsiteY99" fmla="*/ 393192 h 786384"/>
              <a:gd name="connsiteX100" fmla="*/ 2395728 w 7315200"/>
              <a:gd name="connsiteY100" fmla="*/ 301752 h 786384"/>
              <a:gd name="connsiteX101" fmla="*/ 2404872 w 7315200"/>
              <a:gd name="connsiteY101" fmla="*/ 128016 h 786384"/>
              <a:gd name="connsiteX102" fmla="*/ 2432304 w 7315200"/>
              <a:gd name="connsiteY102" fmla="*/ 146304 h 786384"/>
              <a:gd name="connsiteX103" fmla="*/ 2441448 w 7315200"/>
              <a:gd name="connsiteY103" fmla="*/ 173736 h 786384"/>
              <a:gd name="connsiteX104" fmla="*/ 2478024 w 7315200"/>
              <a:gd name="connsiteY104" fmla="*/ 228600 h 786384"/>
              <a:gd name="connsiteX105" fmla="*/ 2514600 w 7315200"/>
              <a:gd name="connsiteY105" fmla="*/ 320040 h 786384"/>
              <a:gd name="connsiteX106" fmla="*/ 2532888 w 7315200"/>
              <a:gd name="connsiteY106" fmla="*/ 374904 h 786384"/>
              <a:gd name="connsiteX107" fmla="*/ 2542032 w 7315200"/>
              <a:gd name="connsiteY107" fmla="*/ 402336 h 786384"/>
              <a:gd name="connsiteX108" fmla="*/ 2551176 w 7315200"/>
              <a:gd name="connsiteY108" fmla="*/ 566928 h 786384"/>
              <a:gd name="connsiteX109" fmla="*/ 2560320 w 7315200"/>
              <a:gd name="connsiteY109" fmla="*/ 603504 h 786384"/>
              <a:gd name="connsiteX110" fmla="*/ 2578608 w 7315200"/>
              <a:gd name="connsiteY110" fmla="*/ 630936 h 786384"/>
              <a:gd name="connsiteX111" fmla="*/ 2587752 w 7315200"/>
              <a:gd name="connsiteY111" fmla="*/ 512064 h 786384"/>
              <a:gd name="connsiteX112" fmla="*/ 2596896 w 7315200"/>
              <a:gd name="connsiteY112" fmla="*/ 484632 h 786384"/>
              <a:gd name="connsiteX113" fmla="*/ 2606040 w 7315200"/>
              <a:gd name="connsiteY113" fmla="*/ 448056 h 786384"/>
              <a:gd name="connsiteX114" fmla="*/ 2624328 w 7315200"/>
              <a:gd name="connsiteY114" fmla="*/ 265176 h 786384"/>
              <a:gd name="connsiteX115" fmla="*/ 2633472 w 7315200"/>
              <a:gd name="connsiteY115" fmla="*/ 219456 h 786384"/>
              <a:gd name="connsiteX116" fmla="*/ 2642616 w 7315200"/>
              <a:gd name="connsiteY116" fmla="*/ 155448 h 786384"/>
              <a:gd name="connsiteX117" fmla="*/ 2660904 w 7315200"/>
              <a:gd name="connsiteY117" fmla="*/ 182880 h 786384"/>
              <a:gd name="connsiteX118" fmla="*/ 2670048 w 7315200"/>
              <a:gd name="connsiteY118" fmla="*/ 246888 h 786384"/>
              <a:gd name="connsiteX119" fmla="*/ 2688336 w 7315200"/>
              <a:gd name="connsiteY119" fmla="*/ 338328 h 786384"/>
              <a:gd name="connsiteX120" fmla="*/ 2697480 w 7315200"/>
              <a:gd name="connsiteY120" fmla="*/ 429768 h 786384"/>
              <a:gd name="connsiteX121" fmla="*/ 2706624 w 7315200"/>
              <a:gd name="connsiteY121" fmla="*/ 457200 h 786384"/>
              <a:gd name="connsiteX122" fmla="*/ 2715768 w 7315200"/>
              <a:gd name="connsiteY122" fmla="*/ 576072 h 786384"/>
              <a:gd name="connsiteX123" fmla="*/ 2724912 w 7315200"/>
              <a:gd name="connsiteY123" fmla="*/ 612648 h 786384"/>
              <a:gd name="connsiteX124" fmla="*/ 2761488 w 7315200"/>
              <a:gd name="connsiteY124" fmla="*/ 667512 h 786384"/>
              <a:gd name="connsiteX125" fmla="*/ 2788920 w 7315200"/>
              <a:gd name="connsiteY125" fmla="*/ 676656 h 786384"/>
              <a:gd name="connsiteX126" fmla="*/ 3026664 w 7315200"/>
              <a:gd name="connsiteY126" fmla="*/ 649224 h 786384"/>
              <a:gd name="connsiteX127" fmla="*/ 3118104 w 7315200"/>
              <a:gd name="connsiteY127" fmla="*/ 640080 h 786384"/>
              <a:gd name="connsiteX128" fmla="*/ 3145536 w 7315200"/>
              <a:gd name="connsiteY128" fmla="*/ 630936 h 786384"/>
              <a:gd name="connsiteX129" fmla="*/ 3337560 w 7315200"/>
              <a:gd name="connsiteY129" fmla="*/ 640080 h 786384"/>
              <a:gd name="connsiteX130" fmla="*/ 3364992 w 7315200"/>
              <a:gd name="connsiteY130" fmla="*/ 658368 h 786384"/>
              <a:gd name="connsiteX131" fmla="*/ 3392424 w 7315200"/>
              <a:gd name="connsiteY131" fmla="*/ 722376 h 786384"/>
              <a:gd name="connsiteX132" fmla="*/ 3438144 w 7315200"/>
              <a:gd name="connsiteY132" fmla="*/ 685800 h 786384"/>
              <a:gd name="connsiteX133" fmla="*/ 3465576 w 7315200"/>
              <a:gd name="connsiteY133" fmla="*/ 676656 h 786384"/>
              <a:gd name="connsiteX134" fmla="*/ 3493008 w 7315200"/>
              <a:gd name="connsiteY134" fmla="*/ 649224 h 786384"/>
              <a:gd name="connsiteX135" fmla="*/ 3547872 w 7315200"/>
              <a:gd name="connsiteY135" fmla="*/ 630936 h 786384"/>
              <a:gd name="connsiteX136" fmla="*/ 3840480 w 7315200"/>
              <a:gd name="connsiteY136" fmla="*/ 621792 h 786384"/>
              <a:gd name="connsiteX137" fmla="*/ 3877056 w 7315200"/>
              <a:gd name="connsiteY137" fmla="*/ 612648 h 786384"/>
              <a:gd name="connsiteX138" fmla="*/ 3904488 w 7315200"/>
              <a:gd name="connsiteY138" fmla="*/ 594360 h 786384"/>
              <a:gd name="connsiteX139" fmla="*/ 3931920 w 7315200"/>
              <a:gd name="connsiteY139" fmla="*/ 612648 h 786384"/>
              <a:gd name="connsiteX140" fmla="*/ 3968496 w 7315200"/>
              <a:gd name="connsiteY140" fmla="*/ 621792 h 786384"/>
              <a:gd name="connsiteX141" fmla="*/ 4023360 w 7315200"/>
              <a:gd name="connsiteY141" fmla="*/ 640080 h 786384"/>
              <a:gd name="connsiteX142" fmla="*/ 4270248 w 7315200"/>
              <a:gd name="connsiteY142" fmla="*/ 630936 h 786384"/>
              <a:gd name="connsiteX143" fmla="*/ 4315968 w 7315200"/>
              <a:gd name="connsiteY143" fmla="*/ 621792 h 786384"/>
              <a:gd name="connsiteX144" fmla="*/ 4334256 w 7315200"/>
              <a:gd name="connsiteY144" fmla="*/ 585216 h 786384"/>
              <a:gd name="connsiteX145" fmla="*/ 4352544 w 7315200"/>
              <a:gd name="connsiteY145" fmla="*/ 530352 h 786384"/>
              <a:gd name="connsiteX146" fmla="*/ 4361688 w 7315200"/>
              <a:gd name="connsiteY146" fmla="*/ 429768 h 786384"/>
              <a:gd name="connsiteX147" fmla="*/ 4389120 w 7315200"/>
              <a:gd name="connsiteY147" fmla="*/ 356616 h 786384"/>
              <a:gd name="connsiteX148" fmla="*/ 4416552 w 7315200"/>
              <a:gd name="connsiteY148" fmla="*/ 265176 h 786384"/>
              <a:gd name="connsiteX149" fmla="*/ 4443984 w 7315200"/>
              <a:gd name="connsiteY149" fmla="*/ 246888 h 786384"/>
              <a:gd name="connsiteX150" fmla="*/ 4489704 w 7315200"/>
              <a:gd name="connsiteY150" fmla="*/ 256032 h 786384"/>
              <a:gd name="connsiteX151" fmla="*/ 4507992 w 7315200"/>
              <a:gd name="connsiteY151" fmla="*/ 283464 h 786384"/>
              <a:gd name="connsiteX152" fmla="*/ 4517136 w 7315200"/>
              <a:gd name="connsiteY152" fmla="*/ 310896 h 786384"/>
              <a:gd name="connsiteX153" fmla="*/ 4535424 w 7315200"/>
              <a:gd name="connsiteY153" fmla="*/ 402336 h 786384"/>
              <a:gd name="connsiteX154" fmla="*/ 4544568 w 7315200"/>
              <a:gd name="connsiteY154" fmla="*/ 438912 h 786384"/>
              <a:gd name="connsiteX155" fmla="*/ 4553712 w 7315200"/>
              <a:gd name="connsiteY155" fmla="*/ 466344 h 786384"/>
              <a:gd name="connsiteX156" fmla="*/ 4562856 w 7315200"/>
              <a:gd name="connsiteY156" fmla="*/ 521208 h 786384"/>
              <a:gd name="connsiteX157" fmla="*/ 4581144 w 7315200"/>
              <a:gd name="connsiteY157" fmla="*/ 612648 h 786384"/>
              <a:gd name="connsiteX158" fmla="*/ 4599432 w 7315200"/>
              <a:gd name="connsiteY158" fmla="*/ 713232 h 786384"/>
              <a:gd name="connsiteX159" fmla="*/ 4617720 w 7315200"/>
              <a:gd name="connsiteY159" fmla="*/ 740664 h 786384"/>
              <a:gd name="connsiteX160" fmla="*/ 4626864 w 7315200"/>
              <a:gd name="connsiteY160" fmla="*/ 768096 h 786384"/>
              <a:gd name="connsiteX161" fmla="*/ 4654296 w 7315200"/>
              <a:gd name="connsiteY161" fmla="*/ 786384 h 786384"/>
              <a:gd name="connsiteX162" fmla="*/ 4690872 w 7315200"/>
              <a:gd name="connsiteY162" fmla="*/ 722376 h 786384"/>
              <a:gd name="connsiteX163" fmla="*/ 4681728 w 7315200"/>
              <a:gd name="connsiteY163" fmla="*/ 530352 h 786384"/>
              <a:gd name="connsiteX164" fmla="*/ 4672584 w 7315200"/>
              <a:gd name="connsiteY164" fmla="*/ 493776 h 786384"/>
              <a:gd name="connsiteX165" fmla="*/ 4654296 w 7315200"/>
              <a:gd name="connsiteY165" fmla="*/ 429768 h 786384"/>
              <a:gd name="connsiteX166" fmla="*/ 4645152 w 7315200"/>
              <a:gd name="connsiteY166" fmla="*/ 402336 h 786384"/>
              <a:gd name="connsiteX167" fmla="*/ 4636008 w 7315200"/>
              <a:gd name="connsiteY167" fmla="*/ 365760 h 786384"/>
              <a:gd name="connsiteX168" fmla="*/ 4645152 w 7315200"/>
              <a:gd name="connsiteY168" fmla="*/ 210312 h 786384"/>
              <a:gd name="connsiteX169" fmla="*/ 4663440 w 7315200"/>
              <a:gd name="connsiteY169" fmla="*/ 237744 h 786384"/>
              <a:gd name="connsiteX170" fmla="*/ 4681728 w 7315200"/>
              <a:gd name="connsiteY170" fmla="*/ 274320 h 786384"/>
              <a:gd name="connsiteX171" fmla="*/ 4700016 w 7315200"/>
              <a:gd name="connsiteY171" fmla="*/ 338328 h 786384"/>
              <a:gd name="connsiteX172" fmla="*/ 4709160 w 7315200"/>
              <a:gd name="connsiteY172" fmla="*/ 384048 h 786384"/>
              <a:gd name="connsiteX173" fmla="*/ 4727448 w 7315200"/>
              <a:gd name="connsiteY173" fmla="*/ 420624 h 786384"/>
              <a:gd name="connsiteX174" fmla="*/ 4736592 w 7315200"/>
              <a:gd name="connsiteY174" fmla="*/ 466344 h 786384"/>
              <a:gd name="connsiteX175" fmla="*/ 4745736 w 7315200"/>
              <a:gd name="connsiteY175" fmla="*/ 530352 h 786384"/>
              <a:gd name="connsiteX176" fmla="*/ 4754880 w 7315200"/>
              <a:gd name="connsiteY176" fmla="*/ 566928 h 786384"/>
              <a:gd name="connsiteX177" fmla="*/ 4773168 w 7315200"/>
              <a:gd name="connsiteY177" fmla="*/ 658368 h 786384"/>
              <a:gd name="connsiteX178" fmla="*/ 4791456 w 7315200"/>
              <a:gd name="connsiteY178" fmla="*/ 685800 h 786384"/>
              <a:gd name="connsiteX179" fmla="*/ 4818888 w 7315200"/>
              <a:gd name="connsiteY179" fmla="*/ 722376 h 786384"/>
              <a:gd name="connsiteX180" fmla="*/ 4873752 w 7315200"/>
              <a:gd name="connsiteY180" fmla="*/ 749808 h 786384"/>
              <a:gd name="connsiteX181" fmla="*/ 4928616 w 7315200"/>
              <a:gd name="connsiteY181" fmla="*/ 740664 h 786384"/>
              <a:gd name="connsiteX182" fmla="*/ 4937760 w 7315200"/>
              <a:gd name="connsiteY182" fmla="*/ 713232 h 786384"/>
              <a:gd name="connsiteX183" fmla="*/ 4946904 w 7315200"/>
              <a:gd name="connsiteY183" fmla="*/ 667512 h 786384"/>
              <a:gd name="connsiteX184" fmla="*/ 4937760 w 7315200"/>
              <a:gd name="connsiteY184" fmla="*/ 493776 h 786384"/>
              <a:gd name="connsiteX185" fmla="*/ 4928616 w 7315200"/>
              <a:gd name="connsiteY185" fmla="*/ 457200 h 786384"/>
              <a:gd name="connsiteX186" fmla="*/ 4937760 w 7315200"/>
              <a:gd name="connsiteY186" fmla="*/ 164592 h 786384"/>
              <a:gd name="connsiteX187" fmla="*/ 4965192 w 7315200"/>
              <a:gd name="connsiteY187" fmla="*/ 210312 h 786384"/>
              <a:gd name="connsiteX188" fmla="*/ 4992624 w 7315200"/>
              <a:gd name="connsiteY188" fmla="*/ 283464 h 786384"/>
              <a:gd name="connsiteX189" fmla="*/ 5010912 w 7315200"/>
              <a:gd name="connsiteY189" fmla="*/ 320040 h 786384"/>
              <a:gd name="connsiteX190" fmla="*/ 5020056 w 7315200"/>
              <a:gd name="connsiteY190" fmla="*/ 365760 h 786384"/>
              <a:gd name="connsiteX191" fmla="*/ 5038344 w 7315200"/>
              <a:gd name="connsiteY191" fmla="*/ 457200 h 786384"/>
              <a:gd name="connsiteX192" fmla="*/ 5047488 w 7315200"/>
              <a:gd name="connsiteY192" fmla="*/ 539496 h 786384"/>
              <a:gd name="connsiteX193" fmla="*/ 5074920 w 7315200"/>
              <a:gd name="connsiteY193" fmla="*/ 612648 h 786384"/>
              <a:gd name="connsiteX194" fmla="*/ 5120640 w 7315200"/>
              <a:gd name="connsiteY194" fmla="*/ 694944 h 786384"/>
              <a:gd name="connsiteX195" fmla="*/ 5193792 w 7315200"/>
              <a:gd name="connsiteY195" fmla="*/ 685800 h 786384"/>
              <a:gd name="connsiteX196" fmla="*/ 5239512 w 7315200"/>
              <a:gd name="connsiteY196" fmla="*/ 603504 h 786384"/>
              <a:gd name="connsiteX197" fmla="*/ 5230368 w 7315200"/>
              <a:gd name="connsiteY197" fmla="*/ 493776 h 786384"/>
              <a:gd name="connsiteX198" fmla="*/ 5202936 w 7315200"/>
              <a:gd name="connsiteY198" fmla="*/ 475488 h 786384"/>
              <a:gd name="connsiteX199" fmla="*/ 5157216 w 7315200"/>
              <a:gd name="connsiteY199" fmla="*/ 420624 h 786384"/>
              <a:gd name="connsiteX200" fmla="*/ 5138928 w 7315200"/>
              <a:gd name="connsiteY200" fmla="*/ 356616 h 786384"/>
              <a:gd name="connsiteX201" fmla="*/ 5129784 w 7315200"/>
              <a:gd name="connsiteY201" fmla="*/ 292608 h 786384"/>
              <a:gd name="connsiteX202" fmla="*/ 5138928 w 7315200"/>
              <a:gd name="connsiteY202" fmla="*/ 256032 h 786384"/>
              <a:gd name="connsiteX203" fmla="*/ 5166360 w 7315200"/>
              <a:gd name="connsiteY203" fmla="*/ 265176 h 786384"/>
              <a:gd name="connsiteX204" fmla="*/ 5193792 w 7315200"/>
              <a:gd name="connsiteY204" fmla="*/ 292608 h 786384"/>
              <a:gd name="connsiteX205" fmla="*/ 5221224 w 7315200"/>
              <a:gd name="connsiteY205" fmla="*/ 310896 h 786384"/>
              <a:gd name="connsiteX206" fmla="*/ 5230368 w 7315200"/>
              <a:gd name="connsiteY206" fmla="*/ 338328 h 786384"/>
              <a:gd name="connsiteX207" fmla="*/ 5294376 w 7315200"/>
              <a:gd name="connsiteY207" fmla="*/ 448056 h 786384"/>
              <a:gd name="connsiteX208" fmla="*/ 5321808 w 7315200"/>
              <a:gd name="connsiteY208" fmla="*/ 539496 h 786384"/>
              <a:gd name="connsiteX209" fmla="*/ 5349240 w 7315200"/>
              <a:gd name="connsiteY209" fmla="*/ 594360 h 786384"/>
              <a:gd name="connsiteX210" fmla="*/ 5431536 w 7315200"/>
              <a:gd name="connsiteY210" fmla="*/ 640080 h 786384"/>
              <a:gd name="connsiteX211" fmla="*/ 5458968 w 7315200"/>
              <a:gd name="connsiteY211" fmla="*/ 621792 h 786384"/>
              <a:gd name="connsiteX212" fmla="*/ 5504688 w 7315200"/>
              <a:gd name="connsiteY212" fmla="*/ 530352 h 786384"/>
              <a:gd name="connsiteX213" fmla="*/ 5522976 w 7315200"/>
              <a:gd name="connsiteY213" fmla="*/ 466344 h 786384"/>
              <a:gd name="connsiteX214" fmla="*/ 5532120 w 7315200"/>
              <a:gd name="connsiteY214" fmla="*/ 36576 h 786384"/>
              <a:gd name="connsiteX215" fmla="*/ 5568696 w 7315200"/>
              <a:gd name="connsiteY215" fmla="*/ 0 h 786384"/>
              <a:gd name="connsiteX216" fmla="*/ 5586984 w 7315200"/>
              <a:gd name="connsiteY216" fmla="*/ 54864 h 786384"/>
              <a:gd name="connsiteX217" fmla="*/ 5614416 w 7315200"/>
              <a:gd name="connsiteY217" fmla="*/ 201168 h 786384"/>
              <a:gd name="connsiteX218" fmla="*/ 5632704 w 7315200"/>
              <a:gd name="connsiteY218" fmla="*/ 310896 h 786384"/>
              <a:gd name="connsiteX219" fmla="*/ 5641848 w 7315200"/>
              <a:gd name="connsiteY219" fmla="*/ 539496 h 786384"/>
              <a:gd name="connsiteX220" fmla="*/ 5650992 w 7315200"/>
              <a:gd name="connsiteY220" fmla="*/ 566928 h 786384"/>
              <a:gd name="connsiteX221" fmla="*/ 5669280 w 7315200"/>
              <a:gd name="connsiteY221" fmla="*/ 630936 h 786384"/>
              <a:gd name="connsiteX222" fmla="*/ 5696712 w 7315200"/>
              <a:gd name="connsiteY222" fmla="*/ 649224 h 786384"/>
              <a:gd name="connsiteX223" fmla="*/ 5742432 w 7315200"/>
              <a:gd name="connsiteY223" fmla="*/ 640080 h 786384"/>
              <a:gd name="connsiteX224" fmla="*/ 5769864 w 7315200"/>
              <a:gd name="connsiteY224" fmla="*/ 621792 h 786384"/>
              <a:gd name="connsiteX225" fmla="*/ 5815584 w 7315200"/>
              <a:gd name="connsiteY225" fmla="*/ 566928 h 786384"/>
              <a:gd name="connsiteX226" fmla="*/ 5824728 w 7315200"/>
              <a:gd name="connsiteY226" fmla="*/ 539496 h 786384"/>
              <a:gd name="connsiteX227" fmla="*/ 5833872 w 7315200"/>
              <a:gd name="connsiteY227" fmla="*/ 27432 h 786384"/>
              <a:gd name="connsiteX228" fmla="*/ 5843016 w 7315200"/>
              <a:gd name="connsiteY228" fmla="*/ 54864 h 786384"/>
              <a:gd name="connsiteX229" fmla="*/ 5861304 w 7315200"/>
              <a:gd name="connsiteY229" fmla="*/ 128016 h 786384"/>
              <a:gd name="connsiteX230" fmla="*/ 5870448 w 7315200"/>
              <a:gd name="connsiteY230" fmla="*/ 219456 h 786384"/>
              <a:gd name="connsiteX231" fmla="*/ 5879592 w 7315200"/>
              <a:gd name="connsiteY231" fmla="*/ 246888 h 786384"/>
              <a:gd name="connsiteX232" fmla="*/ 5888736 w 7315200"/>
              <a:gd name="connsiteY232" fmla="*/ 301752 h 786384"/>
              <a:gd name="connsiteX233" fmla="*/ 5934456 w 7315200"/>
              <a:gd name="connsiteY233" fmla="*/ 420624 h 786384"/>
              <a:gd name="connsiteX234" fmla="*/ 5952744 w 7315200"/>
              <a:gd name="connsiteY234" fmla="*/ 493776 h 786384"/>
              <a:gd name="connsiteX235" fmla="*/ 5971032 w 7315200"/>
              <a:gd name="connsiteY235" fmla="*/ 521208 h 786384"/>
              <a:gd name="connsiteX236" fmla="*/ 5998464 w 7315200"/>
              <a:gd name="connsiteY236" fmla="*/ 557784 h 786384"/>
              <a:gd name="connsiteX237" fmla="*/ 6025896 w 7315200"/>
              <a:gd name="connsiteY237" fmla="*/ 566928 h 786384"/>
              <a:gd name="connsiteX238" fmla="*/ 6035040 w 7315200"/>
              <a:gd name="connsiteY238" fmla="*/ 594360 h 786384"/>
              <a:gd name="connsiteX239" fmla="*/ 6062472 w 7315200"/>
              <a:gd name="connsiteY239" fmla="*/ 603504 h 786384"/>
              <a:gd name="connsiteX240" fmla="*/ 6144768 w 7315200"/>
              <a:gd name="connsiteY240" fmla="*/ 612648 h 786384"/>
              <a:gd name="connsiteX241" fmla="*/ 6227064 w 7315200"/>
              <a:gd name="connsiteY241" fmla="*/ 640080 h 786384"/>
              <a:gd name="connsiteX242" fmla="*/ 6254496 w 7315200"/>
              <a:gd name="connsiteY242" fmla="*/ 649224 h 786384"/>
              <a:gd name="connsiteX243" fmla="*/ 6309360 w 7315200"/>
              <a:gd name="connsiteY243" fmla="*/ 640080 h 786384"/>
              <a:gd name="connsiteX244" fmla="*/ 6556248 w 7315200"/>
              <a:gd name="connsiteY244" fmla="*/ 612648 h 786384"/>
              <a:gd name="connsiteX245" fmla="*/ 6583680 w 7315200"/>
              <a:gd name="connsiteY245" fmla="*/ 557784 h 786384"/>
              <a:gd name="connsiteX246" fmla="*/ 6611112 w 7315200"/>
              <a:gd name="connsiteY246" fmla="*/ 548640 h 786384"/>
              <a:gd name="connsiteX247" fmla="*/ 6885432 w 7315200"/>
              <a:gd name="connsiteY247" fmla="*/ 557784 h 786384"/>
              <a:gd name="connsiteX248" fmla="*/ 6967728 w 7315200"/>
              <a:gd name="connsiteY248" fmla="*/ 603504 h 786384"/>
              <a:gd name="connsiteX249" fmla="*/ 6995160 w 7315200"/>
              <a:gd name="connsiteY249" fmla="*/ 612648 h 786384"/>
              <a:gd name="connsiteX250" fmla="*/ 7168896 w 7315200"/>
              <a:gd name="connsiteY250" fmla="*/ 603504 h 786384"/>
              <a:gd name="connsiteX251" fmla="*/ 7196328 w 7315200"/>
              <a:gd name="connsiteY251" fmla="*/ 585216 h 786384"/>
              <a:gd name="connsiteX252" fmla="*/ 7223760 w 7315200"/>
              <a:gd name="connsiteY252" fmla="*/ 576072 h 786384"/>
              <a:gd name="connsiteX253" fmla="*/ 7315200 w 7315200"/>
              <a:gd name="connsiteY253" fmla="*/ 566928 h 7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315200" h="786384">
                <a:moveTo>
                  <a:pt x="0" y="603504"/>
                </a:moveTo>
                <a:cubicBezTo>
                  <a:pt x="3512" y="582432"/>
                  <a:pt x="7033" y="543718"/>
                  <a:pt x="18288" y="521208"/>
                </a:cubicBezTo>
                <a:cubicBezTo>
                  <a:pt x="23203" y="511378"/>
                  <a:pt x="31661" y="503606"/>
                  <a:pt x="36576" y="493776"/>
                </a:cubicBezTo>
                <a:cubicBezTo>
                  <a:pt x="40887" y="485155"/>
                  <a:pt x="41409" y="474965"/>
                  <a:pt x="45720" y="466344"/>
                </a:cubicBezTo>
                <a:cubicBezTo>
                  <a:pt x="50635" y="456514"/>
                  <a:pt x="58556" y="448454"/>
                  <a:pt x="64008" y="438912"/>
                </a:cubicBezTo>
                <a:cubicBezTo>
                  <a:pt x="70771" y="427077"/>
                  <a:pt x="75533" y="414171"/>
                  <a:pt x="82296" y="402336"/>
                </a:cubicBezTo>
                <a:cubicBezTo>
                  <a:pt x="87748" y="392794"/>
                  <a:pt x="95669" y="384734"/>
                  <a:pt x="100584" y="374904"/>
                </a:cubicBezTo>
                <a:cubicBezTo>
                  <a:pt x="104895" y="366283"/>
                  <a:pt x="105931" y="356331"/>
                  <a:pt x="109728" y="347472"/>
                </a:cubicBezTo>
                <a:cubicBezTo>
                  <a:pt x="118536" y="326921"/>
                  <a:pt x="151591" y="264699"/>
                  <a:pt x="164592" y="256032"/>
                </a:cubicBezTo>
                <a:lnTo>
                  <a:pt x="192024" y="237744"/>
                </a:lnTo>
                <a:cubicBezTo>
                  <a:pt x="212608" y="299497"/>
                  <a:pt x="188855" y="223483"/>
                  <a:pt x="210312" y="320040"/>
                </a:cubicBezTo>
                <a:cubicBezTo>
                  <a:pt x="212403" y="329449"/>
                  <a:pt x="216408" y="338328"/>
                  <a:pt x="219456" y="347472"/>
                </a:cubicBezTo>
                <a:cubicBezTo>
                  <a:pt x="222504" y="390144"/>
                  <a:pt x="224343" y="432920"/>
                  <a:pt x="228600" y="475488"/>
                </a:cubicBezTo>
                <a:cubicBezTo>
                  <a:pt x="230356" y="493048"/>
                  <a:pt x="236546" y="537099"/>
                  <a:pt x="246888" y="557784"/>
                </a:cubicBezTo>
                <a:cubicBezTo>
                  <a:pt x="251803" y="567614"/>
                  <a:pt x="260713" y="575173"/>
                  <a:pt x="265176" y="585216"/>
                </a:cubicBezTo>
                <a:cubicBezTo>
                  <a:pt x="279663" y="617811"/>
                  <a:pt x="276919" y="642679"/>
                  <a:pt x="301752" y="667512"/>
                </a:cubicBezTo>
                <a:cubicBezTo>
                  <a:pt x="309523" y="675283"/>
                  <a:pt x="320040" y="679704"/>
                  <a:pt x="329184" y="685800"/>
                </a:cubicBezTo>
                <a:cubicBezTo>
                  <a:pt x="334512" y="669816"/>
                  <a:pt x="346147" y="637248"/>
                  <a:pt x="347472" y="621792"/>
                </a:cubicBezTo>
                <a:cubicBezTo>
                  <a:pt x="355558" y="527453"/>
                  <a:pt x="347191" y="431174"/>
                  <a:pt x="365760" y="338328"/>
                </a:cubicBezTo>
                <a:cubicBezTo>
                  <a:pt x="397391" y="180172"/>
                  <a:pt x="346786" y="423366"/>
                  <a:pt x="393192" y="237744"/>
                </a:cubicBezTo>
                <a:lnTo>
                  <a:pt x="411480" y="164592"/>
                </a:lnTo>
                <a:cubicBezTo>
                  <a:pt x="417576" y="176784"/>
                  <a:pt x="423005" y="189333"/>
                  <a:pt x="429768" y="201168"/>
                </a:cubicBezTo>
                <a:cubicBezTo>
                  <a:pt x="435220" y="210710"/>
                  <a:pt x="444197" y="218310"/>
                  <a:pt x="448056" y="228600"/>
                </a:cubicBezTo>
                <a:cubicBezTo>
                  <a:pt x="453513" y="243152"/>
                  <a:pt x="453431" y="259242"/>
                  <a:pt x="457200" y="274320"/>
                </a:cubicBezTo>
                <a:cubicBezTo>
                  <a:pt x="459538" y="283671"/>
                  <a:pt x="463808" y="292453"/>
                  <a:pt x="466344" y="301752"/>
                </a:cubicBezTo>
                <a:cubicBezTo>
                  <a:pt x="472957" y="326001"/>
                  <a:pt x="476684" y="351059"/>
                  <a:pt x="484632" y="374904"/>
                </a:cubicBezTo>
                <a:cubicBezTo>
                  <a:pt x="487680" y="384048"/>
                  <a:pt x="491128" y="393068"/>
                  <a:pt x="493776" y="402336"/>
                </a:cubicBezTo>
                <a:cubicBezTo>
                  <a:pt x="516739" y="482708"/>
                  <a:pt x="490140" y="400571"/>
                  <a:pt x="512064" y="466344"/>
                </a:cubicBezTo>
                <a:cubicBezTo>
                  <a:pt x="515112" y="487680"/>
                  <a:pt x="518952" y="508918"/>
                  <a:pt x="521208" y="530352"/>
                </a:cubicBezTo>
                <a:cubicBezTo>
                  <a:pt x="525050" y="566853"/>
                  <a:pt x="513938" y="607252"/>
                  <a:pt x="530352" y="640080"/>
                </a:cubicBezTo>
                <a:cubicBezTo>
                  <a:pt x="536448" y="652272"/>
                  <a:pt x="554736" y="627888"/>
                  <a:pt x="566928" y="621792"/>
                </a:cubicBezTo>
                <a:cubicBezTo>
                  <a:pt x="569976" y="441960"/>
                  <a:pt x="569653" y="262039"/>
                  <a:pt x="576072" y="82296"/>
                </a:cubicBezTo>
                <a:cubicBezTo>
                  <a:pt x="576416" y="72664"/>
                  <a:pt x="584778" y="100099"/>
                  <a:pt x="585216" y="109728"/>
                </a:cubicBezTo>
                <a:cubicBezTo>
                  <a:pt x="590892" y="234604"/>
                  <a:pt x="588684" y="359756"/>
                  <a:pt x="594360" y="484632"/>
                </a:cubicBezTo>
                <a:cubicBezTo>
                  <a:pt x="594798" y="494261"/>
                  <a:pt x="598722" y="503695"/>
                  <a:pt x="603504" y="512064"/>
                </a:cubicBezTo>
                <a:cubicBezTo>
                  <a:pt x="614512" y="531328"/>
                  <a:pt x="640680" y="561332"/>
                  <a:pt x="658368" y="576072"/>
                </a:cubicBezTo>
                <a:cubicBezTo>
                  <a:pt x="666811" y="583107"/>
                  <a:pt x="676656" y="588264"/>
                  <a:pt x="685800" y="594360"/>
                </a:cubicBezTo>
                <a:cubicBezTo>
                  <a:pt x="714885" y="652530"/>
                  <a:pt x="688732" y="613855"/>
                  <a:pt x="740664" y="658368"/>
                </a:cubicBezTo>
                <a:cubicBezTo>
                  <a:pt x="750482" y="666784"/>
                  <a:pt x="759817" y="675866"/>
                  <a:pt x="768096" y="685800"/>
                </a:cubicBezTo>
                <a:cubicBezTo>
                  <a:pt x="775131" y="694243"/>
                  <a:pt x="777802" y="706367"/>
                  <a:pt x="786384" y="713232"/>
                </a:cubicBezTo>
                <a:cubicBezTo>
                  <a:pt x="793910" y="719253"/>
                  <a:pt x="804672" y="719328"/>
                  <a:pt x="813816" y="722376"/>
                </a:cubicBezTo>
                <a:cubicBezTo>
                  <a:pt x="816864" y="579120"/>
                  <a:pt x="801172" y="434230"/>
                  <a:pt x="822960" y="292608"/>
                </a:cubicBezTo>
                <a:cubicBezTo>
                  <a:pt x="838725" y="190137"/>
                  <a:pt x="826508" y="499978"/>
                  <a:pt x="832104" y="603504"/>
                </a:cubicBezTo>
                <a:cubicBezTo>
                  <a:pt x="833217" y="624103"/>
                  <a:pt x="849020" y="642594"/>
                  <a:pt x="859536" y="658368"/>
                </a:cubicBezTo>
                <a:cubicBezTo>
                  <a:pt x="926068" y="636191"/>
                  <a:pt x="880464" y="660756"/>
                  <a:pt x="896112" y="530352"/>
                </a:cubicBezTo>
                <a:cubicBezTo>
                  <a:pt x="900530" y="493536"/>
                  <a:pt x="914400" y="420624"/>
                  <a:pt x="914400" y="420624"/>
                </a:cubicBezTo>
                <a:cubicBezTo>
                  <a:pt x="917448" y="381000"/>
                  <a:pt x="909963" y="339100"/>
                  <a:pt x="923544" y="301752"/>
                </a:cubicBezTo>
                <a:cubicBezTo>
                  <a:pt x="927300" y="291424"/>
                  <a:pt x="944111" y="311458"/>
                  <a:pt x="950976" y="320040"/>
                </a:cubicBezTo>
                <a:cubicBezTo>
                  <a:pt x="956997" y="327566"/>
                  <a:pt x="957472" y="338204"/>
                  <a:pt x="960120" y="347472"/>
                </a:cubicBezTo>
                <a:cubicBezTo>
                  <a:pt x="968729" y="377603"/>
                  <a:pt x="972123" y="398341"/>
                  <a:pt x="978408" y="429768"/>
                </a:cubicBezTo>
                <a:cubicBezTo>
                  <a:pt x="985416" y="562919"/>
                  <a:pt x="947173" y="574427"/>
                  <a:pt x="1014984" y="630936"/>
                </a:cubicBezTo>
                <a:cubicBezTo>
                  <a:pt x="1023427" y="637971"/>
                  <a:pt x="1033272" y="643128"/>
                  <a:pt x="1042416" y="649224"/>
                </a:cubicBezTo>
                <a:cubicBezTo>
                  <a:pt x="1135369" y="630633"/>
                  <a:pt x="1049960" y="649681"/>
                  <a:pt x="1115568" y="630936"/>
                </a:cubicBezTo>
                <a:cubicBezTo>
                  <a:pt x="1195940" y="607973"/>
                  <a:pt x="1113803" y="634572"/>
                  <a:pt x="1179576" y="612648"/>
                </a:cubicBezTo>
                <a:cubicBezTo>
                  <a:pt x="1197864" y="615696"/>
                  <a:pt x="1218343" y="612593"/>
                  <a:pt x="1234440" y="621792"/>
                </a:cubicBezTo>
                <a:cubicBezTo>
                  <a:pt x="1242809" y="626574"/>
                  <a:pt x="1237563" y="641698"/>
                  <a:pt x="1243584" y="649224"/>
                </a:cubicBezTo>
                <a:cubicBezTo>
                  <a:pt x="1256476" y="665338"/>
                  <a:pt x="1280377" y="670632"/>
                  <a:pt x="1298448" y="676656"/>
                </a:cubicBezTo>
                <a:cubicBezTo>
                  <a:pt x="1347216" y="673608"/>
                  <a:pt x="1396157" y="672627"/>
                  <a:pt x="1444752" y="667512"/>
                </a:cubicBezTo>
                <a:cubicBezTo>
                  <a:pt x="1454338" y="666503"/>
                  <a:pt x="1462545" y="658368"/>
                  <a:pt x="1472184" y="658368"/>
                </a:cubicBezTo>
                <a:cubicBezTo>
                  <a:pt x="1505850" y="658368"/>
                  <a:pt x="1539240" y="664464"/>
                  <a:pt x="1572768" y="667512"/>
                </a:cubicBezTo>
                <a:cubicBezTo>
                  <a:pt x="1581912" y="673608"/>
                  <a:pt x="1593335" y="677218"/>
                  <a:pt x="1600200" y="685800"/>
                </a:cubicBezTo>
                <a:cubicBezTo>
                  <a:pt x="1650677" y="748896"/>
                  <a:pt x="1558160" y="679109"/>
                  <a:pt x="1636776" y="731520"/>
                </a:cubicBezTo>
                <a:lnTo>
                  <a:pt x="1719072" y="676656"/>
                </a:lnTo>
                <a:lnTo>
                  <a:pt x="1746504" y="658368"/>
                </a:lnTo>
                <a:cubicBezTo>
                  <a:pt x="1749552" y="649224"/>
                  <a:pt x="1746297" y="633274"/>
                  <a:pt x="1755648" y="630936"/>
                </a:cubicBezTo>
                <a:cubicBezTo>
                  <a:pt x="1766310" y="628271"/>
                  <a:pt x="1773250" y="644309"/>
                  <a:pt x="1783080" y="649224"/>
                </a:cubicBezTo>
                <a:cubicBezTo>
                  <a:pt x="1791701" y="653535"/>
                  <a:pt x="1801368" y="655320"/>
                  <a:pt x="1810512" y="658368"/>
                </a:cubicBezTo>
                <a:cubicBezTo>
                  <a:pt x="1813560" y="649224"/>
                  <a:pt x="1817318" y="640287"/>
                  <a:pt x="1819656" y="630936"/>
                </a:cubicBezTo>
                <a:cubicBezTo>
                  <a:pt x="1829519" y="591485"/>
                  <a:pt x="1833729" y="550472"/>
                  <a:pt x="1847088" y="512064"/>
                </a:cubicBezTo>
                <a:cubicBezTo>
                  <a:pt x="1858283" y="479878"/>
                  <a:pt x="1879384" y="451946"/>
                  <a:pt x="1892808" y="420624"/>
                </a:cubicBezTo>
                <a:cubicBezTo>
                  <a:pt x="1906861" y="387833"/>
                  <a:pt x="1915084" y="352725"/>
                  <a:pt x="1929384" y="320040"/>
                </a:cubicBezTo>
                <a:cubicBezTo>
                  <a:pt x="1936508" y="303757"/>
                  <a:pt x="1948868" y="290216"/>
                  <a:pt x="1956816" y="274320"/>
                </a:cubicBezTo>
                <a:cubicBezTo>
                  <a:pt x="1963258" y="261437"/>
                  <a:pt x="1978972" y="219634"/>
                  <a:pt x="1984248" y="201168"/>
                </a:cubicBezTo>
                <a:cubicBezTo>
                  <a:pt x="1987700" y="189084"/>
                  <a:pt x="1987772" y="175832"/>
                  <a:pt x="1993392" y="164592"/>
                </a:cubicBezTo>
                <a:cubicBezTo>
                  <a:pt x="2056276" y="38824"/>
                  <a:pt x="2013825" y="158156"/>
                  <a:pt x="2039112" y="82296"/>
                </a:cubicBezTo>
                <a:cubicBezTo>
                  <a:pt x="2051304" y="100584"/>
                  <a:pt x="2070357" y="115837"/>
                  <a:pt x="2075688" y="137160"/>
                </a:cubicBezTo>
                <a:cubicBezTo>
                  <a:pt x="2087170" y="183087"/>
                  <a:pt x="2080858" y="161814"/>
                  <a:pt x="2093976" y="201168"/>
                </a:cubicBezTo>
                <a:cubicBezTo>
                  <a:pt x="2097183" y="236446"/>
                  <a:pt x="2101779" y="314677"/>
                  <a:pt x="2112264" y="356616"/>
                </a:cubicBezTo>
                <a:cubicBezTo>
                  <a:pt x="2116939" y="375318"/>
                  <a:pt x="2124456" y="393192"/>
                  <a:pt x="2130552" y="411480"/>
                </a:cubicBezTo>
                <a:lnTo>
                  <a:pt x="2139696" y="438912"/>
                </a:lnTo>
                <a:cubicBezTo>
                  <a:pt x="2142744" y="463296"/>
                  <a:pt x="2144800" y="487825"/>
                  <a:pt x="2148840" y="512064"/>
                </a:cubicBezTo>
                <a:cubicBezTo>
                  <a:pt x="2153446" y="539703"/>
                  <a:pt x="2168142" y="579114"/>
                  <a:pt x="2176272" y="603504"/>
                </a:cubicBezTo>
                <a:lnTo>
                  <a:pt x="2185416" y="630936"/>
                </a:lnTo>
                <a:lnTo>
                  <a:pt x="2194560" y="658368"/>
                </a:lnTo>
                <a:cubicBezTo>
                  <a:pt x="2332173" y="566626"/>
                  <a:pt x="2208613" y="659816"/>
                  <a:pt x="2231136" y="246888"/>
                </a:cubicBezTo>
                <a:cubicBezTo>
                  <a:pt x="2233156" y="209863"/>
                  <a:pt x="2243328" y="173736"/>
                  <a:pt x="2249424" y="137160"/>
                </a:cubicBezTo>
                <a:lnTo>
                  <a:pt x="2258568" y="82296"/>
                </a:lnTo>
                <a:cubicBezTo>
                  <a:pt x="2276934" y="109846"/>
                  <a:pt x="2281222" y="113820"/>
                  <a:pt x="2295144" y="146304"/>
                </a:cubicBezTo>
                <a:cubicBezTo>
                  <a:pt x="2298941" y="155163"/>
                  <a:pt x="2301640" y="164468"/>
                  <a:pt x="2304288" y="173736"/>
                </a:cubicBezTo>
                <a:cubicBezTo>
                  <a:pt x="2307740" y="185820"/>
                  <a:pt x="2311184" y="197947"/>
                  <a:pt x="2313432" y="210312"/>
                </a:cubicBezTo>
                <a:cubicBezTo>
                  <a:pt x="2322669" y="261116"/>
                  <a:pt x="2323759" y="295726"/>
                  <a:pt x="2331720" y="347472"/>
                </a:cubicBezTo>
                <a:cubicBezTo>
                  <a:pt x="2334083" y="362833"/>
                  <a:pt x="2338084" y="377901"/>
                  <a:pt x="2340864" y="393192"/>
                </a:cubicBezTo>
                <a:cubicBezTo>
                  <a:pt x="2344181" y="411433"/>
                  <a:pt x="2345986" y="429957"/>
                  <a:pt x="2350008" y="448056"/>
                </a:cubicBezTo>
                <a:cubicBezTo>
                  <a:pt x="2369594" y="536194"/>
                  <a:pt x="2348381" y="402531"/>
                  <a:pt x="2368296" y="512064"/>
                </a:cubicBezTo>
                <a:cubicBezTo>
                  <a:pt x="2372151" y="533269"/>
                  <a:pt x="2373213" y="554938"/>
                  <a:pt x="2377440" y="576072"/>
                </a:cubicBezTo>
                <a:cubicBezTo>
                  <a:pt x="2379330" y="585523"/>
                  <a:pt x="2383936" y="594236"/>
                  <a:pt x="2386584" y="603504"/>
                </a:cubicBezTo>
                <a:cubicBezTo>
                  <a:pt x="2390036" y="615588"/>
                  <a:pt x="2393002" y="627812"/>
                  <a:pt x="2395728" y="640080"/>
                </a:cubicBezTo>
                <a:cubicBezTo>
                  <a:pt x="2408910" y="699401"/>
                  <a:pt x="2394919" y="670871"/>
                  <a:pt x="2423160" y="713232"/>
                </a:cubicBezTo>
                <a:cubicBezTo>
                  <a:pt x="2443656" y="651745"/>
                  <a:pt x="2434075" y="692495"/>
                  <a:pt x="2423160" y="576072"/>
                </a:cubicBezTo>
                <a:cubicBezTo>
                  <a:pt x="2417442" y="515075"/>
                  <a:pt x="2410968" y="454152"/>
                  <a:pt x="2404872" y="393192"/>
                </a:cubicBezTo>
                <a:lnTo>
                  <a:pt x="2395728" y="301752"/>
                </a:lnTo>
                <a:cubicBezTo>
                  <a:pt x="2398776" y="243840"/>
                  <a:pt x="2391590" y="184467"/>
                  <a:pt x="2404872" y="128016"/>
                </a:cubicBezTo>
                <a:cubicBezTo>
                  <a:pt x="2407389" y="117318"/>
                  <a:pt x="2425439" y="137722"/>
                  <a:pt x="2432304" y="146304"/>
                </a:cubicBezTo>
                <a:cubicBezTo>
                  <a:pt x="2438325" y="153830"/>
                  <a:pt x="2436767" y="165310"/>
                  <a:pt x="2441448" y="173736"/>
                </a:cubicBezTo>
                <a:cubicBezTo>
                  <a:pt x="2452122" y="192949"/>
                  <a:pt x="2468194" y="208941"/>
                  <a:pt x="2478024" y="228600"/>
                </a:cubicBezTo>
                <a:cubicBezTo>
                  <a:pt x="2504933" y="282418"/>
                  <a:pt x="2492001" y="252244"/>
                  <a:pt x="2514600" y="320040"/>
                </a:cubicBezTo>
                <a:lnTo>
                  <a:pt x="2532888" y="374904"/>
                </a:lnTo>
                <a:lnTo>
                  <a:pt x="2542032" y="402336"/>
                </a:lnTo>
                <a:cubicBezTo>
                  <a:pt x="2545080" y="457200"/>
                  <a:pt x="2546201" y="512205"/>
                  <a:pt x="2551176" y="566928"/>
                </a:cubicBezTo>
                <a:cubicBezTo>
                  <a:pt x="2552314" y="579444"/>
                  <a:pt x="2555370" y="591953"/>
                  <a:pt x="2560320" y="603504"/>
                </a:cubicBezTo>
                <a:cubicBezTo>
                  <a:pt x="2564649" y="613605"/>
                  <a:pt x="2572512" y="621792"/>
                  <a:pt x="2578608" y="630936"/>
                </a:cubicBezTo>
                <a:cubicBezTo>
                  <a:pt x="2581656" y="591312"/>
                  <a:pt x="2582823" y="551498"/>
                  <a:pt x="2587752" y="512064"/>
                </a:cubicBezTo>
                <a:cubicBezTo>
                  <a:pt x="2588948" y="502500"/>
                  <a:pt x="2594248" y="493900"/>
                  <a:pt x="2596896" y="484632"/>
                </a:cubicBezTo>
                <a:cubicBezTo>
                  <a:pt x="2600348" y="472548"/>
                  <a:pt x="2603974" y="460452"/>
                  <a:pt x="2606040" y="448056"/>
                </a:cubicBezTo>
                <a:cubicBezTo>
                  <a:pt x="2619263" y="368716"/>
                  <a:pt x="2613850" y="354240"/>
                  <a:pt x="2624328" y="265176"/>
                </a:cubicBezTo>
                <a:cubicBezTo>
                  <a:pt x="2626144" y="249741"/>
                  <a:pt x="2630917" y="234786"/>
                  <a:pt x="2633472" y="219456"/>
                </a:cubicBezTo>
                <a:cubicBezTo>
                  <a:pt x="2637015" y="198197"/>
                  <a:pt x="2639568" y="176784"/>
                  <a:pt x="2642616" y="155448"/>
                </a:cubicBezTo>
                <a:cubicBezTo>
                  <a:pt x="2648712" y="164592"/>
                  <a:pt x="2657746" y="172354"/>
                  <a:pt x="2660904" y="182880"/>
                </a:cubicBezTo>
                <a:cubicBezTo>
                  <a:pt x="2667097" y="203524"/>
                  <a:pt x="2666771" y="225586"/>
                  <a:pt x="2670048" y="246888"/>
                </a:cubicBezTo>
                <a:cubicBezTo>
                  <a:pt x="2679016" y="305180"/>
                  <a:pt x="2676215" y="289844"/>
                  <a:pt x="2688336" y="338328"/>
                </a:cubicBezTo>
                <a:cubicBezTo>
                  <a:pt x="2691384" y="368808"/>
                  <a:pt x="2692822" y="399492"/>
                  <a:pt x="2697480" y="429768"/>
                </a:cubicBezTo>
                <a:cubicBezTo>
                  <a:pt x="2698946" y="439295"/>
                  <a:pt x="2705428" y="447636"/>
                  <a:pt x="2706624" y="457200"/>
                </a:cubicBezTo>
                <a:cubicBezTo>
                  <a:pt x="2711553" y="496634"/>
                  <a:pt x="2711125" y="536603"/>
                  <a:pt x="2715768" y="576072"/>
                </a:cubicBezTo>
                <a:cubicBezTo>
                  <a:pt x="2717236" y="588553"/>
                  <a:pt x="2719292" y="601408"/>
                  <a:pt x="2724912" y="612648"/>
                </a:cubicBezTo>
                <a:cubicBezTo>
                  <a:pt x="2734742" y="632307"/>
                  <a:pt x="2740636" y="660561"/>
                  <a:pt x="2761488" y="667512"/>
                </a:cubicBezTo>
                <a:lnTo>
                  <a:pt x="2788920" y="676656"/>
                </a:lnTo>
                <a:cubicBezTo>
                  <a:pt x="2894569" y="606223"/>
                  <a:pt x="2821832" y="638982"/>
                  <a:pt x="3026664" y="649224"/>
                </a:cubicBezTo>
                <a:cubicBezTo>
                  <a:pt x="3057144" y="646176"/>
                  <a:pt x="3087828" y="644738"/>
                  <a:pt x="3118104" y="640080"/>
                </a:cubicBezTo>
                <a:cubicBezTo>
                  <a:pt x="3127631" y="638614"/>
                  <a:pt x="3135897" y="630936"/>
                  <a:pt x="3145536" y="630936"/>
                </a:cubicBezTo>
                <a:cubicBezTo>
                  <a:pt x="3209617" y="630936"/>
                  <a:pt x="3273552" y="637032"/>
                  <a:pt x="3337560" y="640080"/>
                </a:cubicBezTo>
                <a:cubicBezTo>
                  <a:pt x="3346704" y="646176"/>
                  <a:pt x="3357221" y="650597"/>
                  <a:pt x="3364992" y="658368"/>
                </a:cubicBezTo>
                <a:cubicBezTo>
                  <a:pt x="3386041" y="679417"/>
                  <a:pt x="3385429" y="694395"/>
                  <a:pt x="3392424" y="722376"/>
                </a:cubicBezTo>
                <a:cubicBezTo>
                  <a:pt x="3461375" y="699392"/>
                  <a:pt x="3379058" y="733069"/>
                  <a:pt x="3438144" y="685800"/>
                </a:cubicBezTo>
                <a:cubicBezTo>
                  <a:pt x="3445670" y="679779"/>
                  <a:pt x="3456432" y="679704"/>
                  <a:pt x="3465576" y="676656"/>
                </a:cubicBezTo>
                <a:cubicBezTo>
                  <a:pt x="3474720" y="667512"/>
                  <a:pt x="3481704" y="655504"/>
                  <a:pt x="3493008" y="649224"/>
                </a:cubicBezTo>
                <a:cubicBezTo>
                  <a:pt x="3509859" y="639862"/>
                  <a:pt x="3528604" y="631538"/>
                  <a:pt x="3547872" y="630936"/>
                </a:cubicBezTo>
                <a:lnTo>
                  <a:pt x="3840480" y="621792"/>
                </a:lnTo>
                <a:cubicBezTo>
                  <a:pt x="3852672" y="618744"/>
                  <a:pt x="3865505" y="617598"/>
                  <a:pt x="3877056" y="612648"/>
                </a:cubicBezTo>
                <a:cubicBezTo>
                  <a:pt x="3887157" y="608319"/>
                  <a:pt x="3893498" y="594360"/>
                  <a:pt x="3904488" y="594360"/>
                </a:cubicBezTo>
                <a:cubicBezTo>
                  <a:pt x="3915478" y="594360"/>
                  <a:pt x="3921819" y="608319"/>
                  <a:pt x="3931920" y="612648"/>
                </a:cubicBezTo>
                <a:cubicBezTo>
                  <a:pt x="3943471" y="617598"/>
                  <a:pt x="3956459" y="618181"/>
                  <a:pt x="3968496" y="621792"/>
                </a:cubicBezTo>
                <a:cubicBezTo>
                  <a:pt x="3986960" y="627331"/>
                  <a:pt x="4023360" y="640080"/>
                  <a:pt x="4023360" y="640080"/>
                </a:cubicBezTo>
                <a:cubicBezTo>
                  <a:pt x="4105656" y="637032"/>
                  <a:pt x="4188056" y="636073"/>
                  <a:pt x="4270248" y="630936"/>
                </a:cubicBezTo>
                <a:cubicBezTo>
                  <a:pt x="4285760" y="629967"/>
                  <a:pt x="4303321" y="630825"/>
                  <a:pt x="4315968" y="621792"/>
                </a:cubicBezTo>
                <a:cubicBezTo>
                  <a:pt x="4327060" y="613869"/>
                  <a:pt x="4329194" y="597872"/>
                  <a:pt x="4334256" y="585216"/>
                </a:cubicBezTo>
                <a:cubicBezTo>
                  <a:pt x="4341415" y="567318"/>
                  <a:pt x="4352544" y="530352"/>
                  <a:pt x="4352544" y="530352"/>
                </a:cubicBezTo>
                <a:cubicBezTo>
                  <a:pt x="4355592" y="496824"/>
                  <a:pt x="4356927" y="463096"/>
                  <a:pt x="4361688" y="429768"/>
                </a:cubicBezTo>
                <a:cubicBezTo>
                  <a:pt x="4363293" y="418532"/>
                  <a:pt x="4388930" y="357187"/>
                  <a:pt x="4389120" y="356616"/>
                </a:cubicBezTo>
                <a:cubicBezTo>
                  <a:pt x="4394349" y="340929"/>
                  <a:pt x="4407467" y="271233"/>
                  <a:pt x="4416552" y="265176"/>
                </a:cubicBezTo>
                <a:lnTo>
                  <a:pt x="4443984" y="246888"/>
                </a:lnTo>
                <a:cubicBezTo>
                  <a:pt x="4459224" y="249936"/>
                  <a:pt x="4476210" y="248321"/>
                  <a:pt x="4489704" y="256032"/>
                </a:cubicBezTo>
                <a:cubicBezTo>
                  <a:pt x="4499246" y="261484"/>
                  <a:pt x="4503077" y="273634"/>
                  <a:pt x="4507992" y="283464"/>
                </a:cubicBezTo>
                <a:cubicBezTo>
                  <a:pt x="4512303" y="292085"/>
                  <a:pt x="4514488" y="301628"/>
                  <a:pt x="4517136" y="310896"/>
                </a:cubicBezTo>
                <a:cubicBezTo>
                  <a:pt x="4531295" y="360454"/>
                  <a:pt x="4523449" y="342459"/>
                  <a:pt x="4535424" y="402336"/>
                </a:cubicBezTo>
                <a:cubicBezTo>
                  <a:pt x="4537889" y="414659"/>
                  <a:pt x="4541116" y="426828"/>
                  <a:pt x="4544568" y="438912"/>
                </a:cubicBezTo>
                <a:cubicBezTo>
                  <a:pt x="4547216" y="448180"/>
                  <a:pt x="4551621" y="456935"/>
                  <a:pt x="4553712" y="466344"/>
                </a:cubicBezTo>
                <a:cubicBezTo>
                  <a:pt x="4557734" y="484443"/>
                  <a:pt x="4559220" y="503028"/>
                  <a:pt x="4562856" y="521208"/>
                </a:cubicBezTo>
                <a:cubicBezTo>
                  <a:pt x="4579518" y="604517"/>
                  <a:pt x="4565477" y="502979"/>
                  <a:pt x="4581144" y="612648"/>
                </a:cubicBezTo>
                <a:cubicBezTo>
                  <a:pt x="4584926" y="639125"/>
                  <a:pt x="4585089" y="684546"/>
                  <a:pt x="4599432" y="713232"/>
                </a:cubicBezTo>
                <a:cubicBezTo>
                  <a:pt x="4604347" y="723062"/>
                  <a:pt x="4612805" y="730834"/>
                  <a:pt x="4617720" y="740664"/>
                </a:cubicBezTo>
                <a:cubicBezTo>
                  <a:pt x="4622031" y="749285"/>
                  <a:pt x="4620843" y="760570"/>
                  <a:pt x="4626864" y="768096"/>
                </a:cubicBezTo>
                <a:cubicBezTo>
                  <a:pt x="4633729" y="776678"/>
                  <a:pt x="4645152" y="780288"/>
                  <a:pt x="4654296" y="786384"/>
                </a:cubicBezTo>
                <a:cubicBezTo>
                  <a:pt x="4661837" y="775073"/>
                  <a:pt x="4690378" y="734718"/>
                  <a:pt x="4690872" y="722376"/>
                </a:cubicBezTo>
                <a:cubicBezTo>
                  <a:pt x="4693433" y="658347"/>
                  <a:pt x="4686838" y="594228"/>
                  <a:pt x="4681728" y="530352"/>
                </a:cubicBezTo>
                <a:cubicBezTo>
                  <a:pt x="4680726" y="517825"/>
                  <a:pt x="4675891" y="505900"/>
                  <a:pt x="4672584" y="493776"/>
                </a:cubicBezTo>
                <a:cubicBezTo>
                  <a:pt x="4666745" y="472368"/>
                  <a:pt x="4660672" y="451022"/>
                  <a:pt x="4654296" y="429768"/>
                </a:cubicBezTo>
                <a:cubicBezTo>
                  <a:pt x="4651526" y="420536"/>
                  <a:pt x="4647800" y="411604"/>
                  <a:pt x="4645152" y="402336"/>
                </a:cubicBezTo>
                <a:cubicBezTo>
                  <a:pt x="4641700" y="390252"/>
                  <a:pt x="4639056" y="377952"/>
                  <a:pt x="4636008" y="365760"/>
                </a:cubicBezTo>
                <a:cubicBezTo>
                  <a:pt x="4639056" y="313944"/>
                  <a:pt x="4634276" y="261065"/>
                  <a:pt x="4645152" y="210312"/>
                </a:cubicBezTo>
                <a:cubicBezTo>
                  <a:pt x="4647455" y="199566"/>
                  <a:pt x="4657988" y="228202"/>
                  <a:pt x="4663440" y="237744"/>
                </a:cubicBezTo>
                <a:cubicBezTo>
                  <a:pt x="4670203" y="249579"/>
                  <a:pt x="4676358" y="261791"/>
                  <a:pt x="4681728" y="274320"/>
                </a:cubicBezTo>
                <a:cubicBezTo>
                  <a:pt x="4688778" y="290769"/>
                  <a:pt x="4696447" y="322266"/>
                  <a:pt x="4700016" y="338328"/>
                </a:cubicBezTo>
                <a:cubicBezTo>
                  <a:pt x="4703387" y="353500"/>
                  <a:pt x="4704245" y="369304"/>
                  <a:pt x="4709160" y="384048"/>
                </a:cubicBezTo>
                <a:cubicBezTo>
                  <a:pt x="4713471" y="396980"/>
                  <a:pt x="4721352" y="408432"/>
                  <a:pt x="4727448" y="420624"/>
                </a:cubicBezTo>
                <a:cubicBezTo>
                  <a:pt x="4730496" y="435864"/>
                  <a:pt x="4734037" y="451014"/>
                  <a:pt x="4736592" y="466344"/>
                </a:cubicBezTo>
                <a:cubicBezTo>
                  <a:pt x="4740135" y="487603"/>
                  <a:pt x="4741881" y="509147"/>
                  <a:pt x="4745736" y="530352"/>
                </a:cubicBezTo>
                <a:cubicBezTo>
                  <a:pt x="4747984" y="542717"/>
                  <a:pt x="4752415" y="554605"/>
                  <a:pt x="4754880" y="566928"/>
                </a:cubicBezTo>
                <a:cubicBezTo>
                  <a:pt x="4757716" y="581110"/>
                  <a:pt x="4765203" y="639784"/>
                  <a:pt x="4773168" y="658368"/>
                </a:cubicBezTo>
                <a:cubicBezTo>
                  <a:pt x="4777497" y="668469"/>
                  <a:pt x="4785068" y="676857"/>
                  <a:pt x="4791456" y="685800"/>
                </a:cubicBezTo>
                <a:cubicBezTo>
                  <a:pt x="4800314" y="698201"/>
                  <a:pt x="4808112" y="711600"/>
                  <a:pt x="4818888" y="722376"/>
                </a:cubicBezTo>
                <a:cubicBezTo>
                  <a:pt x="4836614" y="740102"/>
                  <a:pt x="4851441" y="742371"/>
                  <a:pt x="4873752" y="749808"/>
                </a:cubicBezTo>
                <a:cubicBezTo>
                  <a:pt x="4892040" y="746760"/>
                  <a:pt x="4912519" y="749863"/>
                  <a:pt x="4928616" y="740664"/>
                </a:cubicBezTo>
                <a:cubicBezTo>
                  <a:pt x="4936985" y="735882"/>
                  <a:pt x="4935422" y="722583"/>
                  <a:pt x="4937760" y="713232"/>
                </a:cubicBezTo>
                <a:cubicBezTo>
                  <a:pt x="4941529" y="698154"/>
                  <a:pt x="4943856" y="682752"/>
                  <a:pt x="4946904" y="667512"/>
                </a:cubicBezTo>
                <a:cubicBezTo>
                  <a:pt x="4943856" y="609600"/>
                  <a:pt x="4942784" y="551550"/>
                  <a:pt x="4937760" y="493776"/>
                </a:cubicBezTo>
                <a:cubicBezTo>
                  <a:pt x="4936671" y="481256"/>
                  <a:pt x="4928616" y="469767"/>
                  <a:pt x="4928616" y="457200"/>
                </a:cubicBezTo>
                <a:cubicBezTo>
                  <a:pt x="4928616" y="359616"/>
                  <a:pt x="4934712" y="262128"/>
                  <a:pt x="4937760" y="164592"/>
                </a:cubicBezTo>
                <a:cubicBezTo>
                  <a:pt x="4946904" y="179832"/>
                  <a:pt x="4957244" y="194416"/>
                  <a:pt x="4965192" y="210312"/>
                </a:cubicBezTo>
                <a:cubicBezTo>
                  <a:pt x="5003080" y="286088"/>
                  <a:pt x="4968882" y="228066"/>
                  <a:pt x="4992624" y="283464"/>
                </a:cubicBezTo>
                <a:cubicBezTo>
                  <a:pt x="4997994" y="295993"/>
                  <a:pt x="5004816" y="307848"/>
                  <a:pt x="5010912" y="320040"/>
                </a:cubicBezTo>
                <a:cubicBezTo>
                  <a:pt x="5013960" y="335280"/>
                  <a:pt x="5016685" y="350588"/>
                  <a:pt x="5020056" y="365760"/>
                </a:cubicBezTo>
                <a:cubicBezTo>
                  <a:pt x="5032171" y="420277"/>
                  <a:pt x="5029385" y="390007"/>
                  <a:pt x="5038344" y="457200"/>
                </a:cubicBezTo>
                <a:cubicBezTo>
                  <a:pt x="5041992" y="484559"/>
                  <a:pt x="5042950" y="512271"/>
                  <a:pt x="5047488" y="539496"/>
                </a:cubicBezTo>
                <a:cubicBezTo>
                  <a:pt x="5049578" y="552039"/>
                  <a:pt x="5073903" y="609852"/>
                  <a:pt x="5074920" y="612648"/>
                </a:cubicBezTo>
                <a:cubicBezTo>
                  <a:pt x="5100494" y="682977"/>
                  <a:pt x="5077432" y="651736"/>
                  <a:pt x="5120640" y="694944"/>
                </a:cubicBezTo>
                <a:cubicBezTo>
                  <a:pt x="5145024" y="691896"/>
                  <a:pt x="5172566" y="698182"/>
                  <a:pt x="5193792" y="685800"/>
                </a:cubicBezTo>
                <a:cubicBezTo>
                  <a:pt x="5219813" y="670621"/>
                  <a:pt x="5230391" y="630868"/>
                  <a:pt x="5239512" y="603504"/>
                </a:cubicBezTo>
                <a:cubicBezTo>
                  <a:pt x="5236464" y="566928"/>
                  <a:pt x="5240451" y="529067"/>
                  <a:pt x="5230368" y="493776"/>
                </a:cubicBezTo>
                <a:cubicBezTo>
                  <a:pt x="5227349" y="483209"/>
                  <a:pt x="5209971" y="483931"/>
                  <a:pt x="5202936" y="475488"/>
                </a:cubicBezTo>
                <a:cubicBezTo>
                  <a:pt x="5144929" y="405880"/>
                  <a:pt x="5224050" y="465180"/>
                  <a:pt x="5157216" y="420624"/>
                </a:cubicBezTo>
                <a:cubicBezTo>
                  <a:pt x="5149382" y="397121"/>
                  <a:pt x="5143521" y="381876"/>
                  <a:pt x="5138928" y="356616"/>
                </a:cubicBezTo>
                <a:cubicBezTo>
                  <a:pt x="5135073" y="335411"/>
                  <a:pt x="5132832" y="313944"/>
                  <a:pt x="5129784" y="292608"/>
                </a:cubicBezTo>
                <a:cubicBezTo>
                  <a:pt x="5132832" y="280416"/>
                  <a:pt x="5128874" y="263572"/>
                  <a:pt x="5138928" y="256032"/>
                </a:cubicBezTo>
                <a:cubicBezTo>
                  <a:pt x="5146639" y="250249"/>
                  <a:pt x="5158340" y="259829"/>
                  <a:pt x="5166360" y="265176"/>
                </a:cubicBezTo>
                <a:cubicBezTo>
                  <a:pt x="5177120" y="272349"/>
                  <a:pt x="5183858" y="284329"/>
                  <a:pt x="5193792" y="292608"/>
                </a:cubicBezTo>
                <a:cubicBezTo>
                  <a:pt x="5202235" y="299643"/>
                  <a:pt x="5212080" y="304800"/>
                  <a:pt x="5221224" y="310896"/>
                </a:cubicBezTo>
                <a:cubicBezTo>
                  <a:pt x="5224272" y="320040"/>
                  <a:pt x="5225586" y="329959"/>
                  <a:pt x="5230368" y="338328"/>
                </a:cubicBezTo>
                <a:cubicBezTo>
                  <a:pt x="5260705" y="391418"/>
                  <a:pt x="5275049" y="370747"/>
                  <a:pt x="5294376" y="448056"/>
                </a:cubicBezTo>
                <a:cubicBezTo>
                  <a:pt x="5308195" y="503334"/>
                  <a:pt x="5299546" y="472710"/>
                  <a:pt x="5321808" y="539496"/>
                </a:cubicBezTo>
                <a:cubicBezTo>
                  <a:pt x="5328331" y="559064"/>
                  <a:pt x="5332557" y="579762"/>
                  <a:pt x="5349240" y="594360"/>
                </a:cubicBezTo>
                <a:cubicBezTo>
                  <a:pt x="5387938" y="628221"/>
                  <a:pt x="5393859" y="627521"/>
                  <a:pt x="5431536" y="640080"/>
                </a:cubicBezTo>
                <a:cubicBezTo>
                  <a:pt x="5440680" y="633984"/>
                  <a:pt x="5451197" y="629563"/>
                  <a:pt x="5458968" y="621792"/>
                </a:cubicBezTo>
                <a:cubicBezTo>
                  <a:pt x="5491467" y="589293"/>
                  <a:pt x="5489802" y="575009"/>
                  <a:pt x="5504688" y="530352"/>
                </a:cubicBezTo>
                <a:cubicBezTo>
                  <a:pt x="5517806" y="490998"/>
                  <a:pt x="5511494" y="512271"/>
                  <a:pt x="5522976" y="466344"/>
                </a:cubicBezTo>
                <a:cubicBezTo>
                  <a:pt x="5526024" y="323088"/>
                  <a:pt x="5526393" y="179750"/>
                  <a:pt x="5532120" y="36576"/>
                </a:cubicBezTo>
                <a:cubicBezTo>
                  <a:pt x="5533438" y="3625"/>
                  <a:pt x="5542994" y="8567"/>
                  <a:pt x="5568696" y="0"/>
                </a:cubicBezTo>
                <a:cubicBezTo>
                  <a:pt x="5574792" y="18288"/>
                  <a:pt x="5582309" y="36162"/>
                  <a:pt x="5586984" y="54864"/>
                </a:cubicBezTo>
                <a:cubicBezTo>
                  <a:pt x="5612020" y="155007"/>
                  <a:pt x="5573708" y="-2372"/>
                  <a:pt x="5614416" y="201168"/>
                </a:cubicBezTo>
                <a:cubicBezTo>
                  <a:pt x="5627787" y="268022"/>
                  <a:pt x="5621362" y="231502"/>
                  <a:pt x="5632704" y="310896"/>
                </a:cubicBezTo>
                <a:cubicBezTo>
                  <a:pt x="5635752" y="387096"/>
                  <a:pt x="5636415" y="463429"/>
                  <a:pt x="5641848" y="539496"/>
                </a:cubicBezTo>
                <a:cubicBezTo>
                  <a:pt x="5642535" y="549110"/>
                  <a:pt x="5648344" y="557660"/>
                  <a:pt x="5650992" y="566928"/>
                </a:cubicBezTo>
                <a:cubicBezTo>
                  <a:pt x="5651722" y="569484"/>
                  <a:pt x="5664408" y="624846"/>
                  <a:pt x="5669280" y="630936"/>
                </a:cubicBezTo>
                <a:cubicBezTo>
                  <a:pt x="5676145" y="639518"/>
                  <a:pt x="5687568" y="643128"/>
                  <a:pt x="5696712" y="649224"/>
                </a:cubicBezTo>
                <a:cubicBezTo>
                  <a:pt x="5711952" y="646176"/>
                  <a:pt x="5727880" y="645537"/>
                  <a:pt x="5742432" y="640080"/>
                </a:cubicBezTo>
                <a:cubicBezTo>
                  <a:pt x="5752722" y="636221"/>
                  <a:pt x="5761421" y="628827"/>
                  <a:pt x="5769864" y="621792"/>
                </a:cubicBezTo>
                <a:cubicBezTo>
                  <a:pt x="5787198" y="607347"/>
                  <a:pt x="5805309" y="587479"/>
                  <a:pt x="5815584" y="566928"/>
                </a:cubicBezTo>
                <a:cubicBezTo>
                  <a:pt x="5819895" y="558307"/>
                  <a:pt x="5821680" y="548640"/>
                  <a:pt x="5824728" y="539496"/>
                </a:cubicBezTo>
                <a:cubicBezTo>
                  <a:pt x="5827776" y="368808"/>
                  <a:pt x="5827434" y="198026"/>
                  <a:pt x="5833872" y="27432"/>
                </a:cubicBezTo>
                <a:cubicBezTo>
                  <a:pt x="5834235" y="17800"/>
                  <a:pt x="5840480" y="45565"/>
                  <a:pt x="5843016" y="54864"/>
                </a:cubicBezTo>
                <a:cubicBezTo>
                  <a:pt x="5849629" y="79113"/>
                  <a:pt x="5861304" y="128016"/>
                  <a:pt x="5861304" y="128016"/>
                </a:cubicBezTo>
                <a:cubicBezTo>
                  <a:pt x="5864352" y="158496"/>
                  <a:pt x="5865790" y="189180"/>
                  <a:pt x="5870448" y="219456"/>
                </a:cubicBezTo>
                <a:cubicBezTo>
                  <a:pt x="5871914" y="228983"/>
                  <a:pt x="5877501" y="237479"/>
                  <a:pt x="5879592" y="246888"/>
                </a:cubicBezTo>
                <a:cubicBezTo>
                  <a:pt x="5883614" y="264987"/>
                  <a:pt x="5883153" y="284072"/>
                  <a:pt x="5888736" y="301752"/>
                </a:cubicBezTo>
                <a:cubicBezTo>
                  <a:pt x="5901520" y="342235"/>
                  <a:pt x="5926130" y="378995"/>
                  <a:pt x="5934456" y="420624"/>
                </a:cubicBezTo>
                <a:cubicBezTo>
                  <a:pt x="5937934" y="438014"/>
                  <a:pt x="5943371" y="475031"/>
                  <a:pt x="5952744" y="493776"/>
                </a:cubicBezTo>
                <a:cubicBezTo>
                  <a:pt x="5957659" y="503606"/>
                  <a:pt x="5964644" y="512265"/>
                  <a:pt x="5971032" y="521208"/>
                </a:cubicBezTo>
                <a:cubicBezTo>
                  <a:pt x="5979890" y="533609"/>
                  <a:pt x="5986756" y="548028"/>
                  <a:pt x="5998464" y="557784"/>
                </a:cubicBezTo>
                <a:cubicBezTo>
                  <a:pt x="6005869" y="563954"/>
                  <a:pt x="6016752" y="563880"/>
                  <a:pt x="6025896" y="566928"/>
                </a:cubicBezTo>
                <a:cubicBezTo>
                  <a:pt x="6028944" y="576072"/>
                  <a:pt x="6028224" y="587544"/>
                  <a:pt x="6035040" y="594360"/>
                </a:cubicBezTo>
                <a:cubicBezTo>
                  <a:pt x="6041856" y="601176"/>
                  <a:pt x="6052965" y="601919"/>
                  <a:pt x="6062472" y="603504"/>
                </a:cubicBezTo>
                <a:cubicBezTo>
                  <a:pt x="6089697" y="608042"/>
                  <a:pt x="6117336" y="609600"/>
                  <a:pt x="6144768" y="612648"/>
                </a:cubicBezTo>
                <a:lnTo>
                  <a:pt x="6227064" y="640080"/>
                </a:lnTo>
                <a:lnTo>
                  <a:pt x="6254496" y="649224"/>
                </a:lnTo>
                <a:cubicBezTo>
                  <a:pt x="6272784" y="646176"/>
                  <a:pt x="6290861" y="641313"/>
                  <a:pt x="6309360" y="640080"/>
                </a:cubicBezTo>
                <a:cubicBezTo>
                  <a:pt x="6549398" y="624077"/>
                  <a:pt x="6466456" y="672509"/>
                  <a:pt x="6556248" y="612648"/>
                </a:cubicBezTo>
                <a:cubicBezTo>
                  <a:pt x="6562272" y="594577"/>
                  <a:pt x="6567566" y="570676"/>
                  <a:pt x="6583680" y="557784"/>
                </a:cubicBezTo>
                <a:cubicBezTo>
                  <a:pt x="6591206" y="551763"/>
                  <a:pt x="6601968" y="551688"/>
                  <a:pt x="6611112" y="548640"/>
                </a:cubicBezTo>
                <a:cubicBezTo>
                  <a:pt x="6702552" y="551688"/>
                  <a:pt x="6794109" y="552249"/>
                  <a:pt x="6885432" y="557784"/>
                </a:cubicBezTo>
                <a:cubicBezTo>
                  <a:pt x="6919136" y="559827"/>
                  <a:pt x="6938090" y="593625"/>
                  <a:pt x="6967728" y="603504"/>
                </a:cubicBezTo>
                <a:lnTo>
                  <a:pt x="6995160" y="612648"/>
                </a:lnTo>
                <a:cubicBezTo>
                  <a:pt x="7053072" y="609600"/>
                  <a:pt x="7111436" y="611340"/>
                  <a:pt x="7168896" y="603504"/>
                </a:cubicBezTo>
                <a:cubicBezTo>
                  <a:pt x="7179785" y="602019"/>
                  <a:pt x="7186498" y="590131"/>
                  <a:pt x="7196328" y="585216"/>
                </a:cubicBezTo>
                <a:cubicBezTo>
                  <a:pt x="7204949" y="580905"/>
                  <a:pt x="7214233" y="577538"/>
                  <a:pt x="7223760" y="576072"/>
                </a:cubicBezTo>
                <a:cubicBezTo>
                  <a:pt x="7254036" y="571414"/>
                  <a:pt x="7315200" y="566928"/>
                  <a:pt x="7315200" y="566928"/>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2572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20" name="Picture 19">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2" name="Rectangle 21">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E433AA8-5BBA-434E-9814-5E8827CDCFC0}"/>
              </a:ext>
            </a:extLst>
          </p:cNvPr>
          <p:cNvSpPr>
            <a:spLocks noGrp="1"/>
          </p:cNvSpPr>
          <p:nvPr>
            <p:ph type="title"/>
          </p:nvPr>
        </p:nvSpPr>
        <p:spPr>
          <a:xfrm>
            <a:off x="5282381" y="629266"/>
            <a:ext cx="4767471" cy="1641986"/>
          </a:xfrm>
        </p:spPr>
        <p:txBody>
          <a:bodyPr vert="horz" lIns="91440" tIns="45720" rIns="91440" bIns="45720" rtlCol="0" anchor="t">
            <a:normAutofit/>
          </a:bodyPr>
          <a:lstStyle/>
          <a:p>
            <a:r>
              <a:rPr lang="en-US" dirty="0"/>
              <a:t>Apnea in a Term Newborn</a:t>
            </a:r>
          </a:p>
        </p:txBody>
      </p:sp>
      <p:pic>
        <p:nvPicPr>
          <p:cNvPr id="6" name="Content Placeholder 5" descr="A baby holding a stuffed animal&#10;&#10;Description automatically generated">
            <a:extLst>
              <a:ext uri="{FF2B5EF4-FFF2-40B4-BE49-F238E27FC236}">
                <a16:creationId xmlns:a16="http://schemas.microsoft.com/office/drawing/2014/main" id="{4A9A8F25-B8ED-4AB4-B2B7-36F238BB70DB}"/>
              </a:ext>
            </a:extLst>
          </p:cNvPr>
          <p:cNvPicPr>
            <a:picLocks noGrp="1" noChangeAspect="1"/>
          </p:cNvPicPr>
          <p:nvPr>
            <p:ph sz="half" idx="1"/>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918" r="8974"/>
          <a:stretch/>
        </p:blipFill>
        <p:spPr>
          <a:xfrm>
            <a:off x="-1" y="10"/>
            <a:ext cx="4634680" cy="6857990"/>
          </a:xfrm>
          <a:prstGeom prst="rect">
            <a:avLst/>
          </a:prstGeom>
        </p:spPr>
      </p:pic>
      <p:sp>
        <p:nvSpPr>
          <p:cNvPr id="4" name="Content Placeholder 3">
            <a:extLst>
              <a:ext uri="{FF2B5EF4-FFF2-40B4-BE49-F238E27FC236}">
                <a16:creationId xmlns:a16="http://schemas.microsoft.com/office/drawing/2014/main" id="{39A3CDED-4E60-4963-88B6-E4E8D3CACA76}"/>
              </a:ext>
            </a:extLst>
          </p:cNvPr>
          <p:cNvSpPr>
            <a:spLocks noGrp="1"/>
          </p:cNvSpPr>
          <p:nvPr>
            <p:ph sz="half" idx="2"/>
          </p:nvPr>
        </p:nvSpPr>
        <p:spPr>
          <a:xfrm>
            <a:off x="5282381" y="2438400"/>
            <a:ext cx="6146031" cy="3990975"/>
          </a:xfrm>
        </p:spPr>
        <p:txBody>
          <a:bodyPr vert="horz" lIns="91440" tIns="45720" rIns="91440" bIns="45720" rtlCol="0">
            <a:normAutofit/>
          </a:bodyPr>
          <a:lstStyle/>
          <a:p>
            <a:pPr lvl="0"/>
            <a:r>
              <a:rPr lang="en-US" sz="2000" dirty="0"/>
              <a:t>Apnea in an infant &lt;36-37 weeks can be accepted/expected at times due to their prematurity.</a:t>
            </a:r>
          </a:p>
          <a:p>
            <a:pPr marL="800100" lvl="1" indent="-342900"/>
            <a:r>
              <a:rPr lang="en-US" sz="2000" dirty="0"/>
              <a:t>Still requires evaluation and treatment, such as:</a:t>
            </a:r>
          </a:p>
          <a:p>
            <a:pPr marL="1257300" lvl="2" indent="-342900"/>
            <a:r>
              <a:rPr lang="en-US" sz="2000" dirty="0"/>
              <a:t>High flow nasal cannula/CPAP to overcome airway tone issues</a:t>
            </a:r>
          </a:p>
          <a:p>
            <a:pPr marL="1257300" lvl="2" indent="-342900"/>
            <a:r>
              <a:rPr lang="en-US" sz="2000" dirty="0"/>
              <a:t>Caffeine citrate to stimulate respiratory center in brain</a:t>
            </a:r>
          </a:p>
          <a:p>
            <a:pPr marL="1257300" lvl="2" indent="-342900"/>
            <a:r>
              <a:rPr lang="en-US" sz="2000" dirty="0"/>
              <a:t>Septic evaluation if new-onset or worsening</a:t>
            </a:r>
          </a:p>
          <a:p>
            <a:endParaRPr lang="en-US" dirty="0"/>
          </a:p>
        </p:txBody>
      </p:sp>
      <p:sp>
        <p:nvSpPr>
          <p:cNvPr id="7" name="TextBox 6">
            <a:extLst>
              <a:ext uri="{FF2B5EF4-FFF2-40B4-BE49-F238E27FC236}">
                <a16:creationId xmlns:a16="http://schemas.microsoft.com/office/drawing/2014/main" id="{7BB5D6A2-2240-4717-8CC9-C07C681887EF}"/>
              </a:ext>
            </a:extLst>
          </p:cNvPr>
          <p:cNvSpPr txBox="1"/>
          <p:nvPr/>
        </p:nvSpPr>
        <p:spPr>
          <a:xfrm>
            <a:off x="4449949" y="6657945"/>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2730028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 name="Picture 19">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2" name="Oval 21">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26" name="Picture 25">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8" name="Rectangle 27">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9" name="Title 8">
            <a:extLst>
              <a:ext uri="{FF2B5EF4-FFF2-40B4-BE49-F238E27FC236}">
                <a16:creationId xmlns:a16="http://schemas.microsoft.com/office/drawing/2014/main" id="{EA245565-BA52-4A89-8212-6C833FABD3FF}"/>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dirty="0"/>
              <a:t>Apnea in a Term Newborn</a:t>
            </a:r>
          </a:p>
        </p:txBody>
      </p:sp>
      <p:sp>
        <p:nvSpPr>
          <p:cNvPr id="32" name="Rectangle 31">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0" name="Content Placeholder 9">
            <a:extLst>
              <a:ext uri="{FF2B5EF4-FFF2-40B4-BE49-F238E27FC236}">
                <a16:creationId xmlns:a16="http://schemas.microsoft.com/office/drawing/2014/main" id="{8151A7BC-27D0-41B2-A490-3047ABE5876C}"/>
              </a:ext>
            </a:extLst>
          </p:cNvPr>
          <p:cNvSpPr>
            <a:spLocks noGrp="1"/>
          </p:cNvSpPr>
          <p:nvPr>
            <p:ph sz="half" idx="1"/>
          </p:nvPr>
        </p:nvSpPr>
        <p:spPr>
          <a:xfrm>
            <a:off x="648931" y="1876425"/>
            <a:ext cx="5122606" cy="4330545"/>
          </a:xfrm>
        </p:spPr>
        <p:txBody>
          <a:bodyPr vert="horz" lIns="91440" tIns="45720" rIns="91440" bIns="45720" rtlCol="0">
            <a:normAutofit/>
          </a:bodyPr>
          <a:lstStyle/>
          <a:p>
            <a:endParaRPr lang="en-US" dirty="0">
              <a:solidFill>
                <a:schemeClr val="bg1"/>
              </a:solidFill>
            </a:endParaRPr>
          </a:p>
          <a:p>
            <a:r>
              <a:rPr lang="en-US" dirty="0">
                <a:solidFill>
                  <a:schemeClr val="bg1"/>
                </a:solidFill>
              </a:rPr>
              <a:t>Apnea in a preterm infant can be “normal”</a:t>
            </a:r>
            <a:r>
              <a:rPr lang="en-US" dirty="0">
                <a:solidFill>
                  <a:schemeClr val="bg1"/>
                </a:solidFill>
                <a:sym typeface="Wingdings" panose="05000000000000000000" pitchFamily="2" charset="2"/>
              </a:rPr>
              <a:t> APNEA IN A TERM INFANT IS NEVER NORMAL!</a:t>
            </a:r>
          </a:p>
          <a:p>
            <a:r>
              <a:rPr lang="en-US" dirty="0">
                <a:solidFill>
                  <a:schemeClr val="bg1"/>
                </a:solidFill>
                <a:sym typeface="Wingdings" panose="05000000000000000000" pitchFamily="2" charset="2"/>
              </a:rPr>
              <a:t>Signs of apnea</a:t>
            </a:r>
          </a:p>
          <a:p>
            <a:pPr lvl="1"/>
            <a:r>
              <a:rPr lang="en-US" dirty="0">
                <a:solidFill>
                  <a:schemeClr val="bg1"/>
                </a:solidFill>
                <a:sym typeface="Wingdings" panose="05000000000000000000" pitchFamily="2" charset="2"/>
              </a:rPr>
              <a:t>Cyanotic spells- “My baby turned blue!”</a:t>
            </a:r>
          </a:p>
          <a:p>
            <a:pPr lvl="1"/>
            <a:r>
              <a:rPr lang="en-US" dirty="0">
                <a:solidFill>
                  <a:schemeClr val="bg1"/>
                </a:solidFill>
                <a:sym typeface="Wingdings" panose="05000000000000000000" pitchFamily="2" charset="2"/>
              </a:rPr>
              <a:t>Bradycardia</a:t>
            </a:r>
          </a:p>
          <a:p>
            <a:pPr lvl="1"/>
            <a:r>
              <a:rPr lang="en-US" dirty="0">
                <a:solidFill>
                  <a:schemeClr val="bg1"/>
                </a:solidFill>
                <a:sym typeface="Wingdings" panose="05000000000000000000" pitchFamily="2" charset="2"/>
              </a:rPr>
              <a:t>Desaturations</a:t>
            </a:r>
          </a:p>
          <a:p>
            <a:pPr lvl="1"/>
            <a:r>
              <a:rPr lang="en-US" dirty="0">
                <a:solidFill>
                  <a:schemeClr val="bg1"/>
                </a:solidFill>
                <a:sym typeface="Wingdings" panose="05000000000000000000" pitchFamily="2" charset="2"/>
              </a:rPr>
              <a:t>Respiratory distress, observed cessation of breathing for 20 seconds or more</a:t>
            </a:r>
            <a:endParaRPr lang="en-US" dirty="0">
              <a:solidFill>
                <a:schemeClr val="bg1"/>
              </a:solidFill>
            </a:endParaRPr>
          </a:p>
        </p:txBody>
      </p:sp>
      <p:pic>
        <p:nvPicPr>
          <p:cNvPr id="13" name="Content Placeholder 12" descr="A baby lying on a bed&#10;&#10;Description automatically generated">
            <a:extLst>
              <a:ext uri="{FF2B5EF4-FFF2-40B4-BE49-F238E27FC236}">
                <a16:creationId xmlns:a16="http://schemas.microsoft.com/office/drawing/2014/main" id="{AF8DF5F1-B258-4CC1-8F49-6E45FDDC6E6E}"/>
              </a:ext>
            </a:extLst>
          </p:cNvPr>
          <p:cNvPicPr>
            <a:picLocks noGrp="1" noChangeAspect="1"/>
          </p:cNvPicPr>
          <p:nvPr>
            <p:ph sz="half" idx="2"/>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91916" y="2566624"/>
            <a:ext cx="5451627" cy="3625331"/>
          </a:xfrm>
          <a:prstGeom prst="rect">
            <a:avLst/>
          </a:prstGeom>
          <a:effectLst/>
        </p:spPr>
      </p:pic>
    </p:spTree>
    <p:extLst>
      <p:ext uri="{BB962C8B-B14F-4D97-AF65-F5344CB8AC3E}">
        <p14:creationId xmlns:p14="http://schemas.microsoft.com/office/powerpoint/2010/main" val="416149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 name="Picture 19">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2" name="Oval 21">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26" name="Picture 25">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8" name="Rectangle 27">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20B2CD3-88B2-448F-8457-ED8D386EEB41}"/>
              </a:ext>
            </a:extLst>
          </p:cNvPr>
          <p:cNvSpPr>
            <a:spLocks noGrp="1"/>
          </p:cNvSpPr>
          <p:nvPr>
            <p:ph type="title"/>
          </p:nvPr>
        </p:nvSpPr>
        <p:spPr>
          <a:xfrm>
            <a:off x="648930" y="629266"/>
            <a:ext cx="9252154" cy="1223983"/>
          </a:xfrm>
        </p:spPr>
        <p:txBody>
          <a:bodyPr vert="horz" lIns="91440" tIns="45720" rIns="91440" bIns="45720" rtlCol="0" anchor="t">
            <a:normAutofit/>
          </a:bodyPr>
          <a:lstStyle/>
          <a:p>
            <a:r>
              <a:rPr lang="en-US" dirty="0"/>
              <a:t>Apnea in a Term Newborn</a:t>
            </a:r>
          </a:p>
        </p:txBody>
      </p:sp>
      <p:pic>
        <p:nvPicPr>
          <p:cNvPr id="13" name="Content Placeholder 12" descr="A baby lying on a bed&#10;&#10;Description automatically generated">
            <a:extLst>
              <a:ext uri="{FF2B5EF4-FFF2-40B4-BE49-F238E27FC236}">
                <a16:creationId xmlns:a16="http://schemas.microsoft.com/office/drawing/2014/main" id="{70D40782-B5B8-48A8-8C1E-3192DEBA4BDB}"/>
              </a:ext>
            </a:extLst>
          </p:cNvPr>
          <p:cNvPicPr>
            <a:picLocks noGrp="1" noChangeAspect="1"/>
          </p:cNvPicPr>
          <p:nvPr>
            <p:ph sz="half" idx="1"/>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561" r="-2" b="-2"/>
          <a:stretch/>
        </p:blipFill>
        <p:spPr>
          <a:xfrm>
            <a:off x="648930" y="2052213"/>
            <a:ext cx="5451627" cy="4196185"/>
          </a:xfrm>
          <a:prstGeom prst="rect">
            <a:avLst/>
          </a:prstGeom>
          <a:effectLst>
            <a:outerShdw blurRad="50800" dist="38100" dir="5400000" algn="t" rotWithShape="0">
              <a:prstClr val="black">
                <a:alpha val="43000"/>
              </a:prstClr>
            </a:outerShdw>
          </a:effectLst>
        </p:spPr>
      </p:pic>
      <p:sp>
        <p:nvSpPr>
          <p:cNvPr id="11" name="Content Placeholder 10">
            <a:extLst>
              <a:ext uri="{FF2B5EF4-FFF2-40B4-BE49-F238E27FC236}">
                <a16:creationId xmlns:a16="http://schemas.microsoft.com/office/drawing/2014/main" id="{4D92A796-5AD4-4782-8959-CF43DCDECD98}"/>
              </a:ext>
            </a:extLst>
          </p:cNvPr>
          <p:cNvSpPr>
            <a:spLocks noGrp="1"/>
          </p:cNvSpPr>
          <p:nvPr>
            <p:ph sz="half" idx="2"/>
          </p:nvPr>
        </p:nvSpPr>
        <p:spPr>
          <a:xfrm>
            <a:off x="6257926" y="2052214"/>
            <a:ext cx="5451626" cy="4196185"/>
          </a:xfrm>
        </p:spPr>
        <p:txBody>
          <a:bodyPr vert="horz" lIns="91440" tIns="45720" rIns="91440" bIns="45720" rtlCol="0">
            <a:normAutofit fontScale="92500" lnSpcReduction="10000"/>
          </a:bodyPr>
          <a:lstStyle/>
          <a:p>
            <a:r>
              <a:rPr lang="en-US" sz="1700" dirty="0"/>
              <a:t>Causes of apnea:</a:t>
            </a:r>
          </a:p>
          <a:p>
            <a:pPr lvl="1"/>
            <a:r>
              <a:rPr lang="en-US" sz="1700" dirty="0"/>
              <a:t>Obstructive</a:t>
            </a:r>
          </a:p>
          <a:p>
            <a:pPr lvl="2"/>
            <a:r>
              <a:rPr lang="en-US" sz="1700" dirty="0"/>
              <a:t>Choanal atresia or Pierre-Robin sequence</a:t>
            </a:r>
          </a:p>
          <a:p>
            <a:pPr lvl="1"/>
            <a:r>
              <a:rPr lang="en-US" sz="1700" dirty="0"/>
              <a:t>Central</a:t>
            </a:r>
          </a:p>
          <a:p>
            <a:pPr lvl="2"/>
            <a:r>
              <a:rPr lang="en-US" sz="1700" dirty="0"/>
              <a:t>Meningitis</a:t>
            </a:r>
          </a:p>
          <a:p>
            <a:pPr lvl="2"/>
            <a:r>
              <a:rPr lang="en-US" sz="1700" dirty="0"/>
              <a:t>Stroke</a:t>
            </a:r>
          </a:p>
          <a:p>
            <a:pPr lvl="2"/>
            <a:r>
              <a:rPr lang="en-US" sz="1700" dirty="0"/>
              <a:t>Structural brain abnormality</a:t>
            </a:r>
          </a:p>
          <a:p>
            <a:pPr lvl="2"/>
            <a:r>
              <a:rPr lang="en-US" sz="1700" dirty="0"/>
              <a:t>Hypoxic-ischemic encephalopathy</a:t>
            </a:r>
          </a:p>
          <a:p>
            <a:pPr lvl="2"/>
            <a:r>
              <a:rPr lang="en-US" sz="1700" dirty="0"/>
              <a:t>Electrolyte or glucose derangement</a:t>
            </a:r>
          </a:p>
          <a:p>
            <a:pPr lvl="2"/>
            <a:r>
              <a:rPr lang="en-US" sz="1700" dirty="0"/>
              <a:t>Inborn error of metabolism</a:t>
            </a:r>
          </a:p>
          <a:p>
            <a:pPr lvl="2"/>
            <a:r>
              <a:rPr lang="en-US" sz="1700" dirty="0"/>
              <a:t>Seizures- all of above can also CAUSE seizures</a:t>
            </a:r>
          </a:p>
          <a:p>
            <a:pPr lvl="2"/>
            <a:endParaRPr lang="en-US" sz="1700" dirty="0"/>
          </a:p>
        </p:txBody>
      </p:sp>
    </p:spTree>
    <p:extLst>
      <p:ext uri="{BB962C8B-B14F-4D97-AF65-F5344CB8AC3E}">
        <p14:creationId xmlns:p14="http://schemas.microsoft.com/office/powerpoint/2010/main" val="203490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9" name="Picture 18">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1" name="Rectangle 20">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9AF3DDA-62C3-4B8B-A99D-515E8E73A38D}"/>
              </a:ext>
            </a:extLst>
          </p:cNvPr>
          <p:cNvSpPr>
            <a:spLocks noGrp="1"/>
          </p:cNvSpPr>
          <p:nvPr>
            <p:ph type="title"/>
          </p:nvPr>
        </p:nvSpPr>
        <p:spPr>
          <a:xfrm>
            <a:off x="648931" y="247651"/>
            <a:ext cx="4166510" cy="1657350"/>
          </a:xfrm>
        </p:spPr>
        <p:txBody>
          <a:bodyPr vert="horz" lIns="91440" tIns="45720" rIns="91440" bIns="45720" rtlCol="0" anchor="t">
            <a:normAutofit/>
          </a:bodyPr>
          <a:lstStyle/>
          <a:p>
            <a:r>
              <a:rPr lang="en-US" dirty="0"/>
              <a:t>Apnea in a Term Newborn</a:t>
            </a:r>
          </a:p>
        </p:txBody>
      </p:sp>
      <p:sp>
        <p:nvSpPr>
          <p:cNvPr id="3" name="Content Placeholder 2">
            <a:extLst>
              <a:ext uri="{FF2B5EF4-FFF2-40B4-BE49-F238E27FC236}">
                <a16:creationId xmlns:a16="http://schemas.microsoft.com/office/drawing/2014/main" id="{3489C3FB-366E-4F94-B24B-9B2EAD63FCDB}"/>
              </a:ext>
            </a:extLst>
          </p:cNvPr>
          <p:cNvSpPr>
            <a:spLocks noGrp="1"/>
          </p:cNvSpPr>
          <p:nvPr>
            <p:ph sz="half" idx="1"/>
          </p:nvPr>
        </p:nvSpPr>
        <p:spPr>
          <a:xfrm>
            <a:off x="648930" y="2035504"/>
            <a:ext cx="4627919" cy="4574846"/>
          </a:xfrm>
        </p:spPr>
        <p:txBody>
          <a:bodyPr vert="horz" lIns="91440" tIns="45720" rIns="91440" bIns="45720" rtlCol="0">
            <a:normAutofit/>
          </a:bodyPr>
          <a:lstStyle/>
          <a:p>
            <a:pPr>
              <a:lnSpc>
                <a:spcPct val="90000"/>
              </a:lnSpc>
            </a:pPr>
            <a:r>
              <a:rPr lang="en-US" sz="1500" dirty="0"/>
              <a:t>Treatment </a:t>
            </a:r>
          </a:p>
          <a:p>
            <a:pPr lvl="1">
              <a:lnSpc>
                <a:spcPct val="90000"/>
              </a:lnSpc>
            </a:pPr>
            <a:r>
              <a:rPr lang="en-US" sz="1500" dirty="0"/>
              <a:t>Cardiorespiratory monitoring with pulse oximeter</a:t>
            </a:r>
          </a:p>
          <a:p>
            <a:pPr lvl="1">
              <a:lnSpc>
                <a:spcPct val="90000"/>
              </a:lnSpc>
            </a:pPr>
            <a:r>
              <a:rPr lang="en-US" sz="1500" dirty="0"/>
              <a:t>Septic evaluation- needs to include LP</a:t>
            </a:r>
          </a:p>
          <a:p>
            <a:pPr lvl="2">
              <a:lnSpc>
                <a:spcPct val="90000"/>
              </a:lnSpc>
            </a:pPr>
            <a:r>
              <a:rPr lang="en-US" sz="1500" dirty="0"/>
              <a:t>Antibiotics: Ampicillin and </a:t>
            </a:r>
            <a:r>
              <a:rPr lang="en-US" sz="1500" dirty="0" err="1"/>
              <a:t>Claforan</a:t>
            </a:r>
            <a:r>
              <a:rPr lang="en-US" sz="1500" dirty="0"/>
              <a:t>, possibly Acyclovir</a:t>
            </a:r>
          </a:p>
          <a:p>
            <a:pPr lvl="1">
              <a:lnSpc>
                <a:spcPct val="90000"/>
              </a:lnSpc>
            </a:pPr>
            <a:r>
              <a:rPr lang="en-US" sz="1500" dirty="0"/>
              <a:t>Respiratory support as needed</a:t>
            </a:r>
          </a:p>
          <a:p>
            <a:pPr lvl="1">
              <a:lnSpc>
                <a:spcPct val="90000"/>
              </a:lnSpc>
            </a:pPr>
            <a:r>
              <a:rPr lang="en-US" sz="1500" dirty="0"/>
              <a:t>Careful observation for associated symptoms of seizures</a:t>
            </a:r>
          </a:p>
          <a:p>
            <a:pPr lvl="2">
              <a:lnSpc>
                <a:spcPct val="90000"/>
              </a:lnSpc>
            </a:pPr>
            <a:r>
              <a:rPr lang="en-US" sz="1500" dirty="0"/>
              <a:t>Posturing, staring, rhythmic movement, sucking</a:t>
            </a:r>
          </a:p>
          <a:p>
            <a:pPr lvl="2">
              <a:lnSpc>
                <a:spcPct val="90000"/>
              </a:lnSpc>
            </a:pPr>
            <a:r>
              <a:rPr lang="en-US" sz="1500" dirty="0"/>
              <a:t>Phenobarbital is first line medication</a:t>
            </a:r>
          </a:p>
          <a:p>
            <a:pPr lvl="1">
              <a:lnSpc>
                <a:spcPct val="90000"/>
              </a:lnSpc>
            </a:pPr>
            <a:r>
              <a:rPr lang="en-US" sz="1500" dirty="0"/>
              <a:t>TRANSPORT to a higher level of care</a:t>
            </a:r>
          </a:p>
        </p:txBody>
      </p:sp>
      <p:sp>
        <p:nvSpPr>
          <p:cNvPr id="23" name="Freeform 31">
            <a:extLst>
              <a:ext uri="{FF2B5EF4-FFF2-40B4-BE49-F238E27FC236}">
                <a16:creationId xmlns:a16="http://schemas.microsoft.com/office/drawing/2014/main" id="{8DB9BC10-DABC-48C4-BF24-E621264B0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Rectangle 24">
            <a:extLst>
              <a:ext uri="{FF2B5EF4-FFF2-40B4-BE49-F238E27FC236}">
                <a16:creationId xmlns:a16="http://schemas.microsoft.com/office/drawing/2014/main" id="{38348FA2-1392-4EC3-AF8B-6A64B797C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5">
            <a:extLst>
              <a:ext uri="{FF2B5EF4-FFF2-40B4-BE49-F238E27FC236}">
                <a16:creationId xmlns:a16="http://schemas.microsoft.com/office/drawing/2014/main" id="{93CB2C36-347C-4705-BC75-94EAB8FF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 name="Content Placeholder 5" descr="A helicopter flying in the air&#10;&#10;Description automatically generated">
            <a:extLst>
              <a:ext uri="{FF2B5EF4-FFF2-40B4-BE49-F238E27FC236}">
                <a16:creationId xmlns:a16="http://schemas.microsoft.com/office/drawing/2014/main" id="{56443701-C9E4-48DC-965B-16A1E017EBD1}"/>
              </a:ext>
            </a:extLst>
          </p:cNvPr>
          <p:cNvPicPr>
            <a:picLocks noGrp="1" noChangeAspect="1"/>
          </p:cNvPicPr>
          <p:nvPr>
            <p:ph sz="half" idx="2"/>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93992" y="1385290"/>
            <a:ext cx="5449889" cy="4087416"/>
          </a:xfrm>
          <a:prstGeom prst="rect">
            <a:avLst/>
          </a:prstGeom>
          <a:effectLst/>
        </p:spPr>
      </p:pic>
      <p:sp>
        <p:nvSpPr>
          <p:cNvPr id="29" name="Rectangle 28">
            <a:extLst>
              <a:ext uri="{FF2B5EF4-FFF2-40B4-BE49-F238E27FC236}">
                <a16:creationId xmlns:a16="http://schemas.microsoft.com/office/drawing/2014/main" id="{4437D23E-7DA0-4020-B991-9734AB977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2018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9" name="Picture 18">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1" name="Rectangle 20">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27" name="Freeform: Shape 26">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7621BC0-5E0C-42B6-8AFC-C9BEDAD455F7}"/>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dirty="0">
                <a:solidFill>
                  <a:srgbClr val="FFFFFF"/>
                </a:solidFill>
              </a:rPr>
              <a:t>Persistent Hypoglycemia</a:t>
            </a:r>
          </a:p>
        </p:txBody>
      </p:sp>
      <p:sp>
        <p:nvSpPr>
          <p:cNvPr id="6" name="Text Placeholder 5">
            <a:extLst>
              <a:ext uri="{FF2B5EF4-FFF2-40B4-BE49-F238E27FC236}">
                <a16:creationId xmlns:a16="http://schemas.microsoft.com/office/drawing/2014/main" id="{8BB37A41-BD17-434E-951B-9D6C118B3273}"/>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r>
              <a:rPr lang="en-US" sz="2400" dirty="0">
                <a:solidFill>
                  <a:schemeClr val="tx1"/>
                </a:solidFill>
              </a:rPr>
              <a:t>THINK: Endocrine disorder</a:t>
            </a:r>
          </a:p>
        </p:txBody>
      </p:sp>
    </p:spTree>
    <p:extLst>
      <p:ext uri="{BB962C8B-B14F-4D97-AF65-F5344CB8AC3E}">
        <p14:creationId xmlns:p14="http://schemas.microsoft.com/office/powerpoint/2010/main" val="124137180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 name="Picture 29">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2" name="Oval 31">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36" name="Picture 35">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38" name="Rectangle 37">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BB57E3C7-3AFB-44F0-830B-D41152F7251A}"/>
              </a:ext>
            </a:extLst>
          </p:cNvPr>
          <p:cNvSpPr>
            <a:spLocks noGrp="1"/>
          </p:cNvSpPr>
          <p:nvPr>
            <p:ph type="title"/>
          </p:nvPr>
        </p:nvSpPr>
        <p:spPr>
          <a:xfrm>
            <a:off x="4706649" y="333375"/>
            <a:ext cx="5343203" cy="1343025"/>
          </a:xfrm>
        </p:spPr>
        <p:txBody>
          <a:bodyPr vert="horz" lIns="91440" tIns="45720" rIns="91440" bIns="45720" rtlCol="0" anchor="t">
            <a:normAutofit fontScale="90000"/>
          </a:bodyPr>
          <a:lstStyle/>
          <a:p>
            <a:r>
              <a:rPr lang="en-US" dirty="0"/>
              <a:t>Persistent Hypoglycemia</a:t>
            </a:r>
          </a:p>
        </p:txBody>
      </p:sp>
      <p:pic>
        <p:nvPicPr>
          <p:cNvPr id="8" name="Content Placeholder 7" descr="A picture containing person, indoor, wall&#10;&#10;Description automatically generated">
            <a:extLst>
              <a:ext uri="{FF2B5EF4-FFF2-40B4-BE49-F238E27FC236}">
                <a16:creationId xmlns:a16="http://schemas.microsoft.com/office/drawing/2014/main" id="{4A335F43-D8DA-4920-983D-398C534D4590}"/>
              </a:ext>
            </a:extLst>
          </p:cNvPr>
          <p:cNvPicPr>
            <a:picLocks noGrp="1" noChangeAspect="1"/>
          </p:cNvPicPr>
          <p:nvPr>
            <p:ph sz="half" idx="1"/>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6379" r="4620"/>
          <a:stretch/>
        </p:blipFill>
        <p:spPr>
          <a:xfrm>
            <a:off x="-1" y="10"/>
            <a:ext cx="4058949" cy="6857990"/>
          </a:xfrm>
          <a:prstGeom prst="rect">
            <a:avLst/>
          </a:prstGeom>
        </p:spPr>
      </p:pic>
      <p:sp>
        <p:nvSpPr>
          <p:cNvPr id="6" name="Content Placeholder 5">
            <a:extLst>
              <a:ext uri="{FF2B5EF4-FFF2-40B4-BE49-F238E27FC236}">
                <a16:creationId xmlns:a16="http://schemas.microsoft.com/office/drawing/2014/main" id="{9B3D56FF-FB80-4563-9B68-3EADF4DE4D2A}"/>
              </a:ext>
            </a:extLst>
          </p:cNvPr>
          <p:cNvSpPr>
            <a:spLocks noGrp="1"/>
          </p:cNvSpPr>
          <p:nvPr>
            <p:ph sz="half" idx="2"/>
          </p:nvPr>
        </p:nvSpPr>
        <p:spPr>
          <a:xfrm>
            <a:off x="4706649" y="2009776"/>
            <a:ext cx="7085301" cy="4743450"/>
          </a:xfrm>
        </p:spPr>
        <p:txBody>
          <a:bodyPr vert="horz" lIns="91440" tIns="45720" rIns="91440" bIns="45720" rtlCol="0">
            <a:normAutofit/>
          </a:bodyPr>
          <a:lstStyle/>
          <a:p>
            <a:pPr>
              <a:lnSpc>
                <a:spcPct val="90000"/>
              </a:lnSpc>
            </a:pPr>
            <a:r>
              <a:rPr lang="en-US" sz="1600" dirty="0"/>
              <a:t>Hypoglycemia- differing opinions on threshold for newborns (40-60mg/dL)</a:t>
            </a:r>
          </a:p>
          <a:p>
            <a:pPr lvl="1">
              <a:lnSpc>
                <a:spcPct val="90000"/>
              </a:lnSpc>
            </a:pPr>
            <a:r>
              <a:rPr lang="en-US" dirty="0"/>
              <a:t>Studies disagree on a number, but agree on one thing- SYMPTOMS most important</a:t>
            </a:r>
          </a:p>
          <a:p>
            <a:pPr lvl="1">
              <a:lnSpc>
                <a:spcPct val="90000"/>
              </a:lnSpc>
            </a:pPr>
            <a:r>
              <a:rPr lang="en-US" dirty="0"/>
              <a:t>Some evidence babies are protected by several mechanisms</a:t>
            </a:r>
          </a:p>
          <a:p>
            <a:pPr lvl="2">
              <a:lnSpc>
                <a:spcPct val="90000"/>
              </a:lnSpc>
            </a:pPr>
            <a:r>
              <a:rPr lang="en-US" sz="1600" dirty="0"/>
              <a:t>Spontaneous rise in glucose levels over 1</a:t>
            </a:r>
            <a:r>
              <a:rPr lang="en-US" sz="1600" baseline="30000" dirty="0"/>
              <a:t>st</a:t>
            </a:r>
            <a:r>
              <a:rPr lang="en-US" sz="1600" dirty="0"/>
              <a:t> 24 hours</a:t>
            </a:r>
          </a:p>
          <a:p>
            <a:pPr lvl="2">
              <a:lnSpc>
                <a:spcPct val="90000"/>
              </a:lnSpc>
            </a:pPr>
            <a:r>
              <a:rPr lang="en-US" sz="1600" dirty="0"/>
              <a:t>Gluconeogenesis-generating glucose from non-carbs (brown fat metabolism)</a:t>
            </a:r>
          </a:p>
          <a:p>
            <a:pPr lvl="2">
              <a:lnSpc>
                <a:spcPct val="90000"/>
              </a:lnSpc>
            </a:pPr>
            <a:r>
              <a:rPr lang="en-US" sz="1600" dirty="0"/>
              <a:t>Glycogenolysis- rapid source of glucose for about 10 hours</a:t>
            </a:r>
          </a:p>
          <a:p>
            <a:pPr lvl="2">
              <a:lnSpc>
                <a:spcPct val="90000"/>
              </a:lnSpc>
            </a:pPr>
            <a:r>
              <a:rPr lang="en-US" sz="1600" dirty="0"/>
              <a:t>Ketogenesis- newborn brains can utilize as alternative fuel source</a:t>
            </a:r>
          </a:p>
          <a:p>
            <a:pPr lvl="1">
              <a:lnSpc>
                <a:spcPct val="90000"/>
              </a:lnSpc>
            </a:pPr>
            <a:r>
              <a:rPr lang="en-US" dirty="0"/>
              <a:t>Transient- most neonates only are hypoglycemic in first few hours/first day of life</a:t>
            </a:r>
          </a:p>
          <a:p>
            <a:pPr lvl="2">
              <a:lnSpc>
                <a:spcPct val="90000"/>
              </a:lnSpc>
            </a:pPr>
            <a:r>
              <a:rPr lang="en-US" sz="1600" dirty="0"/>
              <a:t>Resolves with feeding/time</a:t>
            </a:r>
          </a:p>
        </p:txBody>
      </p:sp>
    </p:spTree>
    <p:extLst>
      <p:ext uri="{BB962C8B-B14F-4D97-AF65-F5344CB8AC3E}">
        <p14:creationId xmlns:p14="http://schemas.microsoft.com/office/powerpoint/2010/main" val="3536826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54" name="Picture 53">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56" name="Rectangle 55">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35878D8-D9BD-4299-AA6E-CD54391E759E}"/>
              </a:ext>
            </a:extLst>
          </p:cNvPr>
          <p:cNvSpPr>
            <a:spLocks noGrp="1"/>
          </p:cNvSpPr>
          <p:nvPr>
            <p:ph type="title"/>
          </p:nvPr>
        </p:nvSpPr>
        <p:spPr>
          <a:xfrm>
            <a:off x="648931" y="200026"/>
            <a:ext cx="4166510" cy="1181099"/>
          </a:xfrm>
        </p:spPr>
        <p:txBody>
          <a:bodyPr vert="horz" lIns="91440" tIns="45720" rIns="91440" bIns="45720" rtlCol="0" anchor="t">
            <a:normAutofit fontScale="90000"/>
          </a:bodyPr>
          <a:lstStyle/>
          <a:p>
            <a:r>
              <a:rPr lang="en-US" dirty="0"/>
              <a:t>Persistent Hypoglycemia</a:t>
            </a:r>
          </a:p>
        </p:txBody>
      </p:sp>
      <p:sp>
        <p:nvSpPr>
          <p:cNvPr id="3" name="Content Placeholder 2">
            <a:extLst>
              <a:ext uri="{FF2B5EF4-FFF2-40B4-BE49-F238E27FC236}">
                <a16:creationId xmlns:a16="http://schemas.microsoft.com/office/drawing/2014/main" id="{2432C5A5-05A4-427A-AC06-4275281FE11C}"/>
              </a:ext>
            </a:extLst>
          </p:cNvPr>
          <p:cNvSpPr>
            <a:spLocks noGrp="1"/>
          </p:cNvSpPr>
          <p:nvPr>
            <p:ph sz="half" idx="1"/>
          </p:nvPr>
        </p:nvSpPr>
        <p:spPr>
          <a:xfrm>
            <a:off x="648931" y="1895475"/>
            <a:ext cx="4442819" cy="4762499"/>
          </a:xfrm>
        </p:spPr>
        <p:txBody>
          <a:bodyPr vert="horz" lIns="91440" tIns="45720" rIns="91440" bIns="45720" rtlCol="0">
            <a:normAutofit/>
          </a:bodyPr>
          <a:lstStyle/>
          <a:p>
            <a:pPr>
              <a:lnSpc>
                <a:spcPct val="90000"/>
              </a:lnSpc>
            </a:pPr>
            <a:r>
              <a:rPr lang="en-US" sz="1600" dirty="0"/>
              <a:t>Symptoms- Predominantly neurological</a:t>
            </a:r>
          </a:p>
          <a:p>
            <a:pPr lvl="1">
              <a:lnSpc>
                <a:spcPct val="90000"/>
              </a:lnSpc>
            </a:pPr>
            <a:r>
              <a:rPr lang="en-US" dirty="0"/>
              <a:t>Must have enough SUGAR to run your BRAIN</a:t>
            </a:r>
          </a:p>
          <a:p>
            <a:pPr lvl="1">
              <a:lnSpc>
                <a:spcPct val="90000"/>
              </a:lnSpc>
            </a:pPr>
            <a:r>
              <a:rPr lang="en-US" dirty="0"/>
              <a:t>Mild</a:t>
            </a:r>
          </a:p>
          <a:p>
            <a:pPr lvl="2">
              <a:lnSpc>
                <a:spcPct val="90000"/>
              </a:lnSpc>
            </a:pPr>
            <a:r>
              <a:rPr lang="en-US" sz="1600" dirty="0"/>
              <a:t>Jitteriness</a:t>
            </a:r>
          </a:p>
          <a:p>
            <a:pPr lvl="2">
              <a:lnSpc>
                <a:spcPct val="90000"/>
              </a:lnSpc>
            </a:pPr>
            <a:r>
              <a:rPr lang="en-US" sz="1600" dirty="0"/>
              <a:t>Lethargy</a:t>
            </a:r>
          </a:p>
          <a:p>
            <a:pPr lvl="2">
              <a:lnSpc>
                <a:spcPct val="90000"/>
              </a:lnSpc>
            </a:pPr>
            <a:r>
              <a:rPr lang="en-US" sz="1600" dirty="0"/>
              <a:t>Hypothermia</a:t>
            </a:r>
          </a:p>
          <a:p>
            <a:pPr lvl="2">
              <a:lnSpc>
                <a:spcPct val="90000"/>
              </a:lnSpc>
            </a:pPr>
            <a:r>
              <a:rPr lang="en-US" sz="1600" dirty="0"/>
              <a:t>Tachypnea</a:t>
            </a:r>
          </a:p>
          <a:p>
            <a:pPr lvl="2">
              <a:lnSpc>
                <a:spcPct val="90000"/>
              </a:lnSpc>
            </a:pPr>
            <a:r>
              <a:rPr lang="en-US" sz="1600" dirty="0"/>
              <a:t>Poor feeding/disinterest </a:t>
            </a:r>
          </a:p>
          <a:p>
            <a:pPr lvl="2">
              <a:lnSpc>
                <a:spcPct val="90000"/>
              </a:lnSpc>
            </a:pPr>
            <a:r>
              <a:rPr lang="en-US" sz="1600" dirty="0"/>
              <a:t>Cyanosis</a:t>
            </a:r>
          </a:p>
          <a:p>
            <a:pPr lvl="1">
              <a:lnSpc>
                <a:spcPct val="90000"/>
              </a:lnSpc>
            </a:pPr>
            <a:r>
              <a:rPr lang="en-US" dirty="0"/>
              <a:t>Severe</a:t>
            </a:r>
          </a:p>
          <a:p>
            <a:pPr lvl="2">
              <a:lnSpc>
                <a:spcPct val="90000"/>
              </a:lnSpc>
            </a:pPr>
            <a:r>
              <a:rPr lang="en-US" sz="1600" dirty="0"/>
              <a:t>Seizures</a:t>
            </a:r>
          </a:p>
          <a:p>
            <a:pPr lvl="2">
              <a:lnSpc>
                <a:spcPct val="90000"/>
              </a:lnSpc>
            </a:pPr>
            <a:r>
              <a:rPr lang="en-US" sz="1600" dirty="0"/>
              <a:t>High pitched cry</a:t>
            </a:r>
          </a:p>
          <a:p>
            <a:pPr lvl="2">
              <a:lnSpc>
                <a:spcPct val="90000"/>
              </a:lnSpc>
            </a:pPr>
            <a:r>
              <a:rPr lang="en-US" sz="1600" dirty="0"/>
              <a:t>Decreased responsiveness</a:t>
            </a:r>
          </a:p>
        </p:txBody>
      </p:sp>
      <p:sp>
        <p:nvSpPr>
          <p:cNvPr id="58" name="Freeform 31">
            <a:extLst>
              <a:ext uri="{FF2B5EF4-FFF2-40B4-BE49-F238E27FC236}">
                <a16:creationId xmlns:a16="http://schemas.microsoft.com/office/drawing/2014/main" id="{8DB9BC10-DABC-48C4-BF24-E621264B0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60" name="Rectangle 59">
            <a:extLst>
              <a:ext uri="{FF2B5EF4-FFF2-40B4-BE49-F238E27FC236}">
                <a16:creationId xmlns:a16="http://schemas.microsoft.com/office/drawing/2014/main" id="{38348FA2-1392-4EC3-AF8B-6A64B797C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5">
            <a:extLst>
              <a:ext uri="{FF2B5EF4-FFF2-40B4-BE49-F238E27FC236}">
                <a16:creationId xmlns:a16="http://schemas.microsoft.com/office/drawing/2014/main" id="{93CB2C36-347C-4705-BC75-94EAB8FF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 name="Content Placeholder 5" descr="A picture containing object&#10;&#10;Description automatically generated">
            <a:extLst>
              <a:ext uri="{FF2B5EF4-FFF2-40B4-BE49-F238E27FC236}">
                <a16:creationId xmlns:a16="http://schemas.microsoft.com/office/drawing/2014/main" id="{EB0B28FD-9787-4B4F-A10D-DE1F382015BA}"/>
              </a:ext>
            </a:extLst>
          </p:cNvPr>
          <p:cNvPicPr>
            <a:picLocks noGrp="1" noChangeAspect="1"/>
          </p:cNvPicPr>
          <p:nvPr>
            <p:ph sz="half" idx="2"/>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4458" r="1" b="14582"/>
          <a:stretch/>
        </p:blipFill>
        <p:spPr>
          <a:xfrm>
            <a:off x="6093992" y="957136"/>
            <a:ext cx="5449889" cy="4943725"/>
          </a:xfrm>
          <a:prstGeom prst="rect">
            <a:avLst/>
          </a:prstGeom>
          <a:effectLst/>
        </p:spPr>
      </p:pic>
      <p:sp>
        <p:nvSpPr>
          <p:cNvPr id="64" name="Rectangle 63">
            <a:extLst>
              <a:ext uri="{FF2B5EF4-FFF2-40B4-BE49-F238E27FC236}">
                <a16:creationId xmlns:a16="http://schemas.microsoft.com/office/drawing/2014/main" id="{4437D23E-7DA0-4020-B991-9734AB977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27519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44" name="Picture 29">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5" name="Picture 31">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6" name="Oval 33">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7" name="Picture 35">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48" name="Picture 37">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49" name="Rectangle 39">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C12CB29-6498-4DDB-81B2-6CC383943230}"/>
              </a:ext>
            </a:extLst>
          </p:cNvPr>
          <p:cNvSpPr>
            <a:spLocks noGrp="1"/>
          </p:cNvSpPr>
          <p:nvPr>
            <p:ph type="title"/>
          </p:nvPr>
        </p:nvSpPr>
        <p:spPr>
          <a:xfrm>
            <a:off x="5282381" y="629266"/>
            <a:ext cx="4767471" cy="1641986"/>
          </a:xfrm>
        </p:spPr>
        <p:txBody>
          <a:bodyPr vert="horz" lIns="91440" tIns="45720" rIns="91440" bIns="45720" rtlCol="0" anchor="t">
            <a:normAutofit/>
          </a:bodyPr>
          <a:lstStyle/>
          <a:p>
            <a:r>
              <a:rPr lang="en-US"/>
              <a:t>Persistent Hypoglycemia</a:t>
            </a:r>
          </a:p>
        </p:txBody>
      </p:sp>
      <p:pic>
        <p:nvPicPr>
          <p:cNvPr id="6" name="Content Placeholder 5" descr="A picture containing person, girl, indoor, little&#10;&#10;Description automatically generated">
            <a:extLst>
              <a:ext uri="{FF2B5EF4-FFF2-40B4-BE49-F238E27FC236}">
                <a16:creationId xmlns:a16="http://schemas.microsoft.com/office/drawing/2014/main" id="{802ED682-54C1-4566-A34C-7E8FCF66A996}"/>
              </a:ext>
            </a:extLst>
          </p:cNvPr>
          <p:cNvPicPr>
            <a:picLocks noGrp="1" noChangeAspect="1"/>
          </p:cNvPicPr>
          <p:nvPr>
            <p:ph sz="half" idx="1"/>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3004" r="22055"/>
          <a:stretch/>
        </p:blipFill>
        <p:spPr>
          <a:xfrm>
            <a:off x="-1" y="10"/>
            <a:ext cx="4634680" cy="6857990"/>
          </a:xfrm>
          <a:prstGeom prst="rect">
            <a:avLst/>
          </a:prstGeom>
        </p:spPr>
      </p:pic>
      <p:sp>
        <p:nvSpPr>
          <p:cNvPr id="4" name="Content Placeholder 3">
            <a:extLst>
              <a:ext uri="{FF2B5EF4-FFF2-40B4-BE49-F238E27FC236}">
                <a16:creationId xmlns:a16="http://schemas.microsoft.com/office/drawing/2014/main" id="{4E6BFEE4-34FE-42AF-AF84-0BFDB87697F9}"/>
              </a:ext>
            </a:extLst>
          </p:cNvPr>
          <p:cNvSpPr>
            <a:spLocks noGrp="1"/>
          </p:cNvSpPr>
          <p:nvPr>
            <p:ph sz="half" idx="2"/>
          </p:nvPr>
        </p:nvSpPr>
        <p:spPr>
          <a:xfrm>
            <a:off x="5282381" y="2438400"/>
            <a:ext cx="6471469" cy="3809999"/>
          </a:xfrm>
        </p:spPr>
        <p:txBody>
          <a:bodyPr vert="horz" lIns="91440" tIns="45720" rIns="91440" bIns="45720" rtlCol="0">
            <a:normAutofit lnSpcReduction="10000"/>
          </a:bodyPr>
          <a:lstStyle/>
          <a:p>
            <a:pPr>
              <a:lnSpc>
                <a:spcPct val="90000"/>
              </a:lnSpc>
            </a:pPr>
            <a:r>
              <a:rPr lang="en-US" sz="1700" dirty="0"/>
              <a:t>Screening:</a:t>
            </a:r>
          </a:p>
          <a:p>
            <a:pPr lvl="1">
              <a:lnSpc>
                <a:spcPct val="90000"/>
              </a:lnSpc>
            </a:pPr>
            <a:r>
              <a:rPr lang="en-US" sz="1700" dirty="0"/>
              <a:t>ANYONE WITH SYMPTOMS</a:t>
            </a:r>
          </a:p>
          <a:p>
            <a:pPr lvl="1">
              <a:lnSpc>
                <a:spcPct val="90000"/>
              </a:lnSpc>
            </a:pPr>
            <a:r>
              <a:rPr lang="en-US" sz="1700" dirty="0"/>
              <a:t>Infants of Diabetic Mothers</a:t>
            </a:r>
          </a:p>
          <a:p>
            <a:pPr lvl="1">
              <a:lnSpc>
                <a:spcPct val="90000"/>
              </a:lnSpc>
            </a:pPr>
            <a:r>
              <a:rPr lang="en-US" sz="1700" dirty="0"/>
              <a:t>Late preterm (34-36 6/7) or post term (42 weeks +)</a:t>
            </a:r>
          </a:p>
          <a:p>
            <a:pPr lvl="1">
              <a:lnSpc>
                <a:spcPct val="90000"/>
              </a:lnSpc>
            </a:pPr>
            <a:r>
              <a:rPr lang="en-US" sz="1700" dirty="0"/>
              <a:t>Required resuscitation/PPV or 5 min Apgar &lt;7</a:t>
            </a:r>
          </a:p>
          <a:p>
            <a:pPr lvl="1">
              <a:lnSpc>
                <a:spcPct val="90000"/>
              </a:lnSpc>
            </a:pPr>
            <a:r>
              <a:rPr lang="en-US" sz="1700" dirty="0"/>
              <a:t>SGA (&lt;10</a:t>
            </a:r>
            <a:r>
              <a:rPr lang="en-US" sz="1700" baseline="30000" dirty="0"/>
              <a:t>th</a:t>
            </a:r>
            <a:r>
              <a:rPr lang="en-US" sz="1700" dirty="0"/>
              <a:t>%ile or &lt;2500gm)</a:t>
            </a:r>
          </a:p>
          <a:p>
            <a:pPr lvl="1">
              <a:lnSpc>
                <a:spcPct val="90000"/>
              </a:lnSpc>
            </a:pPr>
            <a:r>
              <a:rPr lang="en-US" sz="1700" dirty="0"/>
              <a:t>LGA (&gt;90</a:t>
            </a:r>
            <a:r>
              <a:rPr lang="en-US" sz="1700" baseline="30000" dirty="0"/>
              <a:t>th</a:t>
            </a:r>
            <a:r>
              <a:rPr lang="en-US" sz="1700" dirty="0"/>
              <a:t>%ile or &gt;4000gm)</a:t>
            </a:r>
          </a:p>
          <a:p>
            <a:pPr lvl="2">
              <a:lnSpc>
                <a:spcPct val="90000"/>
              </a:lnSpc>
            </a:pPr>
            <a:r>
              <a:rPr lang="en-US" sz="1600" dirty="0"/>
              <a:t>**** CHECK GROWTH CHART!!</a:t>
            </a:r>
            <a:endParaRPr lang="en-US" sz="1500" dirty="0"/>
          </a:p>
          <a:p>
            <a:pPr lvl="1">
              <a:lnSpc>
                <a:spcPct val="90000"/>
              </a:lnSpc>
            </a:pPr>
            <a:endParaRPr lang="en-US" sz="1700" dirty="0"/>
          </a:p>
          <a:p>
            <a:pPr lvl="1">
              <a:lnSpc>
                <a:spcPct val="90000"/>
              </a:lnSpc>
            </a:pPr>
            <a:r>
              <a:rPr lang="en-US" sz="1700" dirty="0"/>
              <a:t>NO symptoms- FEED first</a:t>
            </a:r>
          </a:p>
          <a:p>
            <a:pPr lvl="1">
              <a:lnSpc>
                <a:spcPct val="90000"/>
              </a:lnSpc>
            </a:pPr>
            <a:r>
              <a:rPr lang="en-US" sz="1700" dirty="0"/>
              <a:t>Symptomatic- CHECK first</a:t>
            </a:r>
          </a:p>
          <a:p>
            <a:pPr lvl="1">
              <a:lnSpc>
                <a:spcPct val="90000"/>
              </a:lnSpc>
            </a:pPr>
            <a:endParaRPr lang="en-US" sz="1700" dirty="0"/>
          </a:p>
        </p:txBody>
      </p:sp>
    </p:spTree>
    <p:extLst>
      <p:ext uri="{BB962C8B-B14F-4D97-AF65-F5344CB8AC3E}">
        <p14:creationId xmlns:p14="http://schemas.microsoft.com/office/powerpoint/2010/main" val="568402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9" name="Picture 18">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1" name="Rectangle 20">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descr="A baby sleeping in a bed&#10;&#10;Description automatically generated">
            <a:extLst>
              <a:ext uri="{FF2B5EF4-FFF2-40B4-BE49-F238E27FC236}">
                <a16:creationId xmlns:a16="http://schemas.microsoft.com/office/drawing/2014/main" id="{F9422931-AA33-41DA-84EA-9CB2D991DC63}"/>
              </a:ext>
            </a:extLst>
          </p:cNvPr>
          <p:cNvPicPr>
            <a:picLocks noGrp="1" noChangeAspect="1"/>
          </p:cNvPicPr>
          <p:nvPr>
            <p:ph sz="half" idx="2"/>
          </p:nvPr>
        </p:nvPicPr>
        <p:blipFill rotWithShape="1">
          <a:blip r:embed="rId7">
            <a:alphaModFix/>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9091" b="9091"/>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257A0036-B1EA-413D-9B13-228364CBF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53316" y="0"/>
            <a:ext cx="7770296"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E0ED7AC-742C-4190-8E8E-A6E9D8951C29}"/>
              </a:ext>
            </a:extLst>
          </p:cNvPr>
          <p:cNvSpPr>
            <a:spLocks noGrp="1"/>
          </p:cNvSpPr>
          <p:nvPr>
            <p:ph type="title"/>
          </p:nvPr>
        </p:nvSpPr>
        <p:spPr>
          <a:xfrm>
            <a:off x="3491931" y="295728"/>
            <a:ext cx="6557921" cy="767688"/>
          </a:xfrm>
        </p:spPr>
        <p:txBody>
          <a:bodyPr vert="horz" lIns="91440" tIns="45720" rIns="91440" bIns="45720" rtlCol="0" anchor="b">
            <a:normAutofit/>
          </a:bodyPr>
          <a:lstStyle/>
          <a:p>
            <a:r>
              <a:rPr lang="en-US" sz="2800"/>
              <a:t>Persistent Hypoglycemia</a:t>
            </a:r>
          </a:p>
        </p:txBody>
      </p:sp>
      <p:sp>
        <p:nvSpPr>
          <p:cNvPr id="25" name="Rectangle 24">
            <a:extLst>
              <a:ext uri="{FF2B5EF4-FFF2-40B4-BE49-F238E27FC236}">
                <a16:creationId xmlns:a16="http://schemas.microsoft.com/office/drawing/2014/main" id="{1CDF1138-5525-4EF6-8245-FF3D24E33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52800" y="1295400"/>
            <a:ext cx="7772400"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D5B0AD-8CDD-40BF-9EFB-E0D4F5897747}"/>
              </a:ext>
            </a:extLst>
          </p:cNvPr>
          <p:cNvSpPr>
            <a:spLocks noGrp="1"/>
          </p:cNvSpPr>
          <p:nvPr>
            <p:ph sz="half" idx="1"/>
          </p:nvPr>
        </p:nvSpPr>
        <p:spPr>
          <a:xfrm>
            <a:off x="3491932" y="1447800"/>
            <a:ext cx="7290368" cy="5410190"/>
          </a:xfrm>
        </p:spPr>
        <p:txBody>
          <a:bodyPr vert="horz" lIns="91440" tIns="45720" rIns="91440" bIns="45720" rtlCol="0" anchor="t">
            <a:normAutofit/>
          </a:bodyPr>
          <a:lstStyle/>
          <a:p>
            <a:r>
              <a:rPr lang="en-US" sz="2000" dirty="0"/>
              <a:t>If glucose is 45mg/dL or &gt;</a:t>
            </a:r>
          </a:p>
          <a:p>
            <a:pPr lvl="1"/>
            <a:r>
              <a:rPr lang="en-US" sz="2000" dirty="0"/>
              <a:t>Feed frequently, no more than 3 hours between feedings</a:t>
            </a:r>
          </a:p>
          <a:p>
            <a:pPr lvl="1"/>
            <a:r>
              <a:rPr lang="en-US" sz="2000" dirty="0"/>
              <a:t>Can discontinue checks after 3 consecutive &gt;45-50mg/dL</a:t>
            </a:r>
          </a:p>
          <a:p>
            <a:r>
              <a:rPr lang="en-US" sz="2000" dirty="0"/>
              <a:t>If glucose is 30-44mg/dL</a:t>
            </a:r>
          </a:p>
          <a:p>
            <a:pPr lvl="1"/>
            <a:r>
              <a:rPr lang="en-US" sz="2000" dirty="0"/>
              <a:t>Confirm with serum as per hospital policy</a:t>
            </a:r>
          </a:p>
          <a:p>
            <a:pPr lvl="1"/>
            <a:r>
              <a:rPr lang="en-US" sz="2000" dirty="0"/>
              <a:t>Glucose gel administration (see handout)</a:t>
            </a:r>
          </a:p>
          <a:p>
            <a:pPr lvl="1"/>
            <a:r>
              <a:rPr lang="en-US" sz="2000" dirty="0"/>
              <a:t>Administer to cheek</a:t>
            </a:r>
          </a:p>
          <a:p>
            <a:pPr lvl="1"/>
            <a:r>
              <a:rPr lang="en-US" sz="2000" dirty="0"/>
              <a:t>Follow with feeding- does not have to be formula!!!</a:t>
            </a:r>
          </a:p>
          <a:p>
            <a:pPr lvl="1"/>
            <a:r>
              <a:rPr lang="en-US" sz="2000" dirty="0"/>
              <a:t>Recheck 1 hour post intervention</a:t>
            </a:r>
          </a:p>
          <a:p>
            <a:pPr lvl="2"/>
            <a:r>
              <a:rPr lang="en-US" sz="1800" dirty="0"/>
              <a:t>Too soon: False reassurance</a:t>
            </a:r>
          </a:p>
          <a:p>
            <a:pPr lvl="2"/>
            <a:r>
              <a:rPr lang="en-US" sz="1800" dirty="0"/>
              <a:t>Too late: Over intervention</a:t>
            </a:r>
          </a:p>
        </p:txBody>
      </p:sp>
    </p:spTree>
    <p:extLst>
      <p:ext uri="{BB962C8B-B14F-4D97-AF65-F5344CB8AC3E}">
        <p14:creationId xmlns:p14="http://schemas.microsoft.com/office/powerpoint/2010/main" val="2490670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6"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Title 9">
            <a:extLst>
              <a:ext uri="{FF2B5EF4-FFF2-40B4-BE49-F238E27FC236}">
                <a16:creationId xmlns:a16="http://schemas.microsoft.com/office/drawing/2014/main" id="{37195649-C699-4FCE-98A7-AFACE635A97F}"/>
              </a:ext>
            </a:extLst>
          </p:cNvPr>
          <p:cNvSpPr>
            <a:spLocks noGrp="1"/>
          </p:cNvSpPr>
          <p:nvPr>
            <p:ph type="title"/>
          </p:nvPr>
        </p:nvSpPr>
        <p:spPr>
          <a:xfrm>
            <a:off x="648930" y="629267"/>
            <a:ext cx="9252154" cy="1016654"/>
          </a:xfrm>
        </p:spPr>
        <p:txBody>
          <a:bodyPr>
            <a:normAutofit/>
          </a:bodyPr>
          <a:lstStyle/>
          <a:p>
            <a:pPr>
              <a:lnSpc>
                <a:spcPct val="90000"/>
              </a:lnSpc>
            </a:pPr>
            <a:r>
              <a:rPr lang="en-US" sz="4000" dirty="0"/>
              <a:t>Nursing Assessment is Key!!</a:t>
            </a:r>
            <a:br>
              <a:rPr lang="en-US" sz="2000" dirty="0"/>
            </a:br>
            <a:endParaRPr lang="en-US" sz="2000" dirty="0"/>
          </a:p>
        </p:txBody>
      </p:sp>
      <p:sp>
        <p:nvSpPr>
          <p:cNvPr id="18" name="Rectangle 17">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1" name="Content Placeholder 10">
            <a:extLst>
              <a:ext uri="{FF2B5EF4-FFF2-40B4-BE49-F238E27FC236}">
                <a16:creationId xmlns:a16="http://schemas.microsoft.com/office/drawing/2014/main" id="{3C4FCCBF-15A2-4436-B367-385E38653584}"/>
              </a:ext>
            </a:extLst>
          </p:cNvPr>
          <p:cNvSpPr>
            <a:spLocks noGrp="1"/>
          </p:cNvSpPr>
          <p:nvPr>
            <p:ph idx="1"/>
          </p:nvPr>
        </p:nvSpPr>
        <p:spPr>
          <a:xfrm>
            <a:off x="648931" y="2548281"/>
            <a:ext cx="5122606" cy="4023969"/>
          </a:xfrm>
        </p:spPr>
        <p:txBody>
          <a:bodyPr>
            <a:normAutofit/>
          </a:bodyPr>
          <a:lstStyle/>
          <a:p>
            <a:pPr>
              <a:lnSpc>
                <a:spcPct val="90000"/>
              </a:lnSpc>
            </a:pPr>
            <a:r>
              <a:rPr lang="en-US" sz="1800" dirty="0">
                <a:solidFill>
                  <a:schemeClr val="bg1"/>
                </a:solidFill>
              </a:rPr>
              <a:t>RNs are the most constant caregivers throughout a newborn’s hospitalization.</a:t>
            </a:r>
          </a:p>
          <a:p>
            <a:pPr>
              <a:lnSpc>
                <a:spcPct val="90000"/>
              </a:lnSpc>
            </a:pPr>
            <a:r>
              <a:rPr lang="en-US" sz="1800" dirty="0">
                <a:solidFill>
                  <a:schemeClr val="bg1"/>
                </a:solidFill>
              </a:rPr>
              <a:t>Partner with parents and take their concerns regarding their infant seriously</a:t>
            </a:r>
          </a:p>
          <a:p>
            <a:pPr lvl="1">
              <a:lnSpc>
                <a:spcPct val="90000"/>
              </a:lnSpc>
            </a:pPr>
            <a:r>
              <a:rPr lang="en-US" dirty="0">
                <a:solidFill>
                  <a:schemeClr val="bg1"/>
                </a:solidFill>
              </a:rPr>
              <a:t>Reassurance for normal newborn findings</a:t>
            </a:r>
          </a:p>
          <a:p>
            <a:pPr lvl="1">
              <a:lnSpc>
                <a:spcPct val="90000"/>
              </a:lnSpc>
            </a:pPr>
            <a:r>
              <a:rPr lang="en-US" dirty="0">
                <a:solidFill>
                  <a:schemeClr val="bg1"/>
                </a:solidFill>
              </a:rPr>
              <a:t>“Mother’s intuition”- usually right!</a:t>
            </a:r>
          </a:p>
          <a:p>
            <a:pPr>
              <a:lnSpc>
                <a:spcPct val="90000"/>
              </a:lnSpc>
            </a:pPr>
            <a:r>
              <a:rPr lang="en-US" sz="1800" dirty="0">
                <a:solidFill>
                  <a:schemeClr val="bg1"/>
                </a:solidFill>
              </a:rPr>
              <a:t>Report concerns to PCP/on-call provider, and escalate up the chain of command if needed.</a:t>
            </a:r>
          </a:p>
          <a:p>
            <a:pPr lvl="1">
              <a:lnSpc>
                <a:spcPct val="90000"/>
              </a:lnSpc>
            </a:pPr>
            <a:r>
              <a:rPr lang="en-US" dirty="0">
                <a:solidFill>
                  <a:schemeClr val="bg1"/>
                </a:solidFill>
              </a:rPr>
              <a:t>Throw me under the bus: “That Nurse Practitioner from the NICU said…” </a:t>
            </a:r>
          </a:p>
        </p:txBody>
      </p:sp>
      <p:pic>
        <p:nvPicPr>
          <p:cNvPr id="3" name="Picture 2" descr="A group of people looking at each other&#10;&#10;Description automatically generated">
            <a:extLst>
              <a:ext uri="{FF2B5EF4-FFF2-40B4-BE49-F238E27FC236}">
                <a16:creationId xmlns:a16="http://schemas.microsoft.com/office/drawing/2014/main" id="{9F98039D-66D4-41C7-824A-2A24BB7BE8B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65801" y="2548281"/>
            <a:ext cx="5103857" cy="3662018"/>
          </a:xfrm>
          <a:prstGeom prst="rect">
            <a:avLst/>
          </a:prstGeom>
          <a:effectLst/>
        </p:spPr>
      </p:pic>
    </p:spTree>
    <p:extLst>
      <p:ext uri="{BB962C8B-B14F-4D97-AF65-F5344CB8AC3E}">
        <p14:creationId xmlns:p14="http://schemas.microsoft.com/office/powerpoint/2010/main" val="526454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9" name="Picture 18">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1" name="Rectangle 20">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86804F4-92BD-4E28-9862-A870D3CC5019}"/>
              </a:ext>
            </a:extLst>
          </p:cNvPr>
          <p:cNvSpPr>
            <a:spLocks noGrp="1"/>
          </p:cNvSpPr>
          <p:nvPr>
            <p:ph type="title"/>
          </p:nvPr>
        </p:nvSpPr>
        <p:spPr>
          <a:xfrm>
            <a:off x="650669" y="629266"/>
            <a:ext cx="3330328" cy="1641986"/>
          </a:xfrm>
        </p:spPr>
        <p:txBody>
          <a:bodyPr vert="horz" lIns="91440" tIns="45720" rIns="91440" bIns="45720" rtlCol="0" anchor="t">
            <a:normAutofit/>
          </a:bodyPr>
          <a:lstStyle/>
          <a:p>
            <a:pPr>
              <a:lnSpc>
                <a:spcPct val="90000"/>
              </a:lnSpc>
            </a:pPr>
            <a:r>
              <a:rPr lang="en-US" sz="3300"/>
              <a:t>Persistent Hypoglycemia</a:t>
            </a:r>
          </a:p>
        </p:txBody>
      </p:sp>
      <p:pic>
        <p:nvPicPr>
          <p:cNvPr id="6" name="Content Placeholder 5" descr="A picture containing indoor, person, wall, scene&#10;&#10;Description automatically generated">
            <a:extLst>
              <a:ext uri="{FF2B5EF4-FFF2-40B4-BE49-F238E27FC236}">
                <a16:creationId xmlns:a16="http://schemas.microsoft.com/office/drawing/2014/main" id="{F788E312-31B3-4C7E-A548-43DDBE4B2643}"/>
              </a:ext>
            </a:extLst>
          </p:cNvPr>
          <p:cNvPicPr>
            <a:picLocks noGrp="1" noChangeAspect="1"/>
          </p:cNvPicPr>
          <p:nvPr>
            <p:ph sz="half" idx="1"/>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3824" r="3142" b="-1"/>
          <a:stretch/>
        </p:blipFill>
        <p:spPr>
          <a:xfrm>
            <a:off x="4634680" y="10"/>
            <a:ext cx="7560130" cy="6857990"/>
          </a:xfrm>
          <a:prstGeom prst="rect">
            <a:avLst/>
          </a:prstGeom>
        </p:spPr>
      </p:pic>
      <p:sp>
        <p:nvSpPr>
          <p:cNvPr id="23" name="Rectangle 22">
            <a:extLst>
              <a:ext uri="{FF2B5EF4-FFF2-40B4-BE49-F238E27FC236}">
                <a16:creationId xmlns:a16="http://schemas.microsoft.com/office/drawing/2014/main" id="{1BB654B3-F3F3-4563-AD63-D784299DA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F42FE1CD-F790-4C95-BBE5-C16AB92BA10A}"/>
              </a:ext>
            </a:extLst>
          </p:cNvPr>
          <p:cNvSpPr>
            <a:spLocks noGrp="1"/>
          </p:cNvSpPr>
          <p:nvPr>
            <p:ph sz="half" idx="2"/>
          </p:nvPr>
        </p:nvSpPr>
        <p:spPr>
          <a:xfrm>
            <a:off x="650669" y="1838325"/>
            <a:ext cx="3927996" cy="4762500"/>
          </a:xfrm>
        </p:spPr>
        <p:txBody>
          <a:bodyPr vert="horz" lIns="91440" tIns="45720" rIns="91440" bIns="45720" rtlCol="0">
            <a:normAutofit/>
          </a:bodyPr>
          <a:lstStyle/>
          <a:p>
            <a:pPr>
              <a:lnSpc>
                <a:spcPct val="90000"/>
              </a:lnSpc>
            </a:pPr>
            <a:r>
              <a:rPr lang="en-US" sz="1700" dirty="0"/>
              <a:t>If glucose &lt;30mg/dL</a:t>
            </a:r>
          </a:p>
          <a:p>
            <a:pPr lvl="1">
              <a:lnSpc>
                <a:spcPct val="90000"/>
              </a:lnSpc>
            </a:pPr>
            <a:r>
              <a:rPr lang="en-US" sz="1700" dirty="0"/>
              <a:t>Give glucose gel- buys you time to start IV</a:t>
            </a:r>
          </a:p>
          <a:p>
            <a:pPr lvl="1">
              <a:lnSpc>
                <a:spcPct val="90000"/>
              </a:lnSpc>
            </a:pPr>
            <a:r>
              <a:rPr lang="en-US" sz="1700" dirty="0"/>
              <a:t>START IV and D10W fluids</a:t>
            </a:r>
          </a:p>
          <a:p>
            <a:pPr lvl="2">
              <a:lnSpc>
                <a:spcPct val="90000"/>
              </a:lnSpc>
            </a:pPr>
            <a:r>
              <a:rPr lang="en-US" sz="1700" dirty="0"/>
              <a:t>Bolus 2ml/kg over 10 minutes</a:t>
            </a:r>
          </a:p>
          <a:p>
            <a:pPr lvl="2">
              <a:lnSpc>
                <a:spcPct val="90000"/>
              </a:lnSpc>
            </a:pPr>
            <a:r>
              <a:rPr lang="en-US" sz="1700" dirty="0"/>
              <a:t>Start continuous D10W fluids at 70ml/kg/day</a:t>
            </a:r>
          </a:p>
          <a:p>
            <a:pPr lvl="2">
              <a:lnSpc>
                <a:spcPct val="90000"/>
              </a:lnSpc>
            </a:pPr>
            <a:r>
              <a:rPr lang="en-US" sz="1700" dirty="0"/>
              <a:t>THEN feed infant if able</a:t>
            </a:r>
          </a:p>
          <a:p>
            <a:pPr lvl="2">
              <a:lnSpc>
                <a:spcPct val="90000"/>
              </a:lnSpc>
            </a:pPr>
            <a:r>
              <a:rPr lang="en-US" sz="1700" dirty="0"/>
              <a:t>Recheck glucose level 1 hour after intervention</a:t>
            </a:r>
          </a:p>
          <a:p>
            <a:pPr lvl="2">
              <a:lnSpc>
                <a:spcPct val="90000"/>
              </a:lnSpc>
            </a:pPr>
            <a:r>
              <a:rPr lang="en-US" sz="1700" dirty="0" err="1"/>
              <a:t>Readminister</a:t>
            </a:r>
            <a:r>
              <a:rPr lang="en-US" sz="1700" dirty="0"/>
              <a:t> D10W bolus for </a:t>
            </a:r>
            <a:r>
              <a:rPr lang="en-US" sz="1700" dirty="0" err="1"/>
              <a:t>accuchecks</a:t>
            </a:r>
            <a:r>
              <a:rPr lang="en-US" sz="1700" dirty="0"/>
              <a:t> &lt;30 or not improving steadily with IV fluids</a:t>
            </a:r>
          </a:p>
        </p:txBody>
      </p:sp>
    </p:spTree>
    <p:extLst>
      <p:ext uri="{BB962C8B-B14F-4D97-AF65-F5344CB8AC3E}">
        <p14:creationId xmlns:p14="http://schemas.microsoft.com/office/powerpoint/2010/main" val="794157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7" name="Oval 36">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41" name="Picture 40">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43" name="Rectangle 42">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46">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3"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247CED0-5FF9-4124-9A14-A1D088A74D67}"/>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sz="3600"/>
              <a:t>Persistent Hypoglycemia</a:t>
            </a:r>
          </a:p>
        </p:txBody>
      </p:sp>
      <p:sp>
        <p:nvSpPr>
          <p:cNvPr id="3" name="Content Placeholder 2">
            <a:extLst>
              <a:ext uri="{FF2B5EF4-FFF2-40B4-BE49-F238E27FC236}">
                <a16:creationId xmlns:a16="http://schemas.microsoft.com/office/drawing/2014/main" id="{F1FD2CE9-B3AC-4F8B-B4BD-6CF746C2C046}"/>
              </a:ext>
            </a:extLst>
          </p:cNvPr>
          <p:cNvSpPr>
            <a:spLocks noGrp="1"/>
          </p:cNvSpPr>
          <p:nvPr>
            <p:ph type="body" sz="half" idx="2"/>
          </p:nvPr>
        </p:nvSpPr>
        <p:spPr>
          <a:xfrm>
            <a:off x="4975861" y="804671"/>
            <a:ext cx="6399930" cy="5248657"/>
          </a:xfrm>
        </p:spPr>
        <p:txBody>
          <a:bodyPr vert="horz" lIns="91440" tIns="45720" rIns="91440" bIns="45720" rtlCol="0" anchor="ctr">
            <a:normAutofit/>
          </a:bodyPr>
          <a:lstStyle/>
          <a:p>
            <a:pPr>
              <a:buFont typeface="Wingdings 3" charset="2"/>
              <a:buChar char=""/>
            </a:pPr>
            <a:r>
              <a:rPr lang="en-US" sz="2000" dirty="0"/>
              <a:t>If blood glucose levels are not normalizing with feedings or an appropriate amount of IV glucose (4-6mg/kg/min), consider pathology outside of normal transient hypoglycemia of newborn.</a:t>
            </a:r>
          </a:p>
          <a:p>
            <a:pPr>
              <a:buFont typeface="Wingdings 3" charset="2"/>
              <a:buChar char=""/>
            </a:pPr>
            <a:r>
              <a:rPr lang="en-US" sz="2000" u="sng" dirty="0"/>
              <a:t>G</a:t>
            </a:r>
            <a:r>
              <a:rPr lang="en-US" sz="2000" dirty="0"/>
              <a:t>lucose </a:t>
            </a:r>
            <a:r>
              <a:rPr lang="en-US" sz="2000" u="sng" dirty="0"/>
              <a:t>I</a:t>
            </a:r>
            <a:r>
              <a:rPr lang="en-US" sz="2000" dirty="0"/>
              <a:t>nfusion </a:t>
            </a:r>
            <a:r>
              <a:rPr lang="en-US" sz="2000" u="sng" dirty="0"/>
              <a:t>R</a:t>
            </a:r>
            <a:r>
              <a:rPr lang="en-US" sz="2000" dirty="0"/>
              <a:t>ate- determines amount of glucose given per minute based on IV fluid rate, concentration and infant weight</a:t>
            </a:r>
          </a:p>
          <a:p>
            <a:pPr lvl="1">
              <a:buFont typeface="Wingdings 3" charset="2"/>
              <a:buChar char=""/>
            </a:pPr>
            <a:r>
              <a:rPr lang="en-US" sz="2000" u="sng" dirty="0">
                <a:hlinkClick r:id="rId8"/>
              </a:rPr>
              <a:t>http://www-users.med.cornell.edu/~spon/picu/calc/glucinfr.htm</a:t>
            </a:r>
            <a:endParaRPr lang="en-US" sz="2000" u="sng" dirty="0"/>
          </a:p>
        </p:txBody>
      </p:sp>
    </p:spTree>
    <p:extLst>
      <p:ext uri="{BB962C8B-B14F-4D97-AF65-F5344CB8AC3E}">
        <p14:creationId xmlns:p14="http://schemas.microsoft.com/office/powerpoint/2010/main" val="350512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C5C094-353C-4416-9F35-5EAD8AB74D18}"/>
              </a:ext>
            </a:extLst>
          </p:cNvPr>
          <p:cNvSpPr>
            <a:spLocks noGrp="1"/>
          </p:cNvSpPr>
          <p:nvPr>
            <p:ph type="title"/>
          </p:nvPr>
        </p:nvSpPr>
        <p:spPr/>
        <p:txBody>
          <a:bodyPr/>
          <a:lstStyle/>
          <a:p>
            <a:r>
              <a:rPr lang="en-US" dirty="0"/>
              <a:t>Persistent Hypoglycemia</a:t>
            </a:r>
          </a:p>
        </p:txBody>
      </p:sp>
      <p:sp>
        <p:nvSpPr>
          <p:cNvPr id="6" name="Content Placeholder 5">
            <a:extLst>
              <a:ext uri="{FF2B5EF4-FFF2-40B4-BE49-F238E27FC236}">
                <a16:creationId xmlns:a16="http://schemas.microsoft.com/office/drawing/2014/main" id="{B9A9A29C-796D-4553-AE6B-97F15EFBF6A8}"/>
              </a:ext>
            </a:extLst>
          </p:cNvPr>
          <p:cNvSpPr>
            <a:spLocks noGrp="1"/>
          </p:cNvSpPr>
          <p:nvPr>
            <p:ph idx="1"/>
          </p:nvPr>
        </p:nvSpPr>
        <p:spPr>
          <a:xfrm>
            <a:off x="1103312" y="1514475"/>
            <a:ext cx="10402888" cy="5095875"/>
          </a:xfrm>
        </p:spPr>
        <p:txBody>
          <a:bodyPr>
            <a:normAutofit/>
          </a:bodyPr>
          <a:lstStyle/>
          <a:p>
            <a:r>
              <a:rPr lang="en-US" sz="1800" dirty="0"/>
              <a:t>Pathologies causing hypoglycemia</a:t>
            </a:r>
          </a:p>
          <a:p>
            <a:pPr lvl="1"/>
            <a:r>
              <a:rPr lang="en-US" dirty="0"/>
              <a:t>Hyperinsulinemia- common in IDMs, can also be congenital</a:t>
            </a:r>
          </a:p>
          <a:p>
            <a:pPr lvl="2"/>
            <a:r>
              <a:rPr lang="en-US" sz="1800" dirty="0"/>
              <a:t>Fetus is “grown” in a high glucose environment and its pancreas becomes used to producing excessive amounts of insulin to achieve normoglycemia in utero</a:t>
            </a:r>
          </a:p>
          <a:p>
            <a:pPr lvl="2"/>
            <a:r>
              <a:rPr lang="en-US" sz="1800" dirty="0"/>
              <a:t>Once delivered, insulin continues to be produced at high levels without continued high glucose input from mother</a:t>
            </a:r>
          </a:p>
          <a:p>
            <a:pPr lvl="2"/>
            <a:r>
              <a:rPr lang="en-US" sz="1800" dirty="0"/>
              <a:t>Often required increased concentration of dextrose IV fluids (D15W, D20W) to prevent overhydration while delivering high amounts of glucose to infant</a:t>
            </a:r>
          </a:p>
          <a:p>
            <a:pPr marL="800100" lvl="1"/>
            <a:r>
              <a:rPr lang="en-US" dirty="0"/>
              <a:t>Inborn Errors of Metabolism </a:t>
            </a:r>
          </a:p>
          <a:p>
            <a:pPr marL="1200150" lvl="2"/>
            <a:r>
              <a:rPr lang="en-US" sz="1800" dirty="0"/>
              <a:t>Glycogen storage diseases</a:t>
            </a:r>
          </a:p>
          <a:p>
            <a:pPr marL="1200150" lvl="2"/>
            <a:r>
              <a:rPr lang="en-US" sz="1800" dirty="0"/>
              <a:t>Disorders of gluconeogenesis</a:t>
            </a:r>
          </a:p>
          <a:p>
            <a:pPr marL="1200150" lvl="2"/>
            <a:r>
              <a:rPr lang="en-US" sz="1800" dirty="0"/>
              <a:t>Fatty acid oxidation disorders</a:t>
            </a:r>
          </a:p>
        </p:txBody>
      </p:sp>
    </p:spTree>
    <p:extLst>
      <p:ext uri="{BB962C8B-B14F-4D97-AF65-F5344CB8AC3E}">
        <p14:creationId xmlns:p14="http://schemas.microsoft.com/office/powerpoint/2010/main" val="2983730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171A0C-99A8-498E-9F1F-86C734DB8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8D99B8A9-E52C-4B18-B709-42DE073043BD}"/>
              </a:ext>
            </a:extLst>
          </p:cNvPr>
          <p:cNvSpPr>
            <a:spLocks noGrp="1"/>
          </p:cNvSpPr>
          <p:nvPr>
            <p:ph type="title"/>
          </p:nvPr>
        </p:nvSpPr>
        <p:spPr>
          <a:xfrm>
            <a:off x="646111" y="690879"/>
            <a:ext cx="3682049" cy="5557519"/>
          </a:xfrm>
        </p:spPr>
        <p:txBody>
          <a:bodyPr anchor="ctr">
            <a:normAutofit/>
          </a:bodyPr>
          <a:lstStyle/>
          <a:p>
            <a:pPr algn="r"/>
            <a:r>
              <a:rPr lang="en-US" sz="3600">
                <a:solidFill>
                  <a:srgbClr val="FFFFFF"/>
                </a:solidFill>
              </a:rPr>
              <a:t>Persistent Hypoglycemia</a:t>
            </a:r>
          </a:p>
        </p:txBody>
      </p:sp>
      <p:sp>
        <p:nvSpPr>
          <p:cNvPr id="3" name="Content Placeholder 2">
            <a:extLst>
              <a:ext uri="{FF2B5EF4-FFF2-40B4-BE49-F238E27FC236}">
                <a16:creationId xmlns:a16="http://schemas.microsoft.com/office/drawing/2014/main" id="{C28CA9AE-9F7D-470B-B005-8FFA53ADB8B2}"/>
              </a:ext>
            </a:extLst>
          </p:cNvPr>
          <p:cNvSpPr>
            <a:spLocks noGrp="1"/>
          </p:cNvSpPr>
          <p:nvPr>
            <p:ph idx="1"/>
          </p:nvPr>
        </p:nvSpPr>
        <p:spPr>
          <a:xfrm>
            <a:off x="5101999" y="690880"/>
            <a:ext cx="6680426" cy="6033770"/>
          </a:xfrm>
        </p:spPr>
        <p:txBody>
          <a:bodyPr anchor="ctr">
            <a:normAutofit/>
          </a:bodyPr>
          <a:lstStyle/>
          <a:p>
            <a:r>
              <a:rPr lang="en-US" sz="2400" dirty="0"/>
              <a:t>Genetic Abnormalities</a:t>
            </a:r>
          </a:p>
          <a:p>
            <a:pPr lvl="1"/>
            <a:r>
              <a:rPr lang="en-US" sz="2400" dirty="0"/>
              <a:t>Beckwith-Wideman</a:t>
            </a:r>
          </a:p>
          <a:p>
            <a:pPr lvl="2"/>
            <a:r>
              <a:rPr lang="en-US" sz="2400" dirty="0"/>
              <a:t>Large tongues, </a:t>
            </a:r>
            <a:r>
              <a:rPr lang="en-US" sz="2400" dirty="0" err="1"/>
              <a:t>oomphalocele</a:t>
            </a:r>
            <a:endParaRPr lang="en-US" sz="2400" dirty="0"/>
          </a:p>
          <a:p>
            <a:pPr lvl="1"/>
            <a:r>
              <a:rPr lang="en-US" sz="2400" dirty="0"/>
              <a:t>Congenital hypopituitarism</a:t>
            </a:r>
          </a:p>
          <a:p>
            <a:pPr lvl="2"/>
            <a:r>
              <a:rPr lang="en-US" sz="2400" dirty="0"/>
              <a:t>Can occur with midline disorders/brain structural abnormalities</a:t>
            </a:r>
          </a:p>
          <a:p>
            <a:pPr lvl="2"/>
            <a:r>
              <a:rPr lang="en-US" sz="2400" dirty="0"/>
              <a:t>Abnormal growth hormone and ACTH levels</a:t>
            </a:r>
          </a:p>
          <a:p>
            <a:pPr lvl="1"/>
            <a:r>
              <a:rPr lang="en-US" sz="2400" dirty="0"/>
              <a:t>Congenital Adrenal Hyperplasia</a:t>
            </a:r>
          </a:p>
          <a:p>
            <a:pPr lvl="2"/>
            <a:r>
              <a:rPr lang="en-US" sz="2400" dirty="0"/>
              <a:t>Ambiguous genitalia</a:t>
            </a:r>
          </a:p>
          <a:p>
            <a:pPr lvl="2"/>
            <a:r>
              <a:rPr lang="en-US" sz="2400" dirty="0"/>
              <a:t>Other electrolyte imbalances</a:t>
            </a:r>
          </a:p>
          <a:p>
            <a:pPr lvl="2"/>
            <a:endParaRPr lang="en-US" dirty="0"/>
          </a:p>
        </p:txBody>
      </p:sp>
    </p:spTree>
    <p:extLst>
      <p:ext uri="{BB962C8B-B14F-4D97-AF65-F5344CB8AC3E}">
        <p14:creationId xmlns:p14="http://schemas.microsoft.com/office/powerpoint/2010/main" val="803517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15F9-C070-434D-811E-5F5E63B4DDA5}"/>
              </a:ext>
            </a:extLst>
          </p:cNvPr>
          <p:cNvSpPr>
            <a:spLocks noGrp="1"/>
          </p:cNvSpPr>
          <p:nvPr>
            <p:ph type="title"/>
          </p:nvPr>
        </p:nvSpPr>
        <p:spPr/>
        <p:txBody>
          <a:bodyPr/>
          <a:lstStyle/>
          <a:p>
            <a:r>
              <a:rPr lang="en-US" dirty="0"/>
              <a:t>Persistent Hypoglycemia</a:t>
            </a:r>
          </a:p>
        </p:txBody>
      </p:sp>
      <p:sp>
        <p:nvSpPr>
          <p:cNvPr id="4" name="Content Placeholder 3">
            <a:extLst>
              <a:ext uri="{FF2B5EF4-FFF2-40B4-BE49-F238E27FC236}">
                <a16:creationId xmlns:a16="http://schemas.microsoft.com/office/drawing/2014/main" id="{2648C819-023F-4519-B7BA-D6AB7B9DCA38}"/>
              </a:ext>
            </a:extLst>
          </p:cNvPr>
          <p:cNvSpPr>
            <a:spLocks noGrp="1"/>
          </p:cNvSpPr>
          <p:nvPr>
            <p:ph sz="half" idx="1"/>
          </p:nvPr>
        </p:nvSpPr>
        <p:spPr>
          <a:xfrm>
            <a:off x="1103312" y="1676401"/>
            <a:ext cx="4396339" cy="4579938"/>
          </a:xfrm>
        </p:spPr>
        <p:txBody>
          <a:bodyPr>
            <a:normAutofit/>
          </a:bodyPr>
          <a:lstStyle/>
          <a:p>
            <a:r>
              <a:rPr lang="en-US" sz="2000" dirty="0"/>
              <a:t>If improving with intervention as per protocol</a:t>
            </a:r>
          </a:p>
          <a:p>
            <a:pPr lvl="1"/>
            <a:r>
              <a:rPr lang="en-US" sz="2000" dirty="0"/>
              <a:t>Continue to monitor frequent AC glucoses until maintained X3 without  additional intervention</a:t>
            </a:r>
          </a:p>
          <a:p>
            <a:pPr lvl="1"/>
            <a:r>
              <a:rPr lang="en-US" sz="2000" dirty="0"/>
              <a:t>If on D10W, can wean rate by 2ml/</a:t>
            </a:r>
            <a:r>
              <a:rPr lang="en-US" sz="2000" dirty="0" err="1"/>
              <a:t>hr</a:t>
            </a:r>
            <a:r>
              <a:rPr lang="en-US" sz="2000" dirty="0"/>
              <a:t> q3hrs for each glucose &gt;50.</a:t>
            </a:r>
          </a:p>
          <a:p>
            <a:pPr lvl="1"/>
            <a:r>
              <a:rPr lang="en-US" sz="2000" dirty="0"/>
              <a:t>Continue to be vigilant for SYMPTOMS of hypoglycemia once no longer checking levels</a:t>
            </a:r>
          </a:p>
          <a:p>
            <a:pPr lvl="1"/>
            <a:endParaRPr lang="en-US" dirty="0"/>
          </a:p>
          <a:p>
            <a:endParaRPr lang="en-US" dirty="0"/>
          </a:p>
        </p:txBody>
      </p:sp>
      <p:sp>
        <p:nvSpPr>
          <p:cNvPr id="5" name="Content Placeholder 4">
            <a:extLst>
              <a:ext uri="{FF2B5EF4-FFF2-40B4-BE49-F238E27FC236}">
                <a16:creationId xmlns:a16="http://schemas.microsoft.com/office/drawing/2014/main" id="{5098D264-F3E4-4BBC-ABAA-183C66965E4E}"/>
              </a:ext>
            </a:extLst>
          </p:cNvPr>
          <p:cNvSpPr>
            <a:spLocks noGrp="1"/>
          </p:cNvSpPr>
          <p:nvPr>
            <p:ph sz="half" idx="2"/>
          </p:nvPr>
        </p:nvSpPr>
        <p:spPr>
          <a:xfrm>
            <a:off x="5654493" y="1676398"/>
            <a:ext cx="5891396" cy="4579939"/>
          </a:xfrm>
        </p:spPr>
        <p:txBody>
          <a:bodyPr>
            <a:normAutofit/>
          </a:bodyPr>
          <a:lstStyle/>
          <a:p>
            <a:pPr lvl="1"/>
            <a:r>
              <a:rPr lang="en-US" sz="2000" dirty="0"/>
              <a:t>If not improving with interventions as per protocol</a:t>
            </a:r>
          </a:p>
          <a:p>
            <a:pPr lvl="2"/>
            <a:r>
              <a:rPr lang="en-US" sz="2000" dirty="0"/>
              <a:t>May need increased dextrose concentration to maintain adequate GIR</a:t>
            </a:r>
          </a:p>
          <a:p>
            <a:pPr lvl="2"/>
            <a:r>
              <a:rPr lang="en-US" sz="2000" dirty="0"/>
              <a:t>Needs evaluation by endocrinologist/neonatologist</a:t>
            </a:r>
          </a:p>
          <a:p>
            <a:pPr lvl="2"/>
            <a:r>
              <a:rPr lang="en-US" sz="2000" dirty="0"/>
              <a:t>TRANSPORT to higher level of care</a:t>
            </a:r>
          </a:p>
          <a:p>
            <a:pPr marL="914400" lvl="2" indent="0">
              <a:buNone/>
            </a:pPr>
            <a:endParaRPr lang="en-US" dirty="0"/>
          </a:p>
        </p:txBody>
      </p:sp>
      <p:pic>
        <p:nvPicPr>
          <p:cNvPr id="7" name="Picture 6" descr="A hand holding a baby&#10;&#10;Description automatically generated">
            <a:extLst>
              <a:ext uri="{FF2B5EF4-FFF2-40B4-BE49-F238E27FC236}">
                <a16:creationId xmlns:a16="http://schemas.microsoft.com/office/drawing/2014/main" id="{A29292BE-9FBD-4948-86D2-C2983AA365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89610" y="4680106"/>
            <a:ext cx="2861224" cy="2045775"/>
          </a:xfrm>
          <a:prstGeom prst="rect">
            <a:avLst/>
          </a:prstGeom>
        </p:spPr>
      </p:pic>
    </p:spTree>
    <p:extLst>
      <p:ext uri="{BB962C8B-B14F-4D97-AF65-F5344CB8AC3E}">
        <p14:creationId xmlns:p14="http://schemas.microsoft.com/office/powerpoint/2010/main" val="4067203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9" name="Picture 18">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1" name="Rectangle 20">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27" name="Freeform: Shape 26">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A04245B-5B19-4419-9CD4-3000FBD388AF}"/>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dirty="0">
                <a:solidFill>
                  <a:srgbClr val="FFFFFF"/>
                </a:solidFill>
              </a:rPr>
              <a:t>Temperature Instability</a:t>
            </a:r>
          </a:p>
        </p:txBody>
      </p:sp>
      <p:sp>
        <p:nvSpPr>
          <p:cNvPr id="6" name="Text Placeholder 5">
            <a:extLst>
              <a:ext uri="{FF2B5EF4-FFF2-40B4-BE49-F238E27FC236}">
                <a16:creationId xmlns:a16="http://schemas.microsoft.com/office/drawing/2014/main" id="{78B60ECD-8D44-44E0-9F05-24E651E764AE}"/>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r>
              <a:rPr lang="en-US" sz="2400" dirty="0">
                <a:solidFill>
                  <a:schemeClr val="tx1"/>
                </a:solidFill>
              </a:rPr>
              <a:t>Think: Sepsis</a:t>
            </a:r>
          </a:p>
        </p:txBody>
      </p:sp>
    </p:spTree>
    <p:extLst>
      <p:ext uri="{BB962C8B-B14F-4D97-AF65-F5344CB8AC3E}">
        <p14:creationId xmlns:p14="http://schemas.microsoft.com/office/powerpoint/2010/main" val="371811159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7" name="Picture 16">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9" name="Oval 18">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23" name="Picture 22">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5" name="Rectangle 24">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7E8CB68-F8BF-4450-B225-873F46E5120B}"/>
              </a:ext>
            </a:extLst>
          </p:cNvPr>
          <p:cNvSpPr>
            <a:spLocks noGrp="1"/>
          </p:cNvSpPr>
          <p:nvPr>
            <p:ph type="title"/>
          </p:nvPr>
        </p:nvSpPr>
        <p:spPr>
          <a:xfrm>
            <a:off x="650669" y="629266"/>
            <a:ext cx="3330328" cy="1641986"/>
          </a:xfrm>
        </p:spPr>
        <p:txBody>
          <a:bodyPr vert="horz" lIns="91440" tIns="45720" rIns="91440" bIns="45720" rtlCol="0" anchor="t">
            <a:normAutofit/>
          </a:bodyPr>
          <a:lstStyle/>
          <a:p>
            <a:r>
              <a:rPr lang="en-US" sz="3900"/>
              <a:t>Temperature Instability</a:t>
            </a:r>
          </a:p>
        </p:txBody>
      </p:sp>
      <p:pic>
        <p:nvPicPr>
          <p:cNvPr id="9" name="Content Placeholder 8" descr="A person wearing a costume&#10;&#10;Description automatically generated">
            <a:extLst>
              <a:ext uri="{FF2B5EF4-FFF2-40B4-BE49-F238E27FC236}">
                <a16:creationId xmlns:a16="http://schemas.microsoft.com/office/drawing/2014/main" id="{F4521EF2-CEB2-493C-9FA0-C9A05B5672D0}"/>
              </a:ext>
            </a:extLst>
          </p:cNvPr>
          <p:cNvPicPr>
            <a:picLocks noGrp="1" noChangeAspect="1"/>
          </p:cNvPicPr>
          <p:nvPr>
            <p:ph sz="half" idx="2"/>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6140" r="16890" b="-1"/>
          <a:stretch/>
        </p:blipFill>
        <p:spPr>
          <a:xfrm>
            <a:off x="4634680" y="10"/>
            <a:ext cx="7560130" cy="6857990"/>
          </a:xfrm>
          <a:prstGeom prst="rect">
            <a:avLst/>
          </a:prstGeom>
        </p:spPr>
      </p:pic>
      <p:sp>
        <p:nvSpPr>
          <p:cNvPr id="27" name="Rectangle 26">
            <a:extLst>
              <a:ext uri="{FF2B5EF4-FFF2-40B4-BE49-F238E27FC236}">
                <a16:creationId xmlns:a16="http://schemas.microsoft.com/office/drawing/2014/main" id="{1BB654B3-F3F3-4563-AD63-D784299DA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46ED261-8E78-4813-8990-F7824B7D021A}"/>
              </a:ext>
            </a:extLst>
          </p:cNvPr>
          <p:cNvSpPr>
            <a:spLocks noGrp="1"/>
          </p:cNvSpPr>
          <p:nvPr>
            <p:ph sz="half" idx="1"/>
          </p:nvPr>
        </p:nvSpPr>
        <p:spPr>
          <a:xfrm>
            <a:off x="650669" y="2060085"/>
            <a:ext cx="3927996" cy="4540740"/>
          </a:xfrm>
        </p:spPr>
        <p:txBody>
          <a:bodyPr vert="horz" lIns="91440" tIns="45720" rIns="91440" bIns="45720" rtlCol="0">
            <a:normAutofit/>
          </a:bodyPr>
          <a:lstStyle/>
          <a:p>
            <a:pPr>
              <a:lnSpc>
                <a:spcPct val="90000"/>
              </a:lnSpc>
            </a:pPr>
            <a:r>
              <a:rPr lang="en-US" sz="1600" dirty="0"/>
              <a:t>Normal axillary temperature in newborn 97.7F- 99.5F</a:t>
            </a:r>
          </a:p>
          <a:p>
            <a:pPr>
              <a:lnSpc>
                <a:spcPct val="90000"/>
              </a:lnSpc>
            </a:pPr>
            <a:r>
              <a:rPr lang="en-US" sz="1600" dirty="0"/>
              <a:t>Preventing hypothermia is usually stressed</a:t>
            </a:r>
          </a:p>
          <a:p>
            <a:pPr lvl="1">
              <a:lnSpc>
                <a:spcPct val="90000"/>
              </a:lnSpc>
            </a:pPr>
            <a:r>
              <a:rPr lang="en-US" dirty="0"/>
              <a:t>Mild </a:t>
            </a:r>
            <a:r>
              <a:rPr lang="en-US" dirty="0" err="1"/>
              <a:t>hypothemia</a:t>
            </a:r>
            <a:r>
              <a:rPr lang="en-US" dirty="0"/>
              <a:t> 96.8F-97.6F</a:t>
            </a:r>
          </a:p>
          <a:p>
            <a:pPr lvl="1">
              <a:lnSpc>
                <a:spcPct val="90000"/>
              </a:lnSpc>
            </a:pPr>
            <a:r>
              <a:rPr lang="en-US" dirty="0"/>
              <a:t>Moderate hypothermia 89.6F-96.6F</a:t>
            </a:r>
          </a:p>
          <a:p>
            <a:pPr lvl="1">
              <a:lnSpc>
                <a:spcPct val="90000"/>
              </a:lnSpc>
            </a:pPr>
            <a:r>
              <a:rPr lang="en-US" dirty="0"/>
              <a:t>Severe hypothermia &lt;89.6F</a:t>
            </a:r>
          </a:p>
          <a:p>
            <a:pPr>
              <a:lnSpc>
                <a:spcPct val="90000"/>
              </a:lnSpc>
            </a:pPr>
            <a:r>
              <a:rPr lang="en-US" sz="1600" dirty="0"/>
              <a:t>Causes of hypothermia</a:t>
            </a:r>
          </a:p>
          <a:p>
            <a:pPr lvl="1">
              <a:lnSpc>
                <a:spcPct val="90000"/>
              </a:lnSpc>
            </a:pPr>
            <a:r>
              <a:rPr lang="en-US" dirty="0"/>
              <a:t>Preterm infants</a:t>
            </a:r>
          </a:p>
          <a:p>
            <a:pPr lvl="1">
              <a:lnSpc>
                <a:spcPct val="90000"/>
              </a:lnSpc>
            </a:pPr>
            <a:r>
              <a:rPr lang="en-US" dirty="0"/>
              <a:t>Low birthweight or small for gestational age (SGA)</a:t>
            </a:r>
          </a:p>
          <a:p>
            <a:pPr lvl="1">
              <a:lnSpc>
                <a:spcPct val="90000"/>
              </a:lnSpc>
            </a:pPr>
            <a:r>
              <a:rPr lang="en-US" dirty="0"/>
              <a:t>Prolonged resuscitation</a:t>
            </a:r>
          </a:p>
          <a:p>
            <a:pPr lvl="1">
              <a:lnSpc>
                <a:spcPct val="90000"/>
              </a:lnSpc>
            </a:pPr>
            <a:r>
              <a:rPr lang="en-US" dirty="0"/>
              <a:t>ACUTE ILLNESS</a:t>
            </a:r>
          </a:p>
          <a:p>
            <a:pPr>
              <a:lnSpc>
                <a:spcPct val="90000"/>
              </a:lnSpc>
            </a:pPr>
            <a:endParaRPr lang="en-US" sz="1400" dirty="0"/>
          </a:p>
          <a:p>
            <a:pPr lvl="1">
              <a:lnSpc>
                <a:spcPct val="90000"/>
              </a:lnSpc>
            </a:pPr>
            <a:endParaRPr lang="en-US" sz="1400" dirty="0"/>
          </a:p>
          <a:p>
            <a:pPr lvl="1">
              <a:lnSpc>
                <a:spcPct val="90000"/>
              </a:lnSpc>
            </a:pPr>
            <a:endParaRPr lang="en-US" sz="1400" dirty="0"/>
          </a:p>
        </p:txBody>
      </p:sp>
    </p:spTree>
    <p:extLst>
      <p:ext uri="{BB962C8B-B14F-4D97-AF65-F5344CB8AC3E}">
        <p14:creationId xmlns:p14="http://schemas.microsoft.com/office/powerpoint/2010/main" val="3205981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29" name="Picture 10">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 name="Picture 12">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4">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6">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33" name="Picture 18">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34" name="Rectangle 20">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Freeform 7">
            <a:extLst>
              <a:ext uri="{FF2B5EF4-FFF2-40B4-BE49-F238E27FC236}">
                <a16:creationId xmlns:a16="http://schemas.microsoft.com/office/drawing/2014/main" id="{D7B67C8B-C015-4C06-B886-6316A0BB3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64507B2-B953-4680-A8F9-3CA4E3466FA0}"/>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dirty="0"/>
              <a:t>Temperature Instability</a:t>
            </a:r>
          </a:p>
        </p:txBody>
      </p:sp>
      <p:sp>
        <p:nvSpPr>
          <p:cNvPr id="36" name="Rectangle 24">
            <a:extLst>
              <a:ext uri="{FF2B5EF4-FFF2-40B4-BE49-F238E27FC236}">
                <a16:creationId xmlns:a16="http://schemas.microsoft.com/office/drawing/2014/main" id="{6273E6A2-6B02-4AE4-8309-CB2004F2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5">
            <a:extLst>
              <a:ext uri="{FF2B5EF4-FFF2-40B4-BE49-F238E27FC236}">
                <a16:creationId xmlns:a16="http://schemas.microsoft.com/office/drawing/2014/main" id="{53E12C6B-97EC-4BE9-A226-D81D570E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 name="Content Placeholder 5" descr="A close up of a sign&#10;&#10;Description automatically generated">
            <a:extLst>
              <a:ext uri="{FF2B5EF4-FFF2-40B4-BE49-F238E27FC236}">
                <a16:creationId xmlns:a16="http://schemas.microsoft.com/office/drawing/2014/main" id="{68EEE50E-B4C6-4122-8F64-CE7C43222482}"/>
              </a:ext>
            </a:extLst>
          </p:cNvPr>
          <p:cNvPicPr>
            <a:picLocks noGrp="1" noChangeAspect="1"/>
          </p:cNvPicPr>
          <p:nvPr>
            <p:ph sz="half" idx="1"/>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38150" y="2381250"/>
            <a:ext cx="5982217" cy="3821420"/>
          </a:xfrm>
          <a:prstGeom prst="rect">
            <a:avLst/>
          </a:prstGeom>
          <a:effectLst/>
        </p:spPr>
      </p:pic>
      <p:sp>
        <p:nvSpPr>
          <p:cNvPr id="4" name="Content Placeholder 3">
            <a:extLst>
              <a:ext uri="{FF2B5EF4-FFF2-40B4-BE49-F238E27FC236}">
                <a16:creationId xmlns:a16="http://schemas.microsoft.com/office/drawing/2014/main" id="{05205CD5-555B-4CBB-B80E-4BFDA73E95BA}"/>
              </a:ext>
            </a:extLst>
          </p:cNvPr>
          <p:cNvSpPr>
            <a:spLocks noGrp="1"/>
          </p:cNvSpPr>
          <p:nvPr>
            <p:ph sz="half" idx="2"/>
          </p:nvPr>
        </p:nvSpPr>
        <p:spPr>
          <a:xfrm>
            <a:off x="6421089" y="2286162"/>
            <a:ext cx="5570886" cy="4371869"/>
          </a:xfrm>
        </p:spPr>
        <p:txBody>
          <a:bodyPr vert="horz" lIns="91440" tIns="45720" rIns="91440" bIns="45720" rtlCol="0">
            <a:normAutofit/>
          </a:bodyPr>
          <a:lstStyle/>
          <a:p>
            <a:pPr>
              <a:lnSpc>
                <a:spcPct val="90000"/>
              </a:lnSpc>
            </a:pPr>
            <a:r>
              <a:rPr lang="en-US" dirty="0">
                <a:solidFill>
                  <a:schemeClr val="bg1"/>
                </a:solidFill>
              </a:rPr>
              <a:t>As body temperature falls outside of normal range, metabolic rate and oxygen consumption increase</a:t>
            </a:r>
          </a:p>
          <a:p>
            <a:pPr lvl="1">
              <a:lnSpc>
                <a:spcPct val="90000"/>
              </a:lnSpc>
            </a:pPr>
            <a:r>
              <a:rPr lang="en-US" sz="1800" dirty="0">
                <a:solidFill>
                  <a:schemeClr val="bg1"/>
                </a:solidFill>
              </a:rPr>
              <a:t>Hypoxemia</a:t>
            </a:r>
          </a:p>
          <a:p>
            <a:pPr lvl="1">
              <a:lnSpc>
                <a:spcPct val="90000"/>
              </a:lnSpc>
            </a:pPr>
            <a:r>
              <a:rPr lang="en-US" sz="1800" dirty="0">
                <a:solidFill>
                  <a:schemeClr val="bg1"/>
                </a:solidFill>
              </a:rPr>
              <a:t>Hypoglycemia</a:t>
            </a:r>
          </a:p>
          <a:p>
            <a:pPr lvl="1">
              <a:lnSpc>
                <a:spcPct val="90000"/>
              </a:lnSpc>
            </a:pPr>
            <a:r>
              <a:rPr lang="en-US" sz="1800" dirty="0">
                <a:solidFill>
                  <a:schemeClr val="bg1"/>
                </a:solidFill>
              </a:rPr>
              <a:t>Anaerobic metabolism</a:t>
            </a:r>
            <a:r>
              <a:rPr lang="en-US" sz="1800" dirty="0">
                <a:solidFill>
                  <a:schemeClr val="bg1"/>
                </a:solidFill>
                <a:sym typeface="Wingdings" panose="05000000000000000000" pitchFamily="2" charset="2"/>
              </a:rPr>
              <a:t> lactic acidosis</a:t>
            </a:r>
          </a:p>
          <a:p>
            <a:pPr>
              <a:lnSpc>
                <a:spcPct val="90000"/>
              </a:lnSpc>
            </a:pPr>
            <a:r>
              <a:rPr lang="en-US" dirty="0">
                <a:solidFill>
                  <a:schemeClr val="bg1"/>
                </a:solidFill>
                <a:sym typeface="Wingdings" panose="05000000000000000000" pitchFamily="2" charset="2"/>
              </a:rPr>
              <a:t>Cold stress specifically:</a:t>
            </a:r>
          </a:p>
          <a:p>
            <a:pPr lvl="1">
              <a:lnSpc>
                <a:spcPct val="90000"/>
              </a:lnSpc>
            </a:pPr>
            <a:r>
              <a:rPr lang="en-US" sz="1800" dirty="0">
                <a:solidFill>
                  <a:schemeClr val="bg1"/>
                </a:solidFill>
                <a:sym typeface="Wingdings" panose="05000000000000000000" pitchFamily="2" charset="2"/>
              </a:rPr>
              <a:t>Sends signals to hypothalamus which releases norepinephrine</a:t>
            </a:r>
          </a:p>
          <a:p>
            <a:pPr lvl="2">
              <a:lnSpc>
                <a:spcPct val="90000"/>
              </a:lnSpc>
            </a:pPr>
            <a:r>
              <a:rPr lang="en-US" sz="1800" dirty="0">
                <a:solidFill>
                  <a:schemeClr val="bg1"/>
                </a:solidFill>
                <a:sym typeface="Wingdings" panose="05000000000000000000" pitchFamily="2" charset="2"/>
              </a:rPr>
              <a:t>Peripheral vasoconstriction  poor perfusion and oxygenation  acidosis</a:t>
            </a:r>
          </a:p>
          <a:p>
            <a:pPr lvl="2">
              <a:lnSpc>
                <a:spcPct val="90000"/>
              </a:lnSpc>
            </a:pPr>
            <a:r>
              <a:rPr lang="en-US" sz="1800" dirty="0">
                <a:solidFill>
                  <a:schemeClr val="bg1"/>
                </a:solidFill>
                <a:sym typeface="Wingdings" panose="05000000000000000000" pitchFamily="2" charset="2"/>
              </a:rPr>
              <a:t>Pulmonary vasoconstriction  PPHN</a:t>
            </a:r>
          </a:p>
          <a:p>
            <a:pPr>
              <a:lnSpc>
                <a:spcPct val="90000"/>
              </a:lnSpc>
            </a:pPr>
            <a:endParaRPr lang="en-US" dirty="0">
              <a:solidFill>
                <a:schemeClr val="bg1"/>
              </a:solidFill>
            </a:endParaRPr>
          </a:p>
        </p:txBody>
      </p:sp>
    </p:spTree>
    <p:extLst>
      <p:ext uri="{BB962C8B-B14F-4D97-AF65-F5344CB8AC3E}">
        <p14:creationId xmlns:p14="http://schemas.microsoft.com/office/powerpoint/2010/main" val="3179841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1" name="Picture 40">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3" name="Oval 42">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47" name="Picture 46">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49" name="Rectangle 48">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44C1B37-0617-450E-A9D8-965CA7155347}"/>
              </a:ext>
            </a:extLst>
          </p:cNvPr>
          <p:cNvSpPr>
            <a:spLocks noGrp="1"/>
          </p:cNvSpPr>
          <p:nvPr>
            <p:ph type="title"/>
          </p:nvPr>
        </p:nvSpPr>
        <p:spPr>
          <a:xfrm>
            <a:off x="648930" y="629266"/>
            <a:ext cx="9252154" cy="1223983"/>
          </a:xfrm>
        </p:spPr>
        <p:txBody>
          <a:bodyPr vert="horz" lIns="91440" tIns="45720" rIns="91440" bIns="45720" rtlCol="0" anchor="t">
            <a:normAutofit/>
          </a:bodyPr>
          <a:lstStyle/>
          <a:p>
            <a:r>
              <a:rPr lang="en-US" dirty="0"/>
              <a:t>Temperature Instability</a:t>
            </a:r>
          </a:p>
        </p:txBody>
      </p:sp>
      <p:pic>
        <p:nvPicPr>
          <p:cNvPr id="6" name="Content Placeholder 5" descr="A hand holding a baby&#10;&#10;Description automatically generated">
            <a:extLst>
              <a:ext uri="{FF2B5EF4-FFF2-40B4-BE49-F238E27FC236}">
                <a16:creationId xmlns:a16="http://schemas.microsoft.com/office/drawing/2014/main" id="{8093C9EB-5B94-436D-A8C7-E1F5CF57C2C7}"/>
              </a:ext>
            </a:extLst>
          </p:cNvPr>
          <p:cNvPicPr>
            <a:picLocks noGrp="1" noChangeAspect="1"/>
          </p:cNvPicPr>
          <p:nvPr>
            <p:ph sz="half" idx="2"/>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3956" r="23723" b="2"/>
          <a:stretch/>
        </p:blipFill>
        <p:spPr>
          <a:xfrm>
            <a:off x="648930" y="2052213"/>
            <a:ext cx="3991900" cy="4196185"/>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C9DEFF66-2757-4B7D-BFD3-AB6AB79054A9}"/>
              </a:ext>
            </a:extLst>
          </p:cNvPr>
          <p:cNvSpPr>
            <a:spLocks noGrp="1"/>
          </p:cNvSpPr>
          <p:nvPr>
            <p:ph sz="half" idx="1"/>
          </p:nvPr>
        </p:nvSpPr>
        <p:spPr>
          <a:xfrm>
            <a:off x="5290457" y="1552576"/>
            <a:ext cx="6358618" cy="5019674"/>
          </a:xfrm>
        </p:spPr>
        <p:txBody>
          <a:bodyPr vert="horz" lIns="91440" tIns="45720" rIns="91440" bIns="45720" rtlCol="0">
            <a:normAutofit lnSpcReduction="10000"/>
          </a:bodyPr>
          <a:lstStyle/>
          <a:p>
            <a:r>
              <a:rPr lang="en-US" dirty="0"/>
              <a:t>Hyperthermia</a:t>
            </a:r>
          </a:p>
          <a:p>
            <a:pPr lvl="1"/>
            <a:r>
              <a:rPr lang="en-US" sz="1800" dirty="0"/>
              <a:t>Temperature &gt;99.5F to 100.4F (guidelines vary)</a:t>
            </a:r>
          </a:p>
          <a:p>
            <a:pPr lvl="1"/>
            <a:r>
              <a:rPr lang="en-US" sz="1800" dirty="0"/>
              <a:t>OFTEN ENVIRONMENTAL</a:t>
            </a:r>
          </a:p>
          <a:p>
            <a:pPr lvl="2"/>
            <a:r>
              <a:rPr lang="en-US" sz="1800" dirty="0"/>
              <a:t>Overdressed/wrapped</a:t>
            </a:r>
          </a:p>
          <a:p>
            <a:pPr lvl="2"/>
            <a:r>
              <a:rPr lang="en-US" sz="1800" dirty="0"/>
              <a:t>Temperature probe </a:t>
            </a:r>
            <a:r>
              <a:rPr lang="en-US" sz="1800" dirty="0" err="1"/>
              <a:t>inadherence</a:t>
            </a:r>
            <a:endParaRPr lang="en-US" sz="1800" dirty="0"/>
          </a:p>
          <a:p>
            <a:pPr lvl="2"/>
            <a:r>
              <a:rPr lang="en-US" sz="1800" dirty="0"/>
              <a:t>Skin to skin with warm parent</a:t>
            </a:r>
          </a:p>
          <a:p>
            <a:pPr lvl="1"/>
            <a:r>
              <a:rPr lang="en-US" sz="1800" dirty="0"/>
              <a:t>If removing environmental condition does not decrease temperature within relatively brief time (30-60 minutes)</a:t>
            </a:r>
          </a:p>
          <a:p>
            <a:pPr lvl="2"/>
            <a:r>
              <a:rPr lang="en-US" sz="1800" u="sng" dirty="0"/>
              <a:t>SEPSIS, SPECIFICALLY VIRAL</a:t>
            </a:r>
          </a:p>
          <a:p>
            <a:pPr lvl="2"/>
            <a:r>
              <a:rPr lang="en-US" sz="1800" dirty="0"/>
              <a:t>Herpes Simplex Virus- usually presents 7-10 days, as early as 3 or late as 14 days of age</a:t>
            </a:r>
          </a:p>
          <a:p>
            <a:pPr lvl="3"/>
            <a:r>
              <a:rPr lang="en-US" sz="1600" dirty="0"/>
              <a:t>Seizures and fever, not always rash</a:t>
            </a:r>
          </a:p>
          <a:p>
            <a:pPr lvl="3"/>
            <a:r>
              <a:rPr lang="en-US" sz="1600" dirty="0"/>
              <a:t>MOM WITH NO HISTORY</a:t>
            </a:r>
          </a:p>
        </p:txBody>
      </p:sp>
    </p:spTree>
    <p:extLst>
      <p:ext uri="{BB962C8B-B14F-4D97-AF65-F5344CB8AC3E}">
        <p14:creationId xmlns:p14="http://schemas.microsoft.com/office/powerpoint/2010/main" val="2814274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 name="Picture 17">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 name="Oval 19">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24" name="Picture 23">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6" name="Rectangle 25">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F540A7A-240B-49D8-9977-70DA4C3EA99D}"/>
              </a:ext>
            </a:extLst>
          </p:cNvPr>
          <p:cNvSpPr>
            <a:spLocks noGrp="1"/>
          </p:cNvSpPr>
          <p:nvPr>
            <p:ph type="title"/>
          </p:nvPr>
        </p:nvSpPr>
        <p:spPr>
          <a:xfrm>
            <a:off x="650669" y="629266"/>
            <a:ext cx="3330328" cy="1641986"/>
          </a:xfrm>
        </p:spPr>
        <p:txBody>
          <a:bodyPr vert="horz" lIns="91440" tIns="45720" rIns="91440" bIns="45720" rtlCol="0" anchor="t">
            <a:normAutofit/>
          </a:bodyPr>
          <a:lstStyle/>
          <a:p>
            <a:r>
              <a:rPr lang="en-US" sz="3900"/>
              <a:t>Temperature Instability</a:t>
            </a:r>
          </a:p>
        </p:txBody>
      </p:sp>
      <p:pic>
        <p:nvPicPr>
          <p:cNvPr id="11" name="Content Placeholder 10">
            <a:extLst>
              <a:ext uri="{FF2B5EF4-FFF2-40B4-BE49-F238E27FC236}">
                <a16:creationId xmlns:a16="http://schemas.microsoft.com/office/drawing/2014/main" id="{A0484F31-5C9C-4BB7-95D9-D4DBCAB0767F}"/>
              </a:ext>
            </a:extLst>
          </p:cNvPr>
          <p:cNvPicPr>
            <a:picLocks noGrp="1" noChangeAspect="1"/>
          </p:cNvPicPr>
          <p:nvPr>
            <p:ph sz="half" idx="2"/>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811" r="25604" b="-1"/>
          <a:stretch/>
        </p:blipFill>
        <p:spPr>
          <a:xfrm>
            <a:off x="4634680" y="10"/>
            <a:ext cx="7560130" cy="6857990"/>
          </a:xfrm>
          <a:prstGeom prst="rect">
            <a:avLst/>
          </a:prstGeom>
        </p:spPr>
      </p:pic>
      <p:sp>
        <p:nvSpPr>
          <p:cNvPr id="28" name="Rectangle 27">
            <a:extLst>
              <a:ext uri="{FF2B5EF4-FFF2-40B4-BE49-F238E27FC236}">
                <a16:creationId xmlns:a16="http://schemas.microsoft.com/office/drawing/2014/main" id="{1BB654B3-F3F3-4563-AD63-D784299DA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20BB623-AE82-4308-BD5C-638ECF2F0477}"/>
              </a:ext>
            </a:extLst>
          </p:cNvPr>
          <p:cNvSpPr>
            <a:spLocks noGrp="1"/>
          </p:cNvSpPr>
          <p:nvPr>
            <p:ph sz="half" idx="1"/>
          </p:nvPr>
        </p:nvSpPr>
        <p:spPr>
          <a:xfrm>
            <a:off x="428626" y="2047875"/>
            <a:ext cx="3924300" cy="4505325"/>
          </a:xfrm>
        </p:spPr>
        <p:txBody>
          <a:bodyPr vert="horz" lIns="91440" tIns="45720" rIns="91440" bIns="45720" rtlCol="0">
            <a:normAutofit/>
          </a:bodyPr>
          <a:lstStyle/>
          <a:p>
            <a:pPr>
              <a:lnSpc>
                <a:spcPct val="90000"/>
              </a:lnSpc>
            </a:pPr>
            <a:r>
              <a:rPr lang="en-US" dirty="0"/>
              <a:t>Infants with persistent hypo- or hyperthermia need sepsis evaluation </a:t>
            </a:r>
          </a:p>
          <a:p>
            <a:pPr lvl="1">
              <a:lnSpc>
                <a:spcPct val="90000"/>
              </a:lnSpc>
            </a:pPr>
            <a:r>
              <a:rPr lang="en-US" sz="1800" dirty="0"/>
              <a:t>As detailed in Sepsis Presentation</a:t>
            </a:r>
          </a:p>
          <a:p>
            <a:pPr lvl="1">
              <a:lnSpc>
                <a:spcPct val="90000"/>
              </a:lnSpc>
            </a:pPr>
            <a:r>
              <a:rPr lang="en-US" sz="1800" dirty="0"/>
              <a:t>Antibiotic coverage +/- acyclovir</a:t>
            </a:r>
          </a:p>
          <a:p>
            <a:pPr lvl="1">
              <a:lnSpc>
                <a:spcPct val="90000"/>
              </a:lnSpc>
            </a:pPr>
            <a:r>
              <a:rPr lang="en-US" sz="1800" dirty="0"/>
              <a:t>Careful regulation of thermal environment</a:t>
            </a:r>
          </a:p>
          <a:p>
            <a:pPr lvl="1">
              <a:lnSpc>
                <a:spcPct val="90000"/>
              </a:lnSpc>
            </a:pPr>
            <a:endParaRPr lang="en-US" sz="1800" dirty="0"/>
          </a:p>
          <a:p>
            <a:pPr>
              <a:lnSpc>
                <a:spcPct val="90000"/>
              </a:lnSpc>
            </a:pPr>
            <a:r>
              <a:rPr lang="en-US" dirty="0"/>
              <a:t>Consider transport to higher level of care depending on the capabilities of your institution</a:t>
            </a:r>
          </a:p>
        </p:txBody>
      </p:sp>
    </p:spTree>
    <p:extLst>
      <p:ext uri="{BB962C8B-B14F-4D97-AF65-F5344CB8AC3E}">
        <p14:creationId xmlns:p14="http://schemas.microsoft.com/office/powerpoint/2010/main" val="1181962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 name="Picture 9">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1" name="Picture 11">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2" name="Oval 13">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3" name="Picture 15">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34" name="Picture 17">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35" name="Rectangle 19">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 name="Rectangle 2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5">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Title 3">
            <a:extLst>
              <a:ext uri="{FF2B5EF4-FFF2-40B4-BE49-F238E27FC236}">
                <a16:creationId xmlns:a16="http://schemas.microsoft.com/office/drawing/2014/main" id="{CAF3C33D-8558-441B-B8BF-6E7F6E967E8B}"/>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a:solidFill>
                  <a:srgbClr val="FFFFFF"/>
                </a:solidFill>
              </a:rPr>
              <a:t>Bilious (Green) Emesis</a:t>
            </a:r>
          </a:p>
        </p:txBody>
      </p:sp>
      <p:sp>
        <p:nvSpPr>
          <p:cNvPr id="5" name="Text Placeholder 4">
            <a:extLst>
              <a:ext uri="{FF2B5EF4-FFF2-40B4-BE49-F238E27FC236}">
                <a16:creationId xmlns:a16="http://schemas.microsoft.com/office/drawing/2014/main" id="{23D7AC5C-7F8E-4447-B547-90FB30FA45C3}"/>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r>
              <a:rPr lang="en-US" sz="2400" dirty="0">
                <a:solidFill>
                  <a:schemeClr val="tx1"/>
                </a:solidFill>
              </a:rPr>
              <a:t>Think: Intestinal obstruction!</a:t>
            </a:r>
          </a:p>
        </p:txBody>
      </p:sp>
    </p:spTree>
    <p:extLst>
      <p:ext uri="{BB962C8B-B14F-4D97-AF65-F5344CB8AC3E}">
        <p14:creationId xmlns:p14="http://schemas.microsoft.com/office/powerpoint/2010/main" val="76884752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9" name="Picture 18">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1" name="Rectangle 20">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27" name="Freeform: Shape 26">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19AD4C2-672F-46B0-9F6F-BF8FD1A521AC}"/>
              </a:ext>
            </a:extLst>
          </p:cNvPr>
          <p:cNvSpPr>
            <a:spLocks noGrp="1"/>
          </p:cNvSpPr>
          <p:nvPr>
            <p:ph type="title"/>
          </p:nvPr>
        </p:nvSpPr>
        <p:spPr>
          <a:xfrm>
            <a:off x="965505" y="623571"/>
            <a:ext cx="10260990" cy="3523885"/>
          </a:xfrm>
        </p:spPr>
        <p:txBody>
          <a:bodyPr vert="horz" lIns="91440" tIns="45720" rIns="91440" bIns="45720" rtlCol="0" anchor="b">
            <a:normAutofit fontScale="90000"/>
          </a:bodyPr>
          <a:lstStyle/>
          <a:p>
            <a:pPr algn="ctr"/>
            <a:r>
              <a:rPr lang="en-US" sz="8000" dirty="0">
                <a:solidFill>
                  <a:srgbClr val="FFFFFF"/>
                </a:solidFill>
              </a:rPr>
              <a:t>Failed Critical Congenital Heart Defect Screening</a:t>
            </a:r>
          </a:p>
        </p:txBody>
      </p:sp>
      <p:sp>
        <p:nvSpPr>
          <p:cNvPr id="6" name="Text Placeholder 5">
            <a:extLst>
              <a:ext uri="{FF2B5EF4-FFF2-40B4-BE49-F238E27FC236}">
                <a16:creationId xmlns:a16="http://schemas.microsoft.com/office/drawing/2014/main" id="{D4FF4A39-0489-47FB-B97E-05ADB01DF0DE}"/>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r>
              <a:rPr lang="en-US" sz="2400" dirty="0">
                <a:solidFill>
                  <a:schemeClr val="tx1"/>
                </a:solidFill>
              </a:rPr>
              <a:t>Think: Heart Defect</a:t>
            </a:r>
          </a:p>
        </p:txBody>
      </p:sp>
    </p:spTree>
    <p:extLst>
      <p:ext uri="{BB962C8B-B14F-4D97-AF65-F5344CB8AC3E}">
        <p14:creationId xmlns:p14="http://schemas.microsoft.com/office/powerpoint/2010/main" val="148807237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D825445-741C-4069-9D29-E88678D6DB3A}"/>
              </a:ext>
            </a:extLst>
          </p:cNvPr>
          <p:cNvSpPr>
            <a:spLocks noGrp="1"/>
          </p:cNvSpPr>
          <p:nvPr>
            <p:ph type="title"/>
          </p:nvPr>
        </p:nvSpPr>
        <p:spPr>
          <a:xfrm>
            <a:off x="806195" y="804672"/>
            <a:ext cx="3521359" cy="5248656"/>
          </a:xfrm>
        </p:spPr>
        <p:txBody>
          <a:bodyPr anchor="ctr">
            <a:normAutofit/>
          </a:bodyPr>
          <a:lstStyle/>
          <a:p>
            <a:pPr algn="ctr"/>
            <a:r>
              <a:rPr lang="en-US" dirty="0"/>
              <a:t>Failed CCHD Screening</a:t>
            </a:r>
            <a:endParaRPr lang="en-US"/>
          </a:p>
        </p:txBody>
      </p:sp>
      <p:sp>
        <p:nvSpPr>
          <p:cNvPr id="3" name="Content Placeholder 2">
            <a:extLst>
              <a:ext uri="{FF2B5EF4-FFF2-40B4-BE49-F238E27FC236}">
                <a16:creationId xmlns:a16="http://schemas.microsoft.com/office/drawing/2014/main" id="{E2B72FED-74C9-47F1-9AA3-863C68C89593}"/>
              </a:ext>
            </a:extLst>
          </p:cNvPr>
          <p:cNvSpPr>
            <a:spLocks noGrp="1"/>
          </p:cNvSpPr>
          <p:nvPr>
            <p:ph idx="1"/>
          </p:nvPr>
        </p:nvSpPr>
        <p:spPr>
          <a:xfrm>
            <a:off x="4975861" y="804671"/>
            <a:ext cx="6399930" cy="5248657"/>
          </a:xfrm>
        </p:spPr>
        <p:txBody>
          <a:bodyPr anchor="ctr">
            <a:normAutofit/>
          </a:bodyPr>
          <a:lstStyle/>
          <a:p>
            <a:r>
              <a:rPr lang="en-US" dirty="0"/>
              <a:t>American Academy of Pediatrics and  US Department of Health and Human Services recommends universal screening at ~24 hours of age for critical congenital heart defect screening</a:t>
            </a:r>
          </a:p>
          <a:p>
            <a:pPr lvl="1"/>
            <a:r>
              <a:rPr lang="en-US" dirty="0"/>
              <a:t>Incidence of CCHD 18/10,000 liveborn infants</a:t>
            </a:r>
          </a:p>
          <a:p>
            <a:pPr lvl="2"/>
            <a:r>
              <a:rPr lang="en-US" dirty="0"/>
              <a:t>Will require surgical or cardiac catheterization intervention in neonatal period</a:t>
            </a:r>
          </a:p>
          <a:p>
            <a:pPr lvl="2"/>
            <a:r>
              <a:rPr lang="en-US" dirty="0"/>
              <a:t>Estimated 50% of defects are missed on routine prenatal ultrasounds</a:t>
            </a:r>
          </a:p>
          <a:p>
            <a:pPr lvl="2"/>
            <a:r>
              <a:rPr lang="en-US" dirty="0"/>
              <a:t>Often not symptomatic at birth or until fetal circulation pathways have completely closed</a:t>
            </a:r>
          </a:p>
        </p:txBody>
      </p:sp>
    </p:spTree>
    <p:extLst>
      <p:ext uri="{BB962C8B-B14F-4D97-AF65-F5344CB8AC3E}">
        <p14:creationId xmlns:p14="http://schemas.microsoft.com/office/powerpoint/2010/main" val="3798590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21" name="Picture 20">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3" name="Rectangle 22">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2333E647-AB87-4693-B380-7C4227DE64B2}"/>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dirty="0"/>
              <a:t>Failed CCHD Screening</a:t>
            </a:r>
          </a:p>
        </p:txBody>
      </p:sp>
      <p:sp>
        <p:nvSpPr>
          <p:cNvPr id="27" name="Rectangle 26">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6" name="Content Placeholder 5">
            <a:extLst>
              <a:ext uri="{FF2B5EF4-FFF2-40B4-BE49-F238E27FC236}">
                <a16:creationId xmlns:a16="http://schemas.microsoft.com/office/drawing/2014/main" id="{DEEF2CF7-8721-41C7-9BAD-C8522043E866}"/>
              </a:ext>
            </a:extLst>
          </p:cNvPr>
          <p:cNvSpPr>
            <a:spLocks noGrp="1"/>
          </p:cNvSpPr>
          <p:nvPr>
            <p:ph sz="half" idx="2"/>
          </p:nvPr>
        </p:nvSpPr>
        <p:spPr>
          <a:xfrm>
            <a:off x="648931" y="2286162"/>
            <a:ext cx="5122606" cy="4362288"/>
          </a:xfrm>
        </p:spPr>
        <p:txBody>
          <a:bodyPr vert="horz" lIns="91440" tIns="45720" rIns="91440" bIns="45720" rtlCol="0">
            <a:normAutofit/>
          </a:bodyPr>
          <a:lstStyle/>
          <a:p>
            <a:pPr>
              <a:lnSpc>
                <a:spcPct val="90000"/>
              </a:lnSpc>
            </a:pPr>
            <a:r>
              <a:rPr lang="en-US" sz="1600" dirty="0">
                <a:solidFill>
                  <a:schemeClr val="bg1"/>
                </a:solidFill>
              </a:rPr>
              <a:t>Basic premise of screening: assess difference in pre and post ductal oxygen saturations</a:t>
            </a:r>
          </a:p>
          <a:p>
            <a:pPr lvl="1">
              <a:lnSpc>
                <a:spcPct val="90000"/>
              </a:lnSpc>
            </a:pPr>
            <a:r>
              <a:rPr lang="en-US" dirty="0">
                <a:solidFill>
                  <a:schemeClr val="bg1"/>
                </a:solidFill>
              </a:rPr>
              <a:t>Right hand and either foot</a:t>
            </a:r>
          </a:p>
          <a:p>
            <a:pPr lvl="1">
              <a:lnSpc>
                <a:spcPct val="90000"/>
              </a:lnSpc>
            </a:pPr>
            <a:r>
              <a:rPr lang="en-US" dirty="0">
                <a:solidFill>
                  <a:schemeClr val="bg1"/>
                </a:solidFill>
              </a:rPr>
              <a:t>Should both be &gt;95% and 3 or less points apart</a:t>
            </a:r>
          </a:p>
          <a:p>
            <a:pPr>
              <a:lnSpc>
                <a:spcPct val="90000"/>
              </a:lnSpc>
            </a:pPr>
            <a:r>
              <a:rPr lang="en-US" sz="1600" dirty="0">
                <a:solidFill>
                  <a:schemeClr val="bg1"/>
                </a:solidFill>
              </a:rPr>
              <a:t>If either reading is &lt;90%, automatically NEEDS EVALUATION WITH ECHO</a:t>
            </a:r>
          </a:p>
          <a:p>
            <a:pPr>
              <a:lnSpc>
                <a:spcPct val="90000"/>
              </a:lnSpc>
            </a:pPr>
            <a:r>
              <a:rPr lang="en-US" sz="1600" dirty="0">
                <a:solidFill>
                  <a:schemeClr val="bg1"/>
                </a:solidFill>
              </a:rPr>
              <a:t>If either reading is 90-95%, or there is more than a 3 point difference, REPEAT the test in ONE HOUR</a:t>
            </a:r>
          </a:p>
          <a:p>
            <a:pPr lvl="1">
              <a:lnSpc>
                <a:spcPct val="90000"/>
              </a:lnSpc>
            </a:pPr>
            <a:r>
              <a:rPr lang="en-US" dirty="0">
                <a:solidFill>
                  <a:schemeClr val="bg1"/>
                </a:solidFill>
              </a:rPr>
              <a:t>May repeat ONE additional time, after a second hour</a:t>
            </a:r>
          </a:p>
          <a:p>
            <a:pPr lvl="1">
              <a:lnSpc>
                <a:spcPct val="90000"/>
              </a:lnSpc>
            </a:pPr>
            <a:r>
              <a:rPr lang="en-US" dirty="0">
                <a:solidFill>
                  <a:schemeClr val="bg1"/>
                </a:solidFill>
              </a:rPr>
              <a:t>If failed X3, NEEDS EVALUATION WITH ECHO</a:t>
            </a:r>
          </a:p>
        </p:txBody>
      </p:sp>
      <p:pic>
        <p:nvPicPr>
          <p:cNvPr id="8" name="Content Placeholder 7">
            <a:extLst>
              <a:ext uri="{FF2B5EF4-FFF2-40B4-BE49-F238E27FC236}">
                <a16:creationId xmlns:a16="http://schemas.microsoft.com/office/drawing/2014/main" id="{B328190A-0EBC-4572-8EDE-B93500AF96F3}"/>
              </a:ext>
            </a:extLst>
          </p:cNvPr>
          <p:cNvPicPr>
            <a:picLocks noGrp="1" noChangeAspect="1"/>
          </p:cNvPicPr>
          <p:nvPr>
            <p:ph sz="half" idx="1"/>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376384" y="2548281"/>
            <a:ext cx="4882690" cy="3662018"/>
          </a:xfrm>
          <a:prstGeom prst="rect">
            <a:avLst/>
          </a:prstGeom>
          <a:effectLst/>
        </p:spPr>
      </p:pic>
    </p:spTree>
    <p:extLst>
      <p:ext uri="{BB962C8B-B14F-4D97-AF65-F5344CB8AC3E}">
        <p14:creationId xmlns:p14="http://schemas.microsoft.com/office/powerpoint/2010/main" val="3909186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9" name="Picture 18">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1" name="Rectangle 20">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44A944-88C4-4969-8824-C24546A678BA}"/>
              </a:ext>
            </a:extLst>
          </p:cNvPr>
          <p:cNvSpPr>
            <a:spLocks noGrp="1"/>
          </p:cNvSpPr>
          <p:nvPr>
            <p:ph type="title"/>
          </p:nvPr>
        </p:nvSpPr>
        <p:spPr>
          <a:xfrm>
            <a:off x="648930" y="629266"/>
            <a:ext cx="9252154" cy="1223983"/>
          </a:xfrm>
        </p:spPr>
        <p:txBody>
          <a:bodyPr vert="horz" lIns="91440" tIns="45720" rIns="91440" bIns="45720" rtlCol="0" anchor="t">
            <a:normAutofit/>
          </a:bodyPr>
          <a:lstStyle/>
          <a:p>
            <a:r>
              <a:rPr lang="en-US"/>
              <a:t>Failed CCHD Screening</a:t>
            </a:r>
            <a:endParaRPr lang="en-US" dirty="0"/>
          </a:p>
        </p:txBody>
      </p:sp>
      <p:pic>
        <p:nvPicPr>
          <p:cNvPr id="6" name="Content Placeholder 5" descr="A close up of a person&#10;&#10;Description automatically generated">
            <a:extLst>
              <a:ext uri="{FF2B5EF4-FFF2-40B4-BE49-F238E27FC236}">
                <a16:creationId xmlns:a16="http://schemas.microsoft.com/office/drawing/2014/main" id="{F6AE1A7A-14A3-45F2-865C-8DCEB82D787F}"/>
              </a:ext>
            </a:extLst>
          </p:cNvPr>
          <p:cNvPicPr>
            <a:picLocks noGrp="1" noChangeAspect="1"/>
          </p:cNvPicPr>
          <p:nvPr>
            <p:ph sz="half" idx="1"/>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3279"/>
          <a:stretch/>
        </p:blipFill>
        <p:spPr>
          <a:xfrm>
            <a:off x="648930" y="2052213"/>
            <a:ext cx="5451627" cy="4196185"/>
          </a:xfrm>
          <a:prstGeom prst="rect">
            <a:avLst/>
          </a:prstGeom>
          <a:effectLst>
            <a:outerShdw blurRad="50800" dist="38100" dir="5400000" algn="t" rotWithShape="0">
              <a:prstClr val="black">
                <a:alpha val="43000"/>
              </a:prstClr>
            </a:outerShdw>
          </a:effectLst>
        </p:spPr>
      </p:pic>
      <p:sp>
        <p:nvSpPr>
          <p:cNvPr id="4" name="Content Placeholder 3">
            <a:extLst>
              <a:ext uri="{FF2B5EF4-FFF2-40B4-BE49-F238E27FC236}">
                <a16:creationId xmlns:a16="http://schemas.microsoft.com/office/drawing/2014/main" id="{E64D4B69-3C13-4AC9-8AFB-E8885BDE244A}"/>
              </a:ext>
            </a:extLst>
          </p:cNvPr>
          <p:cNvSpPr>
            <a:spLocks noGrp="1"/>
          </p:cNvSpPr>
          <p:nvPr>
            <p:ph sz="half" idx="2"/>
          </p:nvPr>
        </p:nvSpPr>
        <p:spPr>
          <a:xfrm>
            <a:off x="6750752" y="2052214"/>
            <a:ext cx="5098348" cy="4462886"/>
          </a:xfrm>
        </p:spPr>
        <p:txBody>
          <a:bodyPr vert="horz" lIns="91440" tIns="45720" rIns="91440" bIns="45720" rtlCol="0">
            <a:normAutofit/>
          </a:bodyPr>
          <a:lstStyle/>
          <a:p>
            <a:r>
              <a:rPr lang="en-US" dirty="0"/>
              <a:t>Causes of CCHD Screening Failure</a:t>
            </a:r>
          </a:p>
          <a:p>
            <a:pPr lvl="1"/>
            <a:r>
              <a:rPr lang="en-US" sz="1800" dirty="0"/>
              <a:t>Respiratory Distress/Hypoxemia</a:t>
            </a:r>
          </a:p>
          <a:p>
            <a:pPr lvl="2"/>
            <a:r>
              <a:rPr lang="en-US" sz="1800" dirty="0"/>
              <a:t>Pneumonia/Sepsis</a:t>
            </a:r>
          </a:p>
          <a:p>
            <a:pPr lvl="2"/>
            <a:r>
              <a:rPr lang="en-US" sz="1800" dirty="0"/>
              <a:t>Surfactant Deficiency/RDS</a:t>
            </a:r>
          </a:p>
          <a:p>
            <a:pPr lvl="1"/>
            <a:r>
              <a:rPr lang="en-US" sz="1800" dirty="0"/>
              <a:t>Persistent Pulmonary Hypertension</a:t>
            </a:r>
          </a:p>
          <a:p>
            <a:pPr lvl="2"/>
            <a:r>
              <a:rPr lang="en-US" sz="1800" dirty="0"/>
              <a:t>Creates right to left shunt </a:t>
            </a:r>
            <a:r>
              <a:rPr lang="en-US" sz="1800" dirty="0">
                <a:sym typeface="Wingdings" panose="05000000000000000000" pitchFamily="2" charset="2"/>
              </a:rPr>
              <a:t> unoxygenated blood sent out to body  PULSE OX DIFFERENCE</a:t>
            </a:r>
          </a:p>
          <a:p>
            <a:pPr lvl="2"/>
            <a:r>
              <a:rPr lang="en-US" sz="1800" dirty="0">
                <a:sym typeface="Wingdings" panose="05000000000000000000" pitchFamily="2" charset="2"/>
              </a:rPr>
              <a:t>Can be seen on ECHO</a:t>
            </a:r>
          </a:p>
          <a:p>
            <a:pPr lvl="2"/>
            <a:r>
              <a:rPr lang="en-US" sz="1800" dirty="0">
                <a:sym typeface="Wingdings" panose="05000000000000000000" pitchFamily="2" charset="2"/>
              </a:rPr>
              <a:t>Still needs treatment</a:t>
            </a:r>
          </a:p>
          <a:p>
            <a:pPr lvl="1"/>
            <a:r>
              <a:rPr lang="en-US" sz="1800" dirty="0">
                <a:sym typeface="Wingdings" panose="05000000000000000000" pitchFamily="2" charset="2"/>
              </a:rPr>
              <a:t>CRITICAL CARDIAC LESION</a:t>
            </a:r>
            <a:endParaRPr lang="en-US" sz="1800" dirty="0"/>
          </a:p>
        </p:txBody>
      </p:sp>
    </p:spTree>
    <p:extLst>
      <p:ext uri="{BB962C8B-B14F-4D97-AF65-F5344CB8AC3E}">
        <p14:creationId xmlns:p14="http://schemas.microsoft.com/office/powerpoint/2010/main" val="876187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8AEA0-4E6C-492E-B724-9E0A664093CB}"/>
              </a:ext>
            </a:extLst>
          </p:cNvPr>
          <p:cNvSpPr>
            <a:spLocks noGrp="1"/>
          </p:cNvSpPr>
          <p:nvPr>
            <p:ph type="title"/>
          </p:nvPr>
        </p:nvSpPr>
        <p:spPr>
          <a:xfrm>
            <a:off x="646111" y="452718"/>
            <a:ext cx="9404723" cy="833157"/>
          </a:xfrm>
        </p:spPr>
        <p:txBody>
          <a:bodyPr/>
          <a:lstStyle/>
          <a:p>
            <a:r>
              <a:rPr lang="en-US" dirty="0"/>
              <a:t>Failed CCHD Screening</a:t>
            </a:r>
          </a:p>
        </p:txBody>
      </p:sp>
      <p:sp>
        <p:nvSpPr>
          <p:cNvPr id="5" name="Text Placeholder 4">
            <a:extLst>
              <a:ext uri="{FF2B5EF4-FFF2-40B4-BE49-F238E27FC236}">
                <a16:creationId xmlns:a16="http://schemas.microsoft.com/office/drawing/2014/main" id="{F501BA99-9A3D-4871-832C-75867C7BB6EC}"/>
              </a:ext>
            </a:extLst>
          </p:cNvPr>
          <p:cNvSpPr>
            <a:spLocks noGrp="1"/>
          </p:cNvSpPr>
          <p:nvPr>
            <p:ph type="body" idx="1"/>
          </p:nvPr>
        </p:nvSpPr>
        <p:spPr>
          <a:xfrm>
            <a:off x="1103313" y="1219199"/>
            <a:ext cx="4396338" cy="928725"/>
          </a:xfrm>
        </p:spPr>
        <p:txBody>
          <a:bodyPr/>
          <a:lstStyle/>
          <a:p>
            <a:r>
              <a:rPr lang="en-US" dirty="0"/>
              <a:t>Cyanotic Heart Defects- The “Big 6”</a:t>
            </a:r>
          </a:p>
        </p:txBody>
      </p:sp>
      <p:sp>
        <p:nvSpPr>
          <p:cNvPr id="3" name="Content Placeholder 2">
            <a:extLst>
              <a:ext uri="{FF2B5EF4-FFF2-40B4-BE49-F238E27FC236}">
                <a16:creationId xmlns:a16="http://schemas.microsoft.com/office/drawing/2014/main" id="{8A6DFF87-D53E-4F86-9513-CC3072B6843E}"/>
              </a:ext>
            </a:extLst>
          </p:cNvPr>
          <p:cNvSpPr>
            <a:spLocks noGrp="1"/>
          </p:cNvSpPr>
          <p:nvPr>
            <p:ph sz="half" idx="2"/>
          </p:nvPr>
        </p:nvSpPr>
        <p:spPr>
          <a:xfrm>
            <a:off x="1103313" y="2265680"/>
            <a:ext cx="4396339" cy="4139602"/>
          </a:xfrm>
        </p:spPr>
        <p:txBody>
          <a:bodyPr>
            <a:normAutofit fontScale="92500" lnSpcReduction="20000"/>
          </a:bodyPr>
          <a:lstStyle/>
          <a:p>
            <a:r>
              <a:rPr lang="en-US" dirty="0"/>
              <a:t>Truncus Arteriosus </a:t>
            </a:r>
          </a:p>
          <a:p>
            <a:pPr lvl="1"/>
            <a:r>
              <a:rPr lang="en-US" dirty="0"/>
              <a:t>“1 trunk”</a:t>
            </a:r>
          </a:p>
          <a:p>
            <a:r>
              <a:rPr lang="en-US" dirty="0"/>
              <a:t>Transposition of the Great Arteries</a:t>
            </a:r>
          </a:p>
          <a:p>
            <a:pPr lvl="1"/>
            <a:r>
              <a:rPr lang="en-US" dirty="0"/>
              <a:t>“2 major blood vessels” </a:t>
            </a:r>
          </a:p>
          <a:p>
            <a:r>
              <a:rPr lang="en-US" dirty="0"/>
              <a:t>Tricuspid Atresia</a:t>
            </a:r>
          </a:p>
          <a:p>
            <a:pPr lvl="1"/>
            <a:r>
              <a:rPr lang="en-US" dirty="0"/>
              <a:t>“Tri means 3”</a:t>
            </a:r>
          </a:p>
          <a:p>
            <a:r>
              <a:rPr lang="en-US" dirty="0" err="1"/>
              <a:t>Tetrology</a:t>
            </a:r>
            <a:r>
              <a:rPr lang="en-US" dirty="0"/>
              <a:t> of Fallot</a:t>
            </a:r>
          </a:p>
          <a:p>
            <a:pPr lvl="1"/>
            <a:r>
              <a:rPr lang="en-US" dirty="0"/>
              <a:t>“Tetra means 4”</a:t>
            </a:r>
          </a:p>
          <a:p>
            <a:r>
              <a:rPr lang="en-US" dirty="0"/>
              <a:t>Total Anomalous Pulmonary Venous Return</a:t>
            </a:r>
          </a:p>
          <a:p>
            <a:pPr lvl="1"/>
            <a:r>
              <a:rPr lang="en-US" dirty="0"/>
              <a:t>“5 letters in TAPVR”</a:t>
            </a:r>
          </a:p>
          <a:p>
            <a:r>
              <a:rPr lang="en-US" dirty="0"/>
              <a:t>Pulmonary Atresia</a:t>
            </a:r>
          </a:p>
          <a:p>
            <a:pPr lvl="1"/>
            <a:r>
              <a:rPr lang="en-US" dirty="0"/>
              <a:t>“Palm”</a:t>
            </a:r>
          </a:p>
          <a:p>
            <a:pPr marL="0" indent="0">
              <a:buNone/>
            </a:pPr>
            <a:endParaRPr lang="en-US" dirty="0"/>
          </a:p>
        </p:txBody>
      </p:sp>
      <p:sp>
        <p:nvSpPr>
          <p:cNvPr id="6" name="Text Placeholder 5">
            <a:extLst>
              <a:ext uri="{FF2B5EF4-FFF2-40B4-BE49-F238E27FC236}">
                <a16:creationId xmlns:a16="http://schemas.microsoft.com/office/drawing/2014/main" id="{6890925D-79CC-46F4-AE0E-CC16E14F5A39}"/>
              </a:ext>
            </a:extLst>
          </p:cNvPr>
          <p:cNvSpPr>
            <a:spLocks noGrp="1"/>
          </p:cNvSpPr>
          <p:nvPr>
            <p:ph type="body" sz="quarter" idx="3"/>
          </p:nvPr>
        </p:nvSpPr>
        <p:spPr>
          <a:xfrm>
            <a:off x="6539608" y="1114425"/>
            <a:ext cx="3534340" cy="1033499"/>
          </a:xfrm>
        </p:spPr>
        <p:txBody>
          <a:bodyPr/>
          <a:lstStyle/>
          <a:p>
            <a:r>
              <a:rPr lang="en-US" dirty="0"/>
              <a:t>Other Critical Defects Found on Screening</a:t>
            </a:r>
          </a:p>
        </p:txBody>
      </p:sp>
      <p:sp>
        <p:nvSpPr>
          <p:cNvPr id="7" name="Content Placeholder 6">
            <a:extLst>
              <a:ext uri="{FF2B5EF4-FFF2-40B4-BE49-F238E27FC236}">
                <a16:creationId xmlns:a16="http://schemas.microsoft.com/office/drawing/2014/main" id="{DFC22B7A-60DE-49CA-AF71-434C254F2774}"/>
              </a:ext>
            </a:extLst>
          </p:cNvPr>
          <p:cNvSpPr>
            <a:spLocks noGrp="1"/>
          </p:cNvSpPr>
          <p:nvPr>
            <p:ph sz="quarter" idx="4"/>
          </p:nvPr>
        </p:nvSpPr>
        <p:spPr>
          <a:xfrm>
            <a:off x="6888480" y="2387600"/>
            <a:ext cx="4122420" cy="3868738"/>
          </a:xfrm>
        </p:spPr>
        <p:txBody>
          <a:bodyPr>
            <a:normAutofit fontScale="92500" lnSpcReduction="20000"/>
          </a:bodyPr>
          <a:lstStyle/>
          <a:p>
            <a:r>
              <a:rPr lang="en-US" dirty="0"/>
              <a:t>Coarctation of the aorta</a:t>
            </a:r>
          </a:p>
          <a:p>
            <a:r>
              <a:rPr lang="en-US" dirty="0" err="1"/>
              <a:t>Ebstein’s</a:t>
            </a:r>
            <a:r>
              <a:rPr lang="en-US" dirty="0"/>
              <a:t> Anomaly</a:t>
            </a:r>
          </a:p>
          <a:p>
            <a:r>
              <a:rPr lang="en-US" dirty="0"/>
              <a:t>Single ventricle pathologies</a:t>
            </a:r>
          </a:p>
          <a:p>
            <a:pPr lvl="1"/>
            <a:r>
              <a:rPr lang="en-US" dirty="0"/>
              <a:t>Hypoplastic Left/Right</a:t>
            </a:r>
          </a:p>
          <a:p>
            <a:pPr lvl="1"/>
            <a:r>
              <a:rPr lang="en-US" dirty="0"/>
              <a:t>Double Outlet Right Ventricle</a:t>
            </a:r>
          </a:p>
          <a:p>
            <a:endParaRPr lang="en-US" dirty="0"/>
          </a:p>
          <a:p>
            <a:endParaRPr lang="en-US" dirty="0"/>
          </a:p>
        </p:txBody>
      </p:sp>
      <p:pic>
        <p:nvPicPr>
          <p:cNvPr id="9" name="Picture 8">
            <a:extLst>
              <a:ext uri="{FF2B5EF4-FFF2-40B4-BE49-F238E27FC236}">
                <a16:creationId xmlns:a16="http://schemas.microsoft.com/office/drawing/2014/main" id="{482BF36A-9251-4FE9-92A3-6974BAFE37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53106" y="4170964"/>
            <a:ext cx="1925070" cy="2353626"/>
          </a:xfrm>
          <a:prstGeom prst="rect">
            <a:avLst/>
          </a:prstGeom>
        </p:spPr>
      </p:pic>
    </p:spTree>
    <p:extLst>
      <p:ext uri="{BB962C8B-B14F-4D97-AF65-F5344CB8AC3E}">
        <p14:creationId xmlns:p14="http://schemas.microsoft.com/office/powerpoint/2010/main" val="865889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A2F800-0C65-4FB3-9953-9787CD638A71}"/>
              </a:ext>
            </a:extLst>
          </p:cNvPr>
          <p:cNvSpPr>
            <a:spLocks noGrp="1"/>
          </p:cNvSpPr>
          <p:nvPr>
            <p:ph type="title"/>
          </p:nvPr>
        </p:nvSpPr>
        <p:spPr/>
        <p:txBody>
          <a:bodyPr/>
          <a:lstStyle/>
          <a:p>
            <a:r>
              <a:rPr lang="en-US" dirty="0"/>
              <a:t>Failed CCHD Screening</a:t>
            </a:r>
          </a:p>
        </p:txBody>
      </p:sp>
      <p:sp>
        <p:nvSpPr>
          <p:cNvPr id="8" name="Content Placeholder 7">
            <a:extLst>
              <a:ext uri="{FF2B5EF4-FFF2-40B4-BE49-F238E27FC236}">
                <a16:creationId xmlns:a16="http://schemas.microsoft.com/office/drawing/2014/main" id="{9312CEA0-7483-4EA1-983A-C07A2884DC07}"/>
              </a:ext>
            </a:extLst>
          </p:cNvPr>
          <p:cNvSpPr>
            <a:spLocks noGrp="1"/>
          </p:cNvSpPr>
          <p:nvPr>
            <p:ph idx="1"/>
          </p:nvPr>
        </p:nvSpPr>
        <p:spPr>
          <a:xfrm>
            <a:off x="1103312" y="1419226"/>
            <a:ext cx="10374313" cy="4829174"/>
          </a:xfrm>
        </p:spPr>
        <p:txBody>
          <a:bodyPr>
            <a:normAutofit lnSpcReduction="10000"/>
          </a:bodyPr>
          <a:lstStyle/>
          <a:p>
            <a:r>
              <a:rPr lang="en-US" dirty="0"/>
              <a:t>Evaluation and Treatment</a:t>
            </a:r>
          </a:p>
          <a:p>
            <a:pPr lvl="1"/>
            <a:r>
              <a:rPr lang="en-US" dirty="0"/>
              <a:t>Assess for concurrent symptoms</a:t>
            </a:r>
          </a:p>
          <a:p>
            <a:pPr lvl="2"/>
            <a:r>
              <a:rPr lang="en-US" dirty="0"/>
              <a:t>Murmur</a:t>
            </a:r>
          </a:p>
          <a:p>
            <a:pPr lvl="2"/>
            <a:r>
              <a:rPr lang="en-US" dirty="0"/>
              <a:t>Brachial and femoral pulses</a:t>
            </a:r>
          </a:p>
          <a:p>
            <a:pPr lvl="2"/>
            <a:r>
              <a:rPr lang="en-US" dirty="0"/>
              <a:t>Capillary refill, extremity warmth</a:t>
            </a:r>
          </a:p>
          <a:p>
            <a:pPr lvl="2"/>
            <a:r>
              <a:rPr lang="en-US" dirty="0"/>
              <a:t>Respiratory symptoms</a:t>
            </a:r>
          </a:p>
          <a:p>
            <a:pPr lvl="1"/>
            <a:r>
              <a:rPr lang="en-US" dirty="0"/>
              <a:t>Chest X-ray- assess for pulmonary causes of low saturations</a:t>
            </a:r>
          </a:p>
          <a:p>
            <a:pPr lvl="1"/>
            <a:r>
              <a:rPr lang="en-US" dirty="0"/>
              <a:t>ECHO- if infant is hemodynamically stable with rapid access to diagnostic cardiology at hospital, can obtain ECHO there.</a:t>
            </a:r>
          </a:p>
          <a:p>
            <a:pPr lvl="1"/>
            <a:r>
              <a:rPr lang="en-US" dirty="0"/>
              <a:t>Treat with oxygen if necessary to maintain SpO2 within normal range until pathology is known/other instructions received</a:t>
            </a:r>
          </a:p>
          <a:p>
            <a:pPr lvl="1"/>
            <a:r>
              <a:rPr lang="en-US" dirty="0"/>
              <a:t>Consider septic evaluation/obtaining blood gas and lactic acid</a:t>
            </a:r>
          </a:p>
          <a:p>
            <a:pPr lvl="1"/>
            <a:r>
              <a:rPr lang="en-US" dirty="0"/>
              <a:t>Consult Neonatology and/or Pediatric Cardiology</a:t>
            </a:r>
          </a:p>
        </p:txBody>
      </p:sp>
    </p:spTree>
    <p:extLst>
      <p:ext uri="{BB962C8B-B14F-4D97-AF65-F5344CB8AC3E}">
        <p14:creationId xmlns:p14="http://schemas.microsoft.com/office/powerpoint/2010/main" val="1592435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E47CEF2-F577-4C23-9C2E-DA3E38347B5A}"/>
              </a:ext>
            </a:extLst>
          </p:cNvPr>
          <p:cNvSpPr>
            <a:spLocks noGrp="1"/>
          </p:cNvSpPr>
          <p:nvPr>
            <p:ph type="title"/>
          </p:nvPr>
        </p:nvSpPr>
        <p:spPr>
          <a:xfrm>
            <a:off x="806195" y="804672"/>
            <a:ext cx="3521359" cy="5248656"/>
          </a:xfrm>
        </p:spPr>
        <p:txBody>
          <a:bodyPr anchor="ctr">
            <a:normAutofit/>
          </a:bodyPr>
          <a:lstStyle/>
          <a:p>
            <a:pPr algn="ctr"/>
            <a:r>
              <a:rPr lang="en-US" dirty="0"/>
              <a:t>Failed CCHD Screening</a:t>
            </a:r>
            <a:endParaRPr lang="en-US"/>
          </a:p>
        </p:txBody>
      </p:sp>
      <p:sp>
        <p:nvSpPr>
          <p:cNvPr id="3" name="Content Placeholder 2">
            <a:extLst>
              <a:ext uri="{FF2B5EF4-FFF2-40B4-BE49-F238E27FC236}">
                <a16:creationId xmlns:a16="http://schemas.microsoft.com/office/drawing/2014/main" id="{A04AE8BE-C010-41BC-A4E6-BEDC64D9CB2C}"/>
              </a:ext>
            </a:extLst>
          </p:cNvPr>
          <p:cNvSpPr>
            <a:spLocks noGrp="1"/>
          </p:cNvSpPr>
          <p:nvPr>
            <p:ph idx="1"/>
          </p:nvPr>
        </p:nvSpPr>
        <p:spPr>
          <a:xfrm>
            <a:off x="4975861" y="804671"/>
            <a:ext cx="6399930" cy="5248657"/>
          </a:xfrm>
        </p:spPr>
        <p:txBody>
          <a:bodyPr anchor="ctr">
            <a:normAutofit/>
          </a:bodyPr>
          <a:lstStyle/>
          <a:p>
            <a:r>
              <a:rPr lang="en-US" dirty="0"/>
              <a:t>Prostaglandin E1/Alprostadil</a:t>
            </a:r>
          </a:p>
          <a:p>
            <a:pPr lvl="1"/>
            <a:r>
              <a:rPr lang="en-US" dirty="0"/>
              <a:t>Recommended availability in all hospitals with labor and delivery departments</a:t>
            </a:r>
          </a:p>
          <a:p>
            <a:pPr lvl="1"/>
            <a:r>
              <a:rPr lang="en-US" dirty="0"/>
              <a:t>CHOI Transport Team ALWAYS carries</a:t>
            </a:r>
          </a:p>
          <a:p>
            <a:r>
              <a:rPr lang="en-US" dirty="0"/>
              <a:t>There are NO cardiac or pulmonary pathologies that are a contraindication to starting PGE1…</a:t>
            </a:r>
          </a:p>
          <a:p>
            <a:pPr lvl="1"/>
            <a:r>
              <a:rPr lang="en-US" dirty="0"/>
              <a:t>BUT there are MANY CCHDs that can be stabilized by its use.</a:t>
            </a:r>
          </a:p>
          <a:p>
            <a:r>
              <a:rPr lang="en-US" dirty="0"/>
              <a:t>Side Effects</a:t>
            </a:r>
          </a:p>
          <a:p>
            <a:pPr lvl="1"/>
            <a:r>
              <a:rPr lang="en-US" dirty="0"/>
              <a:t>Apnea- much, much less common at lower starting dosages</a:t>
            </a:r>
          </a:p>
          <a:p>
            <a:pPr lvl="1"/>
            <a:r>
              <a:rPr lang="en-US" dirty="0"/>
              <a:t>Hyperthermia</a:t>
            </a:r>
          </a:p>
          <a:p>
            <a:pPr lvl="1"/>
            <a:r>
              <a:rPr lang="en-US" dirty="0"/>
              <a:t>Irritability</a:t>
            </a:r>
          </a:p>
          <a:p>
            <a:pPr lvl="2"/>
            <a:endParaRPr lang="en-US" dirty="0"/>
          </a:p>
        </p:txBody>
      </p:sp>
    </p:spTree>
    <p:extLst>
      <p:ext uri="{BB962C8B-B14F-4D97-AF65-F5344CB8AC3E}">
        <p14:creationId xmlns:p14="http://schemas.microsoft.com/office/powerpoint/2010/main" val="3294860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21" name="Picture 20">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3" name="Rectangle 22">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Content Placeholder 7">
            <a:extLst>
              <a:ext uri="{FF2B5EF4-FFF2-40B4-BE49-F238E27FC236}">
                <a16:creationId xmlns:a16="http://schemas.microsoft.com/office/drawing/2014/main" id="{8C1A4021-A8D3-4E06-B9F4-8AD695F25C7A}"/>
              </a:ext>
              <a:ext uri="{C183D7F6-B498-43B3-948B-1728B52AA6E4}">
                <adec:decorative xmlns:adec="http://schemas.microsoft.com/office/drawing/2017/decorative" val="1"/>
              </a:ext>
            </a:extLst>
          </p:cNvPr>
          <p:cNvPicPr>
            <a:picLocks noGrp="1" noChangeAspect="1"/>
          </p:cNvPicPr>
          <p:nvPr>
            <p:ph sz="half" idx="1"/>
          </p:nvPr>
        </p:nvPicPr>
        <p:blipFill rotWithShape="1">
          <a:blip r:embed="rId7">
            <a:alphaModFix/>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6830" b="8900"/>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257A0036-B1EA-413D-9B13-228364CBF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53316" y="0"/>
            <a:ext cx="7770296"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AA73BF8F-0B79-47A7-9D0F-147D68254435}"/>
              </a:ext>
            </a:extLst>
          </p:cNvPr>
          <p:cNvSpPr>
            <a:spLocks noGrp="1"/>
          </p:cNvSpPr>
          <p:nvPr>
            <p:ph type="title"/>
          </p:nvPr>
        </p:nvSpPr>
        <p:spPr>
          <a:xfrm>
            <a:off x="3491931" y="295728"/>
            <a:ext cx="6557921" cy="767688"/>
          </a:xfrm>
        </p:spPr>
        <p:txBody>
          <a:bodyPr vert="horz" lIns="91440" tIns="45720" rIns="91440" bIns="45720" rtlCol="0" anchor="b">
            <a:normAutofit/>
          </a:bodyPr>
          <a:lstStyle/>
          <a:p>
            <a:r>
              <a:rPr lang="en-US" sz="2800"/>
              <a:t>Failed CCHD Screening</a:t>
            </a:r>
          </a:p>
        </p:txBody>
      </p:sp>
      <p:sp>
        <p:nvSpPr>
          <p:cNvPr id="27" name="Rectangle 26">
            <a:extLst>
              <a:ext uri="{FF2B5EF4-FFF2-40B4-BE49-F238E27FC236}">
                <a16:creationId xmlns:a16="http://schemas.microsoft.com/office/drawing/2014/main" id="{1CDF1138-5525-4EF6-8245-FF3D24E33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52800" y="1295400"/>
            <a:ext cx="7772400"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6CAC828-8854-4523-9D7E-77AFCA40D918}"/>
              </a:ext>
            </a:extLst>
          </p:cNvPr>
          <p:cNvSpPr>
            <a:spLocks noGrp="1"/>
          </p:cNvSpPr>
          <p:nvPr>
            <p:ph sz="half" idx="2"/>
          </p:nvPr>
        </p:nvSpPr>
        <p:spPr>
          <a:xfrm>
            <a:off x="3491932" y="1447800"/>
            <a:ext cx="6557921" cy="4800599"/>
          </a:xfrm>
        </p:spPr>
        <p:txBody>
          <a:bodyPr vert="horz" lIns="91440" tIns="45720" rIns="91440" bIns="45720" rtlCol="0" anchor="t">
            <a:normAutofit/>
          </a:bodyPr>
          <a:lstStyle/>
          <a:p>
            <a:pPr>
              <a:lnSpc>
                <a:spcPct val="90000"/>
              </a:lnSpc>
            </a:pPr>
            <a:r>
              <a:rPr lang="en-US" dirty="0"/>
              <a:t>Prostaglandin: Standard concentration used to ensure it is mixed correctly.</a:t>
            </a:r>
            <a:endParaRPr lang="en-US"/>
          </a:p>
          <a:p>
            <a:pPr lvl="1">
              <a:lnSpc>
                <a:spcPct val="90000"/>
              </a:lnSpc>
            </a:pPr>
            <a:r>
              <a:rPr lang="en-US" sz="1800"/>
              <a:t>Comes in 500mcg/1ml. Place 500 mcg (1ml) in 49 ml D5W</a:t>
            </a:r>
          </a:p>
          <a:p>
            <a:pPr lvl="1">
              <a:lnSpc>
                <a:spcPct val="90000"/>
              </a:lnSpc>
            </a:pPr>
            <a:r>
              <a:rPr lang="en-US" sz="1800"/>
              <a:t>That makes it 500 mcg/50 ml concentration</a:t>
            </a:r>
          </a:p>
          <a:p>
            <a:pPr>
              <a:lnSpc>
                <a:spcPct val="90000"/>
              </a:lnSpc>
            </a:pPr>
            <a:r>
              <a:rPr lang="en-US" dirty="0"/>
              <a:t>Desired dose USUALLY 0.02-0.03mcg/kg/min or as directed by cardiology</a:t>
            </a:r>
            <a:endParaRPr lang="en-US"/>
          </a:p>
          <a:p>
            <a:pPr>
              <a:lnSpc>
                <a:spcPct val="90000"/>
              </a:lnSpc>
            </a:pPr>
            <a:r>
              <a:rPr lang="en-US" dirty="0"/>
              <a:t>Multiply desired dose of mcg/k/min by weight (in kg)= _____ mcg/min </a:t>
            </a:r>
            <a:endParaRPr lang="en-US"/>
          </a:p>
          <a:p>
            <a:pPr>
              <a:lnSpc>
                <a:spcPct val="90000"/>
              </a:lnSpc>
            </a:pPr>
            <a:r>
              <a:rPr lang="en-US" dirty="0"/>
              <a:t>Mcg/min X 60 = ____mcg </a:t>
            </a:r>
            <a:endParaRPr lang="en-US"/>
          </a:p>
          <a:p>
            <a:pPr>
              <a:lnSpc>
                <a:spcPct val="90000"/>
              </a:lnSpc>
            </a:pPr>
            <a:r>
              <a:rPr lang="en-US" dirty="0"/>
              <a:t>____mcg X 0.1 ml/mcg = ____ml/</a:t>
            </a:r>
            <a:r>
              <a:rPr lang="en-US"/>
              <a:t>hr</a:t>
            </a:r>
            <a:r>
              <a:rPr lang="en-US" dirty="0"/>
              <a:t> </a:t>
            </a:r>
            <a:endParaRPr lang="en-US"/>
          </a:p>
          <a:p>
            <a:pPr lvl="1">
              <a:lnSpc>
                <a:spcPct val="90000"/>
              </a:lnSpc>
            </a:pPr>
            <a:r>
              <a:rPr lang="en-US" sz="1800"/>
              <a:t>THIS IS HOW FAST YOU RUN THE PGE</a:t>
            </a:r>
          </a:p>
          <a:p>
            <a:pPr lvl="1">
              <a:lnSpc>
                <a:spcPct val="90000"/>
              </a:lnSpc>
            </a:pPr>
            <a:r>
              <a:rPr lang="en-US" sz="1800"/>
              <a:t>Must run in a dedicated line with just D10W- no mixing with antibiotics or other medications</a:t>
            </a:r>
          </a:p>
          <a:p>
            <a:pPr>
              <a:lnSpc>
                <a:spcPct val="90000"/>
              </a:lnSpc>
            </a:pPr>
            <a:endParaRPr lang="en-US"/>
          </a:p>
        </p:txBody>
      </p:sp>
    </p:spTree>
    <p:extLst>
      <p:ext uri="{BB962C8B-B14F-4D97-AF65-F5344CB8AC3E}">
        <p14:creationId xmlns:p14="http://schemas.microsoft.com/office/powerpoint/2010/main" val="4275038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6" name="Picture 15">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8" name="Rectangle 17">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24"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80A19-4FD4-416A-8675-76459159561B}"/>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a:solidFill>
                  <a:srgbClr val="FFFFFF"/>
                </a:solidFill>
              </a:rPr>
              <a:t>Maternal HIV Infection</a:t>
            </a:r>
          </a:p>
        </p:txBody>
      </p:sp>
      <p:sp>
        <p:nvSpPr>
          <p:cNvPr id="3" name="Text Placeholder 2">
            <a:extLst>
              <a:ext uri="{FF2B5EF4-FFF2-40B4-BE49-F238E27FC236}">
                <a16:creationId xmlns:a16="http://schemas.microsoft.com/office/drawing/2014/main" id="{6B81D32C-56D0-45E4-9DD0-B4892D93C034}"/>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r>
              <a:rPr lang="en-US" sz="2400" dirty="0">
                <a:solidFill>
                  <a:schemeClr val="tx1"/>
                </a:solidFill>
              </a:rPr>
              <a:t>THINK: TRIPLE MEDICATIONS</a:t>
            </a:r>
          </a:p>
        </p:txBody>
      </p:sp>
    </p:spTree>
    <p:extLst>
      <p:ext uri="{BB962C8B-B14F-4D97-AF65-F5344CB8AC3E}">
        <p14:creationId xmlns:p14="http://schemas.microsoft.com/office/powerpoint/2010/main" val="287410505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9" name="Picture 18">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1" name="Rectangle 20">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a16="http://schemas.microsoft.com/office/drawing/2014/main" id="{28D4528D-9828-4A7E-B01F-5FB488F47026}"/>
              </a:ext>
              <a:ext uri="{C183D7F6-B498-43B3-948B-1728B52AA6E4}">
                <adec:decorative xmlns:adec="http://schemas.microsoft.com/office/drawing/2017/decorative" val="1"/>
              </a:ext>
            </a:extLst>
          </p:cNvPr>
          <p:cNvPicPr>
            <a:picLocks noGrp="1" noChangeAspect="1"/>
          </p:cNvPicPr>
          <p:nvPr>
            <p:ph sz="half" idx="2"/>
          </p:nvPr>
        </p:nvPicPr>
        <p:blipFill rotWithShape="1">
          <a:blip r:embed="rId7">
            <a:alphaModFix/>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9091" t="17451" b="30369"/>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257A0036-B1EA-413D-9B13-228364CBF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53316" y="0"/>
            <a:ext cx="7770296"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9E4E3F7-0807-4917-B6A3-C86E3DAF2433}"/>
              </a:ext>
            </a:extLst>
          </p:cNvPr>
          <p:cNvSpPr>
            <a:spLocks noGrp="1"/>
          </p:cNvSpPr>
          <p:nvPr>
            <p:ph type="title"/>
          </p:nvPr>
        </p:nvSpPr>
        <p:spPr>
          <a:xfrm>
            <a:off x="3491931" y="295728"/>
            <a:ext cx="6557921" cy="767688"/>
          </a:xfrm>
        </p:spPr>
        <p:txBody>
          <a:bodyPr vert="horz" lIns="91440" tIns="45720" rIns="91440" bIns="45720" rtlCol="0" anchor="b">
            <a:normAutofit/>
          </a:bodyPr>
          <a:lstStyle/>
          <a:p>
            <a:r>
              <a:rPr lang="en-US" sz="2800"/>
              <a:t>Maternal HIV Infection </a:t>
            </a:r>
          </a:p>
        </p:txBody>
      </p:sp>
      <p:sp>
        <p:nvSpPr>
          <p:cNvPr id="25" name="Rectangle 24">
            <a:extLst>
              <a:ext uri="{FF2B5EF4-FFF2-40B4-BE49-F238E27FC236}">
                <a16:creationId xmlns:a16="http://schemas.microsoft.com/office/drawing/2014/main" id="{1CDF1138-5525-4EF6-8245-FF3D24E33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52800" y="1295400"/>
            <a:ext cx="7772400"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DED30C-56E6-46C7-B68C-9C37404A8C34}"/>
              </a:ext>
            </a:extLst>
          </p:cNvPr>
          <p:cNvSpPr>
            <a:spLocks noGrp="1"/>
          </p:cNvSpPr>
          <p:nvPr>
            <p:ph sz="half" idx="1"/>
          </p:nvPr>
        </p:nvSpPr>
        <p:spPr>
          <a:xfrm>
            <a:off x="3491932" y="1447800"/>
            <a:ext cx="7547543" cy="5219700"/>
          </a:xfrm>
        </p:spPr>
        <p:txBody>
          <a:bodyPr vert="horz" lIns="91440" tIns="45720" rIns="91440" bIns="45720" rtlCol="0" anchor="t">
            <a:normAutofit/>
          </a:bodyPr>
          <a:lstStyle/>
          <a:p>
            <a:r>
              <a:rPr lang="en-US" dirty="0"/>
              <a:t>Current guidelines from ACOG/CDC</a:t>
            </a:r>
          </a:p>
          <a:p>
            <a:pPr lvl="1"/>
            <a:r>
              <a:rPr lang="en-US" sz="1800" dirty="0"/>
              <a:t>Routine testing of all women at least once between age 13-64</a:t>
            </a:r>
          </a:p>
          <a:p>
            <a:pPr lvl="1"/>
            <a:r>
              <a:rPr lang="en-US" sz="1800" dirty="0"/>
              <a:t>Screening pre-pregnancy and as early as possible in each pregnancy</a:t>
            </a:r>
          </a:p>
          <a:p>
            <a:pPr lvl="1"/>
            <a:r>
              <a:rPr lang="en-US" sz="1800" dirty="0"/>
              <a:t>RECENT ADDITION- rescreening in 3</a:t>
            </a:r>
            <a:r>
              <a:rPr lang="en-US" sz="1800" baseline="30000" dirty="0"/>
              <a:t>rd</a:t>
            </a:r>
            <a:r>
              <a:rPr lang="en-US" sz="1800" dirty="0"/>
              <a:t> trimester for “high risk populations”, prior to 36 weeks if possible</a:t>
            </a:r>
          </a:p>
          <a:p>
            <a:pPr lvl="2"/>
            <a:r>
              <a:rPr lang="en-US" sz="1800" dirty="0"/>
              <a:t>Illinois has 1/1000 incidence of HIV- automatically high risk</a:t>
            </a:r>
          </a:p>
          <a:p>
            <a:pPr lvl="2"/>
            <a:r>
              <a:rPr lang="en-US" sz="1800" dirty="0"/>
              <a:t>Can do rapid screening on admission in labor, but not ideal</a:t>
            </a:r>
          </a:p>
          <a:p>
            <a:pPr lvl="3"/>
            <a:r>
              <a:rPr lang="en-US" sz="1600" dirty="0"/>
              <a:t>Must have a lab that can perform test 24 hours a day, with results within 1 hour</a:t>
            </a:r>
          </a:p>
        </p:txBody>
      </p:sp>
    </p:spTree>
    <p:extLst>
      <p:ext uri="{BB962C8B-B14F-4D97-AF65-F5344CB8AC3E}">
        <p14:creationId xmlns:p14="http://schemas.microsoft.com/office/powerpoint/2010/main" val="27274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BB99-9901-430D-8227-9DECE55E71F7}"/>
              </a:ext>
            </a:extLst>
          </p:cNvPr>
          <p:cNvSpPr>
            <a:spLocks noGrp="1"/>
          </p:cNvSpPr>
          <p:nvPr>
            <p:ph type="title"/>
          </p:nvPr>
        </p:nvSpPr>
        <p:spPr/>
        <p:txBody>
          <a:bodyPr/>
          <a:lstStyle/>
          <a:p>
            <a:r>
              <a:rPr lang="en-US" dirty="0"/>
              <a:t>Bilious (Green) Emesis</a:t>
            </a:r>
          </a:p>
        </p:txBody>
      </p:sp>
      <p:sp>
        <p:nvSpPr>
          <p:cNvPr id="3" name="Content Placeholder 2">
            <a:extLst>
              <a:ext uri="{FF2B5EF4-FFF2-40B4-BE49-F238E27FC236}">
                <a16:creationId xmlns:a16="http://schemas.microsoft.com/office/drawing/2014/main" id="{5EF521E4-AB36-473E-B529-69AD9F63C3F3}"/>
              </a:ext>
            </a:extLst>
          </p:cNvPr>
          <p:cNvSpPr>
            <a:spLocks noGrp="1"/>
          </p:cNvSpPr>
          <p:nvPr>
            <p:ph idx="1"/>
          </p:nvPr>
        </p:nvSpPr>
        <p:spPr>
          <a:xfrm>
            <a:off x="1103312" y="1571626"/>
            <a:ext cx="8946541" cy="4676774"/>
          </a:xfrm>
        </p:spPr>
        <p:txBody>
          <a:bodyPr>
            <a:normAutofit/>
          </a:bodyPr>
          <a:lstStyle/>
          <a:p>
            <a:r>
              <a:rPr lang="en-US" dirty="0"/>
              <a:t>Newborns are prone to reflux (“spitting up”) due to small stomach size, esophageal sphincter tone, overfeeding</a:t>
            </a:r>
          </a:p>
          <a:p>
            <a:pPr lvl="1"/>
            <a:r>
              <a:rPr lang="en-US" dirty="0"/>
              <a:t>Clear, </a:t>
            </a:r>
            <a:r>
              <a:rPr lang="en-US" dirty="0" err="1"/>
              <a:t>mucousy</a:t>
            </a:r>
            <a:r>
              <a:rPr lang="en-US" dirty="0"/>
              <a:t>, breastmilk/formula</a:t>
            </a:r>
          </a:p>
          <a:p>
            <a:pPr lvl="1"/>
            <a:r>
              <a:rPr lang="en-US" dirty="0"/>
              <a:t>Shortly after feedings or with position changes/fussing</a:t>
            </a:r>
          </a:p>
          <a:p>
            <a:pPr lvl="1"/>
            <a:r>
              <a:rPr lang="en-US" dirty="0"/>
              <a:t>Usually accompanied by normal abdominal examination</a:t>
            </a:r>
          </a:p>
          <a:p>
            <a:r>
              <a:rPr lang="en-US" dirty="0"/>
              <a:t>Bloody emesis- can follow abruption or hemorrhage during delivery</a:t>
            </a:r>
          </a:p>
          <a:p>
            <a:pPr lvl="1"/>
            <a:r>
              <a:rPr lang="en-US" dirty="0"/>
              <a:t>Bright red or “old” brown</a:t>
            </a:r>
          </a:p>
          <a:p>
            <a:pPr lvl="1"/>
            <a:r>
              <a:rPr lang="en-US" dirty="0"/>
              <a:t>Swallowed maternal blood</a:t>
            </a:r>
          </a:p>
          <a:p>
            <a:pPr lvl="1"/>
            <a:r>
              <a:rPr lang="en-US" dirty="0"/>
              <a:t>Can cause bloody stools</a:t>
            </a:r>
          </a:p>
          <a:p>
            <a:pPr lvl="1"/>
            <a:r>
              <a:rPr lang="en-US" dirty="0"/>
              <a:t>Apt Test- looks for adult hemoglobin in specimen to prove it isn’t infant’s blood</a:t>
            </a:r>
          </a:p>
        </p:txBody>
      </p:sp>
    </p:spTree>
    <p:extLst>
      <p:ext uri="{BB962C8B-B14F-4D97-AF65-F5344CB8AC3E}">
        <p14:creationId xmlns:p14="http://schemas.microsoft.com/office/powerpoint/2010/main" val="3942120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962A-7797-487C-8066-ED19C47A9D5E}"/>
              </a:ext>
            </a:extLst>
          </p:cNvPr>
          <p:cNvSpPr>
            <a:spLocks noGrp="1"/>
          </p:cNvSpPr>
          <p:nvPr>
            <p:ph type="title"/>
          </p:nvPr>
        </p:nvSpPr>
        <p:spPr/>
        <p:txBody>
          <a:bodyPr/>
          <a:lstStyle/>
          <a:p>
            <a:r>
              <a:rPr lang="en-US" dirty="0"/>
              <a:t>Maternal HIV Infection</a:t>
            </a:r>
          </a:p>
        </p:txBody>
      </p:sp>
      <p:sp>
        <p:nvSpPr>
          <p:cNvPr id="3" name="Content Placeholder 2">
            <a:extLst>
              <a:ext uri="{FF2B5EF4-FFF2-40B4-BE49-F238E27FC236}">
                <a16:creationId xmlns:a16="http://schemas.microsoft.com/office/drawing/2014/main" id="{23C34C0A-92BF-4775-ADD3-D350D09C71AE}"/>
              </a:ext>
            </a:extLst>
          </p:cNvPr>
          <p:cNvSpPr>
            <a:spLocks noGrp="1"/>
          </p:cNvSpPr>
          <p:nvPr>
            <p:ph sz="half" idx="1"/>
          </p:nvPr>
        </p:nvSpPr>
        <p:spPr/>
        <p:txBody>
          <a:bodyPr>
            <a:noAutofit/>
          </a:bodyPr>
          <a:lstStyle/>
          <a:p>
            <a:r>
              <a:rPr lang="en-US" sz="2000" dirty="0"/>
              <a:t>Low Risk Infants- MUST BE ALL</a:t>
            </a:r>
          </a:p>
          <a:p>
            <a:pPr lvl="1"/>
            <a:r>
              <a:rPr lang="en-US" sz="2000" dirty="0"/>
              <a:t>At least 33 weeks gestation</a:t>
            </a:r>
          </a:p>
          <a:p>
            <a:pPr lvl="1"/>
            <a:r>
              <a:rPr lang="en-US" sz="2000" dirty="0"/>
              <a:t>Mother received ART for at least 28 days prior to delivery</a:t>
            </a:r>
          </a:p>
          <a:p>
            <a:pPr lvl="1"/>
            <a:r>
              <a:rPr lang="en-US" sz="2000" dirty="0"/>
              <a:t>Mother had undetectable viral load at least 28 days prior to delivery and believed to remain that way</a:t>
            </a:r>
          </a:p>
          <a:p>
            <a:pPr lvl="1"/>
            <a:r>
              <a:rPr lang="en-US" sz="2000" dirty="0"/>
              <a:t>Mother did not become HIV positive during pregnancy</a:t>
            </a:r>
          </a:p>
        </p:txBody>
      </p:sp>
      <p:sp>
        <p:nvSpPr>
          <p:cNvPr id="4" name="Content Placeholder 3">
            <a:extLst>
              <a:ext uri="{FF2B5EF4-FFF2-40B4-BE49-F238E27FC236}">
                <a16:creationId xmlns:a16="http://schemas.microsoft.com/office/drawing/2014/main" id="{95F60045-2CC9-4241-9281-20B095F387EB}"/>
              </a:ext>
            </a:extLst>
          </p:cNvPr>
          <p:cNvSpPr>
            <a:spLocks noGrp="1"/>
          </p:cNvSpPr>
          <p:nvPr>
            <p:ph sz="half" idx="2"/>
          </p:nvPr>
        </p:nvSpPr>
        <p:spPr/>
        <p:txBody>
          <a:bodyPr>
            <a:normAutofit fontScale="92500"/>
          </a:bodyPr>
          <a:lstStyle/>
          <a:p>
            <a:r>
              <a:rPr lang="en-US" sz="2000" dirty="0"/>
              <a:t>High Risk Infants- IF ANY</a:t>
            </a:r>
          </a:p>
          <a:p>
            <a:pPr lvl="1"/>
            <a:r>
              <a:rPr lang="en-US" sz="2000" dirty="0"/>
              <a:t>Less than 33 weeks gestation</a:t>
            </a:r>
          </a:p>
          <a:p>
            <a:pPr lvl="1"/>
            <a:r>
              <a:rPr lang="en-US" sz="2000" dirty="0"/>
              <a:t>Mother’s last viral load &gt;1000 </a:t>
            </a:r>
          </a:p>
          <a:p>
            <a:pPr lvl="1"/>
            <a:r>
              <a:rPr lang="en-US" sz="2000" dirty="0"/>
              <a:t>Did not receive intrapartum ART</a:t>
            </a:r>
          </a:p>
          <a:p>
            <a:pPr lvl="1"/>
            <a:r>
              <a:rPr lang="en-US" sz="2000" dirty="0"/>
              <a:t>ART was started &lt;28 days prior to delivery</a:t>
            </a:r>
          </a:p>
          <a:p>
            <a:pPr lvl="1"/>
            <a:r>
              <a:rPr lang="en-US" sz="2000" dirty="0"/>
              <a:t>Mother became HIV positive during pregnancy OR diagnosed with HIV in labor/postpartum</a:t>
            </a:r>
          </a:p>
          <a:p>
            <a:pPr lvl="1"/>
            <a:endParaRPr lang="en-US" dirty="0"/>
          </a:p>
        </p:txBody>
      </p:sp>
    </p:spTree>
    <p:extLst>
      <p:ext uri="{BB962C8B-B14F-4D97-AF65-F5344CB8AC3E}">
        <p14:creationId xmlns:p14="http://schemas.microsoft.com/office/powerpoint/2010/main" val="1682280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99BC-3472-4978-BEC3-6D50FD68C8DD}"/>
              </a:ext>
            </a:extLst>
          </p:cNvPr>
          <p:cNvSpPr>
            <a:spLocks noGrp="1"/>
          </p:cNvSpPr>
          <p:nvPr>
            <p:ph type="title"/>
          </p:nvPr>
        </p:nvSpPr>
        <p:spPr/>
        <p:txBody>
          <a:bodyPr/>
          <a:lstStyle/>
          <a:p>
            <a:r>
              <a:rPr lang="en-US" dirty="0"/>
              <a:t>Maternal HIV Infection</a:t>
            </a:r>
          </a:p>
        </p:txBody>
      </p:sp>
      <p:sp>
        <p:nvSpPr>
          <p:cNvPr id="3" name="Content Placeholder 2">
            <a:extLst>
              <a:ext uri="{FF2B5EF4-FFF2-40B4-BE49-F238E27FC236}">
                <a16:creationId xmlns:a16="http://schemas.microsoft.com/office/drawing/2014/main" id="{59647161-CF47-47A9-8BE1-470720ECB624}"/>
              </a:ext>
            </a:extLst>
          </p:cNvPr>
          <p:cNvSpPr>
            <a:spLocks noGrp="1"/>
          </p:cNvSpPr>
          <p:nvPr>
            <p:ph sz="half" idx="1"/>
          </p:nvPr>
        </p:nvSpPr>
        <p:spPr>
          <a:xfrm>
            <a:off x="1103312" y="1466851"/>
            <a:ext cx="4396339" cy="4789488"/>
          </a:xfrm>
        </p:spPr>
        <p:txBody>
          <a:bodyPr>
            <a:normAutofit/>
          </a:bodyPr>
          <a:lstStyle/>
          <a:p>
            <a:r>
              <a:rPr lang="en-US" dirty="0"/>
              <a:t>Low Risk Infants</a:t>
            </a:r>
          </a:p>
          <a:p>
            <a:pPr lvl="1"/>
            <a:r>
              <a:rPr lang="en-US" sz="1800" dirty="0"/>
              <a:t>Draw CBC at birth</a:t>
            </a:r>
          </a:p>
          <a:p>
            <a:pPr lvl="1"/>
            <a:r>
              <a:rPr lang="en-US" sz="1800" dirty="0"/>
              <a:t>DO NOT need HIV DNA PCR at birth</a:t>
            </a:r>
          </a:p>
          <a:p>
            <a:pPr lvl="1"/>
            <a:r>
              <a:rPr lang="en-US" sz="1800" dirty="0"/>
              <a:t>HIV DNA PCR at 2 and 6 weeks, 4 months</a:t>
            </a:r>
          </a:p>
          <a:p>
            <a:pPr lvl="1"/>
            <a:r>
              <a:rPr lang="en-US" sz="1800" dirty="0"/>
              <a:t>----------------------------------------</a:t>
            </a:r>
          </a:p>
          <a:p>
            <a:pPr lvl="1"/>
            <a:r>
              <a:rPr lang="en-US" sz="1800" dirty="0"/>
              <a:t>Begin prophylaxis with AZT (zidovudine) 4mg/kg PO q12 hours or 3mg/kg IV q12 hours</a:t>
            </a:r>
          </a:p>
          <a:p>
            <a:pPr lvl="2"/>
            <a:r>
              <a:rPr lang="en-US" sz="1800" dirty="0"/>
              <a:t>Prophylaxis continues through 4 weeks of age</a:t>
            </a:r>
          </a:p>
        </p:txBody>
      </p:sp>
      <p:sp>
        <p:nvSpPr>
          <p:cNvPr id="4" name="Content Placeholder 3">
            <a:extLst>
              <a:ext uri="{FF2B5EF4-FFF2-40B4-BE49-F238E27FC236}">
                <a16:creationId xmlns:a16="http://schemas.microsoft.com/office/drawing/2014/main" id="{52CB0EAE-5142-4338-A634-763F83A606BE}"/>
              </a:ext>
            </a:extLst>
          </p:cNvPr>
          <p:cNvSpPr>
            <a:spLocks noGrp="1"/>
          </p:cNvSpPr>
          <p:nvPr>
            <p:ph sz="half" idx="2"/>
          </p:nvPr>
        </p:nvSpPr>
        <p:spPr>
          <a:xfrm>
            <a:off x="5654493" y="1466850"/>
            <a:ext cx="4396341" cy="4789488"/>
          </a:xfrm>
        </p:spPr>
        <p:txBody>
          <a:bodyPr>
            <a:normAutofit/>
          </a:bodyPr>
          <a:lstStyle/>
          <a:p>
            <a:r>
              <a:rPr lang="en-US" dirty="0"/>
              <a:t>High Risk Infants</a:t>
            </a:r>
          </a:p>
          <a:p>
            <a:pPr lvl="1"/>
            <a:r>
              <a:rPr lang="en-US" dirty="0"/>
              <a:t>Draw CBC at birth</a:t>
            </a:r>
          </a:p>
          <a:p>
            <a:pPr lvl="1"/>
            <a:r>
              <a:rPr lang="en-US" dirty="0"/>
              <a:t>HIV DNA or RNA PCR at birth, 2 and 6-8 weeks, 4 months</a:t>
            </a:r>
          </a:p>
          <a:p>
            <a:pPr lvl="1"/>
            <a:r>
              <a:rPr lang="en-US" dirty="0"/>
              <a:t>Urine for CMV prior to 3 weeks of age</a:t>
            </a:r>
          </a:p>
          <a:p>
            <a:pPr lvl="1"/>
            <a:r>
              <a:rPr lang="en-US"/>
              <a:t>-----------------------------------------------</a:t>
            </a:r>
            <a:endParaRPr lang="en-US" dirty="0"/>
          </a:p>
          <a:p>
            <a:pPr lvl="1"/>
            <a:r>
              <a:rPr lang="en-US" dirty="0"/>
              <a:t>Begin prophylaxis AZT (Dosing specific to gestational age)</a:t>
            </a:r>
          </a:p>
          <a:p>
            <a:pPr lvl="2"/>
            <a:r>
              <a:rPr lang="en-US" dirty="0"/>
              <a:t>Also Nevirapine (</a:t>
            </a:r>
            <a:r>
              <a:rPr lang="en-US" dirty="0" err="1"/>
              <a:t>Viramune</a:t>
            </a:r>
            <a:r>
              <a:rPr lang="en-US" dirty="0"/>
              <a:t>) 4mg/kg PO BID</a:t>
            </a:r>
          </a:p>
          <a:p>
            <a:pPr lvl="2"/>
            <a:r>
              <a:rPr lang="en-US" dirty="0"/>
              <a:t>Also 3TC (lamivudine) 2mg/kg PO BID</a:t>
            </a:r>
          </a:p>
          <a:p>
            <a:pPr lvl="2"/>
            <a:r>
              <a:rPr lang="en-US" dirty="0"/>
              <a:t>TRANSPORT to higher level of care for Infectious Disease consultation</a:t>
            </a:r>
          </a:p>
        </p:txBody>
      </p:sp>
    </p:spTree>
    <p:extLst>
      <p:ext uri="{BB962C8B-B14F-4D97-AF65-F5344CB8AC3E}">
        <p14:creationId xmlns:p14="http://schemas.microsoft.com/office/powerpoint/2010/main" val="3727769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9" name="Picture 18">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1" name="Rectangle 20">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27" name="Freeform: Shape 26">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1B765BB-BB32-4F1F-8F0D-2A3F27CBB68E}"/>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dirty="0">
                <a:solidFill>
                  <a:srgbClr val="FFFFFF"/>
                </a:solidFill>
              </a:rPr>
              <a:t>Questions??</a:t>
            </a:r>
          </a:p>
        </p:txBody>
      </p:sp>
      <p:sp>
        <p:nvSpPr>
          <p:cNvPr id="6" name="Text Placeholder 5">
            <a:extLst>
              <a:ext uri="{FF2B5EF4-FFF2-40B4-BE49-F238E27FC236}">
                <a16:creationId xmlns:a16="http://schemas.microsoft.com/office/drawing/2014/main" id="{E1E26A52-5D0E-4C8F-A5E8-A8ECCC503714}"/>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endParaRPr lang="en-US" sz="2400" dirty="0">
              <a:solidFill>
                <a:schemeClr val="tx1"/>
              </a:solidFill>
            </a:endParaRPr>
          </a:p>
        </p:txBody>
      </p:sp>
    </p:spTree>
    <p:extLst>
      <p:ext uri="{BB962C8B-B14F-4D97-AF65-F5344CB8AC3E}">
        <p14:creationId xmlns:p14="http://schemas.microsoft.com/office/powerpoint/2010/main" val="107658280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9" name="Picture 58">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1" name="Oval 60">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3" name="Picture 62">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65" name="Picture 64">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67" name="Rectangle 66">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9" name="Freeform 7">
            <a:extLst>
              <a:ext uri="{FF2B5EF4-FFF2-40B4-BE49-F238E27FC236}">
                <a16:creationId xmlns:a16="http://schemas.microsoft.com/office/drawing/2014/main" id="{76323F7F-FC7C-41A8-BDF7-A965A979D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Title 3">
            <a:extLst>
              <a:ext uri="{FF2B5EF4-FFF2-40B4-BE49-F238E27FC236}">
                <a16:creationId xmlns:a16="http://schemas.microsoft.com/office/drawing/2014/main" id="{EED92D9D-C61C-4CE8-A0D8-D5A71866E8CD}"/>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a:t>Bilious (Green) Emesis</a:t>
            </a:r>
          </a:p>
        </p:txBody>
      </p:sp>
      <p:sp>
        <p:nvSpPr>
          <p:cNvPr id="71" name="Rectangle 70">
            <a:extLst>
              <a:ext uri="{FF2B5EF4-FFF2-40B4-BE49-F238E27FC236}">
                <a16:creationId xmlns:a16="http://schemas.microsoft.com/office/drawing/2014/main" id="{7DC29FF4-A115-427C-9832-C65C94DA2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3" name="Freeform 5">
            <a:extLst>
              <a:ext uri="{FF2B5EF4-FFF2-40B4-BE49-F238E27FC236}">
                <a16:creationId xmlns:a16="http://schemas.microsoft.com/office/drawing/2014/main" id="{4B29F939-D4B2-4185-A8DB-F390F6DBE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5" name="Content Placeholder 4">
            <a:extLst>
              <a:ext uri="{FF2B5EF4-FFF2-40B4-BE49-F238E27FC236}">
                <a16:creationId xmlns:a16="http://schemas.microsoft.com/office/drawing/2014/main" id="{909BBF2D-7FEE-4AF1-883E-0918CAE0DE96}"/>
              </a:ext>
            </a:extLst>
          </p:cNvPr>
          <p:cNvSpPr>
            <a:spLocks noGrp="1"/>
          </p:cNvSpPr>
          <p:nvPr>
            <p:ph sz="half" idx="1"/>
          </p:nvPr>
        </p:nvSpPr>
        <p:spPr>
          <a:xfrm>
            <a:off x="648930" y="2286162"/>
            <a:ext cx="7827405" cy="4216237"/>
          </a:xfrm>
        </p:spPr>
        <p:txBody>
          <a:bodyPr vert="horz" lIns="91440" tIns="45720" rIns="91440" bIns="45720" rtlCol="0">
            <a:normAutofit/>
          </a:bodyPr>
          <a:lstStyle/>
          <a:p>
            <a:pPr>
              <a:lnSpc>
                <a:spcPct val="90000"/>
              </a:lnSpc>
            </a:pPr>
            <a:r>
              <a:rPr lang="en-US" sz="1400" dirty="0">
                <a:solidFill>
                  <a:schemeClr val="bg1"/>
                </a:solidFill>
              </a:rPr>
              <a:t>Bilious emesis- color can range from lime to dark forest green</a:t>
            </a:r>
          </a:p>
          <a:p>
            <a:pPr lvl="1">
              <a:lnSpc>
                <a:spcPct val="90000"/>
              </a:lnSpc>
            </a:pPr>
            <a:r>
              <a:rPr lang="en-US" sz="1400" dirty="0">
                <a:solidFill>
                  <a:schemeClr val="bg1"/>
                </a:solidFill>
              </a:rPr>
              <a:t>Can have benign cause- swallowed meconium stained fluid, or ileus (especially in infants whose mothers received magnesium sulfate)</a:t>
            </a:r>
          </a:p>
          <a:p>
            <a:pPr lvl="1">
              <a:lnSpc>
                <a:spcPct val="90000"/>
              </a:lnSpc>
            </a:pPr>
            <a:r>
              <a:rPr lang="en-US" sz="1400" dirty="0">
                <a:solidFill>
                  <a:schemeClr val="bg1"/>
                </a:solidFill>
              </a:rPr>
              <a:t>BUT MUST ALWAYS RULE OUT INTESTINAL OBSTRUCTION!!</a:t>
            </a:r>
          </a:p>
          <a:p>
            <a:pPr lvl="2">
              <a:lnSpc>
                <a:spcPct val="90000"/>
              </a:lnSpc>
            </a:pPr>
            <a:r>
              <a:rPr lang="en-US" dirty="0">
                <a:solidFill>
                  <a:schemeClr val="bg1"/>
                </a:solidFill>
              </a:rPr>
              <a:t>Can be congenital atresia (passage through “tube” of intestine did not form properly), malrotation (intestine is twisted tightly on itself), stenosis (significant narrowing of intestines that does not allow stool to pass)</a:t>
            </a:r>
          </a:p>
          <a:p>
            <a:pPr lvl="1">
              <a:lnSpc>
                <a:spcPct val="90000"/>
              </a:lnSpc>
            </a:pPr>
            <a:r>
              <a:rPr lang="en-US" sz="1400" dirty="0">
                <a:solidFill>
                  <a:schemeClr val="bg1"/>
                </a:solidFill>
              </a:rPr>
              <a:t>Accompanied by abnormal abdominal examination- hypo or hyperactive bowel sounds, tenderness, distension, lack of regular stooling- BUT NOT ALWAYS!!</a:t>
            </a:r>
          </a:p>
          <a:p>
            <a:pPr lvl="1">
              <a:lnSpc>
                <a:spcPct val="90000"/>
              </a:lnSpc>
            </a:pPr>
            <a:r>
              <a:rPr lang="en-US" sz="1400" dirty="0">
                <a:solidFill>
                  <a:schemeClr val="bg1"/>
                </a:solidFill>
              </a:rPr>
              <a:t>Other symptoms</a:t>
            </a:r>
          </a:p>
          <a:p>
            <a:pPr lvl="2">
              <a:lnSpc>
                <a:spcPct val="90000"/>
              </a:lnSpc>
            </a:pPr>
            <a:r>
              <a:rPr lang="en-US" dirty="0">
                <a:solidFill>
                  <a:schemeClr val="bg1"/>
                </a:solidFill>
              </a:rPr>
              <a:t>Refusing to feed</a:t>
            </a:r>
          </a:p>
          <a:p>
            <a:pPr lvl="2">
              <a:lnSpc>
                <a:spcPct val="90000"/>
              </a:lnSpc>
            </a:pPr>
            <a:r>
              <a:rPr lang="en-US" dirty="0">
                <a:solidFill>
                  <a:schemeClr val="bg1"/>
                </a:solidFill>
              </a:rPr>
              <a:t>Unexplained fussiness</a:t>
            </a:r>
          </a:p>
          <a:p>
            <a:pPr lvl="2">
              <a:lnSpc>
                <a:spcPct val="90000"/>
              </a:lnSpc>
            </a:pPr>
            <a:r>
              <a:rPr lang="en-US" dirty="0">
                <a:solidFill>
                  <a:schemeClr val="bg1"/>
                </a:solidFill>
              </a:rPr>
              <a:t>Vital sign </a:t>
            </a:r>
            <a:r>
              <a:rPr lang="en-US" dirty="0" err="1">
                <a:solidFill>
                  <a:schemeClr val="bg1"/>
                </a:solidFill>
              </a:rPr>
              <a:t>abnormalitles</a:t>
            </a:r>
            <a:endParaRPr lang="en-US" dirty="0">
              <a:solidFill>
                <a:schemeClr val="bg1"/>
              </a:solidFill>
            </a:endParaRPr>
          </a:p>
          <a:p>
            <a:pPr lvl="2">
              <a:lnSpc>
                <a:spcPct val="90000"/>
              </a:lnSpc>
            </a:pPr>
            <a:r>
              <a:rPr lang="en-US" dirty="0">
                <a:solidFill>
                  <a:schemeClr val="bg1"/>
                </a:solidFill>
              </a:rPr>
              <a:t>Delayed capillary refill</a:t>
            </a:r>
          </a:p>
          <a:p>
            <a:pPr lvl="2">
              <a:lnSpc>
                <a:spcPct val="90000"/>
              </a:lnSpc>
            </a:pPr>
            <a:endParaRPr lang="en-US" dirty="0">
              <a:solidFill>
                <a:schemeClr val="bg1"/>
              </a:solidFill>
            </a:endParaRPr>
          </a:p>
          <a:p>
            <a:pPr>
              <a:lnSpc>
                <a:spcPct val="90000"/>
              </a:lnSpc>
            </a:pPr>
            <a:endParaRPr lang="en-US" sz="1400" dirty="0">
              <a:solidFill>
                <a:schemeClr val="bg1"/>
              </a:solidFill>
            </a:endParaRPr>
          </a:p>
        </p:txBody>
      </p:sp>
      <p:pic>
        <p:nvPicPr>
          <p:cNvPr id="6" name="Content Placeholder 5">
            <a:extLst>
              <a:ext uri="{FF2B5EF4-FFF2-40B4-BE49-F238E27FC236}">
                <a16:creationId xmlns:a16="http://schemas.microsoft.com/office/drawing/2014/main" id="{E449540E-6EE7-4C98-89C9-AA32CDCE17BA}"/>
              </a:ext>
            </a:extLst>
          </p:cNvPr>
          <p:cNvPicPr>
            <a:picLocks noGrp="1" noChangeAspect="1"/>
          </p:cNvPicPr>
          <p:nvPr>
            <p:ph sz="half" idx="2"/>
          </p:nvPr>
        </p:nvPicPr>
        <p:blipFill>
          <a:blip r:embed="rId7">
            <a:extLst>
              <a:ext uri="{837473B0-CC2E-450A-ABE3-18F120FF3D39}">
                <a1611:picAttrSrcUrl xmlns:a1611="http://schemas.microsoft.com/office/drawing/2016/11/main" r:id="rId8"/>
              </a:ext>
            </a:extLst>
          </a:blip>
          <a:stretch>
            <a:fillRect/>
          </a:stretch>
        </p:blipFill>
        <p:spPr>
          <a:xfrm>
            <a:off x="8591467" y="3676649"/>
            <a:ext cx="2952076" cy="2170247"/>
          </a:xfrm>
          <a:prstGeom prst="rect">
            <a:avLst/>
          </a:prstGeom>
          <a:effectLst/>
        </p:spPr>
      </p:pic>
    </p:spTree>
    <p:extLst>
      <p:ext uri="{BB962C8B-B14F-4D97-AF65-F5344CB8AC3E}">
        <p14:creationId xmlns:p14="http://schemas.microsoft.com/office/powerpoint/2010/main" val="134120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1" name="Picture 30">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32">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37" name="Picture 36">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39" name="Rectangle 38">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Title 10">
            <a:extLst>
              <a:ext uri="{FF2B5EF4-FFF2-40B4-BE49-F238E27FC236}">
                <a16:creationId xmlns:a16="http://schemas.microsoft.com/office/drawing/2014/main" id="{CABFDB16-33B7-4660-8BFA-4CD029877DD0}"/>
              </a:ext>
            </a:extLst>
          </p:cNvPr>
          <p:cNvSpPr>
            <a:spLocks noGrp="1"/>
          </p:cNvSpPr>
          <p:nvPr>
            <p:ph type="title"/>
          </p:nvPr>
        </p:nvSpPr>
        <p:spPr>
          <a:xfrm>
            <a:off x="650668" y="629266"/>
            <a:ext cx="6828512" cy="1641986"/>
          </a:xfrm>
        </p:spPr>
        <p:txBody>
          <a:bodyPr vert="horz" lIns="91440" tIns="45720" rIns="91440" bIns="45720" rtlCol="0" anchor="t">
            <a:normAutofit/>
          </a:bodyPr>
          <a:lstStyle/>
          <a:p>
            <a:r>
              <a:rPr lang="en-US" sz="4200"/>
              <a:t>Bilious (Green) Emesis</a:t>
            </a:r>
            <a:br>
              <a:rPr lang="en-US" sz="4200"/>
            </a:br>
            <a:endParaRPr lang="en-US" sz="4200"/>
          </a:p>
        </p:txBody>
      </p:sp>
      <p:sp>
        <p:nvSpPr>
          <p:cNvPr id="41" name="Rectangle 40">
            <a:extLst>
              <a:ext uri="{FF2B5EF4-FFF2-40B4-BE49-F238E27FC236}">
                <a16:creationId xmlns:a16="http://schemas.microsoft.com/office/drawing/2014/main" id="{7549E6F7-59CF-4F2D-8754-775D958F2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4" name="Text Placeholder 19">
            <a:extLst>
              <a:ext uri="{FF2B5EF4-FFF2-40B4-BE49-F238E27FC236}">
                <a16:creationId xmlns:a16="http://schemas.microsoft.com/office/drawing/2014/main" id="{1D2C407D-A3DB-47BC-8CC1-A7657DFD61E5}"/>
              </a:ext>
            </a:extLst>
          </p:cNvPr>
          <p:cNvGraphicFramePr/>
          <p:nvPr/>
        </p:nvGraphicFramePr>
        <p:xfrm>
          <a:off x="650668" y="2438400"/>
          <a:ext cx="6828512" cy="38099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7" name="Content Placeholder 26" descr="A picture containing X-ray film&#10;&#10;Description automatically generated">
            <a:extLst>
              <a:ext uri="{FF2B5EF4-FFF2-40B4-BE49-F238E27FC236}">
                <a16:creationId xmlns:a16="http://schemas.microsoft.com/office/drawing/2014/main" id="{A9D27B2D-C246-4AE9-A025-1C2351511223}"/>
              </a:ext>
            </a:extLst>
          </p:cNvPr>
          <p:cNvPicPr>
            <a:picLocks noGrp="1" noChangeAspect="1"/>
          </p:cNvPicPr>
          <p:nvPr>
            <p:ph idx="1"/>
          </p:nvPr>
        </p:nvPicPr>
        <p:blipFill>
          <a:blip r:embed="rId12"/>
          <a:stretch>
            <a:fillRect/>
          </a:stretch>
        </p:blipFill>
        <p:spPr>
          <a:xfrm>
            <a:off x="8475662" y="2435860"/>
            <a:ext cx="2952750" cy="3619500"/>
          </a:xfrm>
        </p:spPr>
      </p:pic>
    </p:spTree>
    <p:extLst>
      <p:ext uri="{BB962C8B-B14F-4D97-AF65-F5344CB8AC3E}">
        <p14:creationId xmlns:p14="http://schemas.microsoft.com/office/powerpoint/2010/main" val="224150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 name="Picture 17">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 name="Oval 19">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24" name="Picture 23">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6" name="Rectangle 25">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55A13B03-E527-427A-80DA-652256930DBE}"/>
              </a:ext>
            </a:extLst>
          </p:cNvPr>
          <p:cNvSpPr>
            <a:spLocks noGrp="1"/>
          </p:cNvSpPr>
          <p:nvPr>
            <p:ph type="title"/>
          </p:nvPr>
        </p:nvSpPr>
        <p:spPr>
          <a:xfrm>
            <a:off x="5282381" y="629266"/>
            <a:ext cx="4767471" cy="1641986"/>
          </a:xfrm>
        </p:spPr>
        <p:txBody>
          <a:bodyPr vert="horz" lIns="91440" tIns="45720" rIns="91440" bIns="45720" rtlCol="0" anchor="t">
            <a:normAutofit/>
          </a:bodyPr>
          <a:lstStyle/>
          <a:p>
            <a:r>
              <a:rPr lang="en-US" dirty="0"/>
              <a:t>Bilious (Green) Emesis</a:t>
            </a:r>
          </a:p>
        </p:txBody>
      </p:sp>
      <p:pic>
        <p:nvPicPr>
          <p:cNvPr id="11" name="Content Placeholder 10" descr="A picture containing person, indoor, bed&#10;&#10;Description automatically generated">
            <a:extLst>
              <a:ext uri="{FF2B5EF4-FFF2-40B4-BE49-F238E27FC236}">
                <a16:creationId xmlns:a16="http://schemas.microsoft.com/office/drawing/2014/main" id="{54026D0D-E0FF-4D07-996E-6B14E3F3D8F4}"/>
              </a:ext>
            </a:extLst>
          </p:cNvPr>
          <p:cNvPicPr>
            <a:picLocks noGrp="1" noChangeAspect="1"/>
          </p:cNvPicPr>
          <p:nvPr>
            <p:ph sz="half" idx="2"/>
          </p:nvPr>
        </p:nvPicPr>
        <p:blipFill rotWithShape="1">
          <a:blip r:embed="rId7">
            <a:extLst>
              <a:ext uri="{837473B0-CC2E-450A-ABE3-18F120FF3D39}">
                <a1611:picAttrSrcUrl xmlns:a1611="http://schemas.microsoft.com/office/drawing/2016/11/main" r:id="rId8"/>
              </a:ext>
            </a:extLst>
          </a:blip>
          <a:srcRect r="2" b="7519"/>
          <a:stretch/>
        </p:blipFill>
        <p:spPr>
          <a:xfrm>
            <a:off x="-1" y="10"/>
            <a:ext cx="4634680" cy="6857990"/>
          </a:xfrm>
          <a:prstGeom prst="rect">
            <a:avLst/>
          </a:prstGeom>
        </p:spPr>
      </p:pic>
      <p:sp>
        <p:nvSpPr>
          <p:cNvPr id="8" name="Content Placeholder 7">
            <a:extLst>
              <a:ext uri="{FF2B5EF4-FFF2-40B4-BE49-F238E27FC236}">
                <a16:creationId xmlns:a16="http://schemas.microsoft.com/office/drawing/2014/main" id="{C114CD3E-A6E2-43BE-A928-7488FAEBE0FA}"/>
              </a:ext>
            </a:extLst>
          </p:cNvPr>
          <p:cNvSpPr>
            <a:spLocks noGrp="1"/>
          </p:cNvSpPr>
          <p:nvPr>
            <p:ph sz="half" idx="1"/>
          </p:nvPr>
        </p:nvSpPr>
        <p:spPr>
          <a:xfrm>
            <a:off x="5282381" y="2438400"/>
            <a:ext cx="6433369" cy="3809999"/>
          </a:xfrm>
        </p:spPr>
        <p:txBody>
          <a:bodyPr vert="horz" lIns="91440" tIns="45720" rIns="91440" bIns="45720" rtlCol="0">
            <a:normAutofit/>
          </a:bodyPr>
          <a:lstStyle/>
          <a:p>
            <a:r>
              <a:rPr lang="en-US" sz="2000" dirty="0"/>
              <a:t>Newborns with intestinal obstruction can deteriorate quickly</a:t>
            </a:r>
          </a:p>
          <a:p>
            <a:pPr lvl="1"/>
            <a:r>
              <a:rPr lang="en-US" sz="2000" dirty="0"/>
              <a:t>Bowel becomes inflamed/edematous </a:t>
            </a:r>
            <a:r>
              <a:rPr lang="en-US" sz="2000" dirty="0">
                <a:sym typeface="Wingdings" panose="05000000000000000000" pitchFamily="2" charset="2"/>
              </a:rPr>
              <a:t> third spacing of fluid  poor perfusion  shock and metabolic acidosis</a:t>
            </a:r>
          </a:p>
          <a:p>
            <a:pPr lvl="1"/>
            <a:r>
              <a:rPr lang="en-US" sz="2000" dirty="0">
                <a:sym typeface="Wingdings" panose="05000000000000000000" pitchFamily="2" charset="2"/>
              </a:rPr>
              <a:t>Pain!</a:t>
            </a:r>
          </a:p>
          <a:p>
            <a:pPr lvl="1"/>
            <a:r>
              <a:rPr lang="en-US" sz="2000" dirty="0">
                <a:sym typeface="Wingdings" panose="05000000000000000000" pitchFamily="2" charset="2"/>
              </a:rPr>
              <a:t>Can cause sepsis as bowel bacteria infects blood stream/peritoneum</a:t>
            </a:r>
          </a:p>
          <a:p>
            <a:pPr lvl="1"/>
            <a:r>
              <a:rPr lang="en-US" sz="2000" dirty="0"/>
              <a:t>Respiratory distress</a:t>
            </a:r>
          </a:p>
        </p:txBody>
      </p:sp>
    </p:spTree>
    <p:extLst>
      <p:ext uri="{BB962C8B-B14F-4D97-AF65-F5344CB8AC3E}">
        <p14:creationId xmlns:p14="http://schemas.microsoft.com/office/powerpoint/2010/main" val="2905967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20" name="Picture 19">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2" name="Rectangle 21">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C604A57-23CF-43F3-A0D8-5DEB7CEBD432}"/>
              </a:ext>
            </a:extLst>
          </p:cNvPr>
          <p:cNvSpPr>
            <a:spLocks noGrp="1"/>
          </p:cNvSpPr>
          <p:nvPr>
            <p:ph type="title"/>
          </p:nvPr>
        </p:nvSpPr>
        <p:spPr>
          <a:xfrm>
            <a:off x="648930" y="629266"/>
            <a:ext cx="9252154" cy="1223983"/>
          </a:xfrm>
        </p:spPr>
        <p:txBody>
          <a:bodyPr vert="horz" lIns="91440" tIns="45720" rIns="91440" bIns="45720" rtlCol="0" anchor="t">
            <a:normAutofit/>
          </a:bodyPr>
          <a:lstStyle/>
          <a:p>
            <a:r>
              <a:rPr lang="en-US" dirty="0"/>
              <a:t>Bilious (Green) Emesis</a:t>
            </a:r>
          </a:p>
        </p:txBody>
      </p:sp>
      <p:sp>
        <p:nvSpPr>
          <p:cNvPr id="4" name="Content Placeholder 3">
            <a:extLst>
              <a:ext uri="{FF2B5EF4-FFF2-40B4-BE49-F238E27FC236}">
                <a16:creationId xmlns:a16="http://schemas.microsoft.com/office/drawing/2014/main" id="{26121142-1732-40C7-882A-0E1B2EF25550}"/>
              </a:ext>
            </a:extLst>
          </p:cNvPr>
          <p:cNvSpPr>
            <a:spLocks noGrp="1"/>
          </p:cNvSpPr>
          <p:nvPr>
            <p:ph sz="half" idx="2"/>
          </p:nvPr>
        </p:nvSpPr>
        <p:spPr>
          <a:xfrm>
            <a:off x="495301" y="2052214"/>
            <a:ext cx="4946420" cy="4196185"/>
          </a:xfrm>
        </p:spPr>
        <p:txBody>
          <a:bodyPr vert="horz" lIns="91440" tIns="45720" rIns="91440" bIns="45720" rtlCol="0">
            <a:normAutofit/>
          </a:bodyPr>
          <a:lstStyle/>
          <a:p>
            <a:pPr>
              <a:lnSpc>
                <a:spcPct val="90000"/>
              </a:lnSpc>
            </a:pPr>
            <a:r>
              <a:rPr lang="en-US" dirty="0"/>
              <a:t>Treatment of Suspected Intestinal Obstruction</a:t>
            </a:r>
          </a:p>
          <a:p>
            <a:pPr lvl="1">
              <a:lnSpc>
                <a:spcPct val="90000"/>
              </a:lnSpc>
            </a:pPr>
            <a:r>
              <a:rPr lang="en-US" dirty="0"/>
              <a:t>MAKE NPO!</a:t>
            </a:r>
          </a:p>
          <a:p>
            <a:pPr lvl="1">
              <a:lnSpc>
                <a:spcPct val="90000"/>
              </a:lnSpc>
            </a:pPr>
            <a:r>
              <a:rPr lang="en-US" dirty="0"/>
              <a:t>Decompress abdomen with OG tube, preferably to low intermittent suction</a:t>
            </a:r>
          </a:p>
          <a:p>
            <a:pPr lvl="1">
              <a:lnSpc>
                <a:spcPct val="90000"/>
              </a:lnSpc>
            </a:pPr>
            <a:r>
              <a:rPr lang="en-US" dirty="0"/>
              <a:t>Establish IV access</a:t>
            </a:r>
          </a:p>
          <a:p>
            <a:pPr lvl="2">
              <a:lnSpc>
                <a:spcPct val="90000"/>
              </a:lnSpc>
            </a:pPr>
            <a:r>
              <a:rPr lang="en-US" dirty="0"/>
              <a:t>Maintain hydration and glucose with D10W IV fluids</a:t>
            </a:r>
          </a:p>
          <a:p>
            <a:pPr lvl="2">
              <a:lnSpc>
                <a:spcPct val="90000"/>
              </a:lnSpc>
            </a:pPr>
            <a:r>
              <a:rPr lang="en-US" dirty="0"/>
              <a:t>Give fluid bolus of NS (20ml/kg) to combat metabolic acidosis and shock</a:t>
            </a:r>
          </a:p>
          <a:p>
            <a:pPr lvl="1">
              <a:lnSpc>
                <a:spcPct val="90000"/>
              </a:lnSpc>
            </a:pPr>
            <a:r>
              <a:rPr lang="en-US" dirty="0"/>
              <a:t>Sepsis evaluation</a:t>
            </a:r>
          </a:p>
          <a:p>
            <a:pPr lvl="2">
              <a:lnSpc>
                <a:spcPct val="90000"/>
              </a:lnSpc>
            </a:pPr>
            <a:r>
              <a:rPr lang="en-US" dirty="0"/>
              <a:t>Start Ampicillin and Gentamicin</a:t>
            </a:r>
          </a:p>
          <a:p>
            <a:pPr lvl="1">
              <a:lnSpc>
                <a:spcPct val="90000"/>
              </a:lnSpc>
            </a:pPr>
            <a:r>
              <a:rPr lang="en-US" dirty="0"/>
              <a:t>TRANSPORT to a higher level of care</a:t>
            </a:r>
          </a:p>
        </p:txBody>
      </p:sp>
      <p:pic>
        <p:nvPicPr>
          <p:cNvPr id="6" name="Content Placeholder 5" descr="A cluttered room&#10;&#10;Description automatically generated">
            <a:extLst>
              <a:ext uri="{FF2B5EF4-FFF2-40B4-BE49-F238E27FC236}">
                <a16:creationId xmlns:a16="http://schemas.microsoft.com/office/drawing/2014/main" id="{2588755A-4962-487A-B1BF-A09F127AF06A}"/>
              </a:ext>
            </a:extLst>
          </p:cNvPr>
          <p:cNvPicPr>
            <a:picLocks noGrp="1" noChangeAspect="1"/>
          </p:cNvPicPr>
          <p:nvPr>
            <p:ph sz="half" idx="1"/>
          </p:nvPr>
        </p:nvPicPr>
        <p:blipFill rotWithShape="1">
          <a:blip r:embed="rId7">
            <a:extLst>
              <a:ext uri="{837473B0-CC2E-450A-ABE3-18F120FF3D39}">
                <a1611:picAttrSrcUrl xmlns:a1611="http://schemas.microsoft.com/office/drawing/2016/11/main" r:id="rId8"/>
              </a:ext>
            </a:extLst>
          </a:blip>
          <a:srcRect l="4664" r="8939" b="-1"/>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45074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9" name="Picture 18">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1" name="Rectangle 20">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27" name="Freeform: Shape 26">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98F7B29-E2B7-48A7-9048-EDBB48EDEEFD}"/>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a:solidFill>
                  <a:srgbClr val="FFFFFF"/>
                </a:solidFill>
              </a:rPr>
              <a:t>Apnea in a Term Newborn</a:t>
            </a:r>
          </a:p>
        </p:txBody>
      </p:sp>
      <p:sp>
        <p:nvSpPr>
          <p:cNvPr id="6" name="Text Placeholder 5">
            <a:extLst>
              <a:ext uri="{FF2B5EF4-FFF2-40B4-BE49-F238E27FC236}">
                <a16:creationId xmlns:a16="http://schemas.microsoft.com/office/drawing/2014/main" id="{22A76375-A48E-43E6-A426-4DD420ECF0E9}"/>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r>
              <a:rPr lang="en-US" sz="2400">
                <a:solidFill>
                  <a:schemeClr val="tx1"/>
                </a:solidFill>
              </a:rPr>
              <a:t>Think: Seizures!</a:t>
            </a:r>
          </a:p>
        </p:txBody>
      </p:sp>
    </p:spTree>
    <p:extLst>
      <p:ext uri="{BB962C8B-B14F-4D97-AF65-F5344CB8AC3E}">
        <p14:creationId xmlns:p14="http://schemas.microsoft.com/office/powerpoint/2010/main" val="326476047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otalTime>66</TotalTime>
  <Words>2483</Words>
  <Application>Microsoft Office PowerPoint</Application>
  <PresentationFormat>Widescreen</PresentationFormat>
  <Paragraphs>350</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Century Gothic</vt:lpstr>
      <vt:lpstr>Wingdings 3</vt:lpstr>
      <vt:lpstr>Ion</vt:lpstr>
      <vt:lpstr>“Red Flags” in Newborns</vt:lpstr>
      <vt:lpstr>Nursing Assessment is Key!! </vt:lpstr>
      <vt:lpstr>Bilious (Green) Emesis</vt:lpstr>
      <vt:lpstr>Bilious (Green) Emesis</vt:lpstr>
      <vt:lpstr>Bilious (Green) Emesis</vt:lpstr>
      <vt:lpstr>Bilious (Green) Emesis </vt:lpstr>
      <vt:lpstr>Bilious (Green) Emesis</vt:lpstr>
      <vt:lpstr>Bilious (Green) Emesis</vt:lpstr>
      <vt:lpstr>Apnea in a Term Newborn</vt:lpstr>
      <vt:lpstr>Apnea in a Term Newborn</vt:lpstr>
      <vt:lpstr>Apnea in a Term Newborn</vt:lpstr>
      <vt:lpstr>Apnea in a Term Newborn</vt:lpstr>
      <vt:lpstr>Apnea in a Term Newborn</vt:lpstr>
      <vt:lpstr>Apnea in a Term Newborn</vt:lpstr>
      <vt:lpstr>Persistent Hypoglycemia</vt:lpstr>
      <vt:lpstr>Persistent Hypoglycemia</vt:lpstr>
      <vt:lpstr>Persistent Hypoglycemia</vt:lpstr>
      <vt:lpstr>Persistent Hypoglycemia</vt:lpstr>
      <vt:lpstr>Persistent Hypoglycemia</vt:lpstr>
      <vt:lpstr>Persistent Hypoglycemia</vt:lpstr>
      <vt:lpstr>Persistent Hypoglycemia</vt:lpstr>
      <vt:lpstr>Persistent Hypoglycemia</vt:lpstr>
      <vt:lpstr>Persistent Hypoglycemia</vt:lpstr>
      <vt:lpstr>Persistent Hypoglycemia</vt:lpstr>
      <vt:lpstr>Temperature Instability</vt:lpstr>
      <vt:lpstr>Temperature Instability</vt:lpstr>
      <vt:lpstr>Temperature Instability</vt:lpstr>
      <vt:lpstr>Temperature Instability</vt:lpstr>
      <vt:lpstr>Temperature Instability</vt:lpstr>
      <vt:lpstr>Failed Critical Congenital Heart Defect Screening</vt:lpstr>
      <vt:lpstr>Failed CCHD Screening</vt:lpstr>
      <vt:lpstr>Failed CCHD Screening</vt:lpstr>
      <vt:lpstr>Failed CCHD Screening</vt:lpstr>
      <vt:lpstr>Failed CCHD Screening</vt:lpstr>
      <vt:lpstr>Failed CCHD Screening</vt:lpstr>
      <vt:lpstr>Failed CCHD Screening</vt:lpstr>
      <vt:lpstr>Failed CCHD Screening</vt:lpstr>
      <vt:lpstr>Maternal HIV Infection</vt:lpstr>
      <vt:lpstr>Maternal HIV Infection </vt:lpstr>
      <vt:lpstr>Maternal HIV Infection</vt:lpstr>
      <vt:lpstr>Maternal HIV Infection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Flags” in Newborns</dc:title>
  <dc:creator>Kenyatta Jenkins</dc:creator>
  <cp:lastModifiedBy>Kenyatta Jenkins</cp:lastModifiedBy>
  <cp:revision>8</cp:revision>
  <dcterms:created xsi:type="dcterms:W3CDTF">2019-03-15T18:51:24Z</dcterms:created>
  <dcterms:modified xsi:type="dcterms:W3CDTF">2019-09-22T22:57:48Z</dcterms:modified>
</cp:coreProperties>
</file>