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71" r:id="rId3"/>
    <p:sldId id="257" r:id="rId4"/>
    <p:sldId id="297" r:id="rId5"/>
    <p:sldId id="258" r:id="rId6"/>
    <p:sldId id="259" r:id="rId7"/>
    <p:sldId id="298" r:id="rId8"/>
    <p:sldId id="261" r:id="rId9"/>
    <p:sldId id="262" r:id="rId10"/>
    <p:sldId id="260" r:id="rId11"/>
    <p:sldId id="264" r:id="rId12"/>
    <p:sldId id="268" r:id="rId13"/>
    <p:sldId id="263" r:id="rId14"/>
    <p:sldId id="265" r:id="rId15"/>
    <p:sldId id="299" r:id="rId16"/>
    <p:sldId id="266" r:id="rId17"/>
    <p:sldId id="300" r:id="rId18"/>
    <p:sldId id="267" r:id="rId19"/>
    <p:sldId id="301" r:id="rId20"/>
    <p:sldId id="269" r:id="rId21"/>
    <p:sldId id="270" r:id="rId22"/>
    <p:sldId id="294" r:id="rId23"/>
    <p:sldId id="295" r:id="rId24"/>
    <p:sldId id="296"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C0A485-D85C-4850-8BDA-F5718030216D}"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E534FAB8-8169-409D-BE69-47330AD292B0}">
      <dgm:prSet/>
      <dgm:spPr/>
      <dgm:t>
        <a:bodyPr/>
        <a:lstStyle/>
        <a:p>
          <a:r>
            <a:rPr lang="en-US"/>
            <a:t>Two components of respiratory support to think about… FLOW/PRESSURE and OXYGEN.</a:t>
          </a:r>
        </a:p>
      </dgm:t>
    </dgm:pt>
    <dgm:pt modelId="{D248F65B-A7C6-4BE2-AB90-A328649D05E4}" type="parTrans" cxnId="{35BB2924-DD6C-401D-86A6-3274E1A6F7F9}">
      <dgm:prSet/>
      <dgm:spPr/>
      <dgm:t>
        <a:bodyPr/>
        <a:lstStyle/>
        <a:p>
          <a:endParaRPr lang="en-US"/>
        </a:p>
      </dgm:t>
    </dgm:pt>
    <dgm:pt modelId="{7F580D60-991D-4968-8D22-A918475D46DA}" type="sibTrans" cxnId="{35BB2924-DD6C-401D-86A6-3274E1A6F7F9}">
      <dgm:prSet/>
      <dgm:spPr/>
      <dgm:t>
        <a:bodyPr/>
        <a:lstStyle/>
        <a:p>
          <a:endParaRPr lang="en-US"/>
        </a:p>
      </dgm:t>
    </dgm:pt>
    <dgm:pt modelId="{5017637F-4D6B-4FFB-A17D-DCFE9262F89E}">
      <dgm:prSet/>
      <dgm:spPr/>
      <dgm:t>
        <a:bodyPr/>
        <a:lstStyle/>
        <a:p>
          <a:r>
            <a:rPr lang="en-US"/>
            <a:t>FLOW or PRESSURE: This is how hard we are delivering air to the alveoli to hold them open.</a:t>
          </a:r>
        </a:p>
      </dgm:t>
    </dgm:pt>
    <dgm:pt modelId="{B45619AA-5EB6-46A9-B048-AF9ADC015FF3}" type="parTrans" cxnId="{9207F0FD-3453-40FA-A385-94F17850E243}">
      <dgm:prSet/>
      <dgm:spPr/>
      <dgm:t>
        <a:bodyPr/>
        <a:lstStyle/>
        <a:p>
          <a:endParaRPr lang="en-US"/>
        </a:p>
      </dgm:t>
    </dgm:pt>
    <dgm:pt modelId="{ACF04539-68FF-45F0-8CF3-2284171F00C2}" type="sibTrans" cxnId="{9207F0FD-3453-40FA-A385-94F17850E243}">
      <dgm:prSet/>
      <dgm:spPr/>
      <dgm:t>
        <a:bodyPr/>
        <a:lstStyle/>
        <a:p>
          <a:endParaRPr lang="en-US"/>
        </a:p>
      </dgm:t>
    </dgm:pt>
    <dgm:pt modelId="{169BA46F-19B2-4145-87A9-5281E81887FF}">
      <dgm:prSet/>
      <dgm:spPr/>
      <dgm:t>
        <a:bodyPr/>
        <a:lstStyle/>
        <a:p>
          <a:r>
            <a:rPr lang="en-US"/>
            <a:t>If on CPAP, this is your PEEP</a:t>
          </a:r>
        </a:p>
      </dgm:t>
    </dgm:pt>
    <dgm:pt modelId="{A47F1D84-5CC7-40E6-8989-1DBFDE917CCF}" type="parTrans" cxnId="{769D9CF6-4A8E-45A0-AE71-BB682AFC69EE}">
      <dgm:prSet/>
      <dgm:spPr/>
      <dgm:t>
        <a:bodyPr/>
        <a:lstStyle/>
        <a:p>
          <a:endParaRPr lang="en-US"/>
        </a:p>
      </dgm:t>
    </dgm:pt>
    <dgm:pt modelId="{924C4407-1362-4021-AF50-9E17DB04E4B7}" type="sibTrans" cxnId="{769D9CF6-4A8E-45A0-AE71-BB682AFC69EE}">
      <dgm:prSet/>
      <dgm:spPr/>
      <dgm:t>
        <a:bodyPr/>
        <a:lstStyle/>
        <a:p>
          <a:endParaRPr lang="en-US"/>
        </a:p>
      </dgm:t>
    </dgm:pt>
    <dgm:pt modelId="{4E24EE84-4F35-4137-B9C2-CB66879D6A8A}">
      <dgm:prSet/>
      <dgm:spPr/>
      <dgm:t>
        <a:bodyPr/>
        <a:lstStyle/>
        <a:p>
          <a:r>
            <a:rPr lang="en-US"/>
            <a:t>If on a nasal cannula (of any sort), this is your LITER FLOW</a:t>
          </a:r>
        </a:p>
      </dgm:t>
    </dgm:pt>
    <dgm:pt modelId="{BD0EF8DA-D31C-426A-B913-8AC0317FE8C5}" type="parTrans" cxnId="{EE03DB24-2954-45F8-B645-CB5B71865335}">
      <dgm:prSet/>
      <dgm:spPr/>
      <dgm:t>
        <a:bodyPr/>
        <a:lstStyle/>
        <a:p>
          <a:endParaRPr lang="en-US"/>
        </a:p>
      </dgm:t>
    </dgm:pt>
    <dgm:pt modelId="{EC498BAE-66B7-4722-A5AC-BAEBD94F2BF1}" type="sibTrans" cxnId="{EE03DB24-2954-45F8-B645-CB5B71865335}">
      <dgm:prSet/>
      <dgm:spPr/>
      <dgm:t>
        <a:bodyPr/>
        <a:lstStyle/>
        <a:p>
          <a:endParaRPr lang="en-US"/>
        </a:p>
      </dgm:t>
    </dgm:pt>
    <dgm:pt modelId="{662A5A06-5623-40F3-9672-8D05268ED693}">
      <dgm:prSet/>
      <dgm:spPr/>
      <dgm:t>
        <a:bodyPr/>
        <a:lstStyle/>
        <a:p>
          <a:r>
            <a:rPr lang="en-US"/>
            <a:t>For MOST NEWBORNS, this is where the most help comes from!</a:t>
          </a:r>
        </a:p>
      </dgm:t>
    </dgm:pt>
    <dgm:pt modelId="{BEF7E97B-B239-4B86-8D59-B77DA50AA51B}" type="parTrans" cxnId="{885C3180-D74B-4E8C-852D-EAC1174174D2}">
      <dgm:prSet/>
      <dgm:spPr/>
      <dgm:t>
        <a:bodyPr/>
        <a:lstStyle/>
        <a:p>
          <a:endParaRPr lang="en-US"/>
        </a:p>
      </dgm:t>
    </dgm:pt>
    <dgm:pt modelId="{04AD5B1E-5ADB-40E3-9A91-E47E24DF8464}" type="sibTrans" cxnId="{885C3180-D74B-4E8C-852D-EAC1174174D2}">
      <dgm:prSet/>
      <dgm:spPr/>
      <dgm:t>
        <a:bodyPr/>
        <a:lstStyle/>
        <a:p>
          <a:endParaRPr lang="en-US"/>
        </a:p>
      </dgm:t>
    </dgm:pt>
    <dgm:pt modelId="{80A6D4F8-D138-4113-A5AA-01280AB7B7C4}">
      <dgm:prSet/>
      <dgm:spPr/>
      <dgm:t>
        <a:bodyPr/>
        <a:lstStyle/>
        <a:p>
          <a:r>
            <a:rPr lang="en-US"/>
            <a:t>Eases work of breathing, slows tachypnea, improved oxygen requirements</a:t>
          </a:r>
        </a:p>
      </dgm:t>
    </dgm:pt>
    <dgm:pt modelId="{1DA052D0-0B5E-4502-B13B-43A516811BF0}" type="parTrans" cxnId="{E0E147F0-F09F-49EB-BA6D-CB2656A9335E}">
      <dgm:prSet/>
      <dgm:spPr/>
      <dgm:t>
        <a:bodyPr/>
        <a:lstStyle/>
        <a:p>
          <a:endParaRPr lang="en-US"/>
        </a:p>
      </dgm:t>
    </dgm:pt>
    <dgm:pt modelId="{03D333B2-06AD-42D4-ABE6-46232845BC09}" type="sibTrans" cxnId="{E0E147F0-F09F-49EB-BA6D-CB2656A9335E}">
      <dgm:prSet/>
      <dgm:spPr/>
      <dgm:t>
        <a:bodyPr/>
        <a:lstStyle/>
        <a:p>
          <a:endParaRPr lang="en-US"/>
        </a:p>
      </dgm:t>
    </dgm:pt>
    <dgm:pt modelId="{BB1E52A1-C2D8-4E32-8C96-455B46B2E206}">
      <dgm:prSet/>
      <dgm:spPr/>
      <dgm:t>
        <a:bodyPr/>
        <a:lstStyle/>
        <a:p>
          <a:r>
            <a:rPr lang="en-US"/>
            <a:t>OXYGEN CONCENTRATION: This is the percentage of oxygen we are giving in the air pressure we are using to hold the alveoli open</a:t>
          </a:r>
        </a:p>
      </dgm:t>
    </dgm:pt>
    <dgm:pt modelId="{85F9B5F3-9304-4B9D-B6B7-48EEC605B2A0}" type="parTrans" cxnId="{0685233D-9A91-4B92-B69C-45489F4E0523}">
      <dgm:prSet/>
      <dgm:spPr/>
      <dgm:t>
        <a:bodyPr/>
        <a:lstStyle/>
        <a:p>
          <a:endParaRPr lang="en-US"/>
        </a:p>
      </dgm:t>
    </dgm:pt>
    <dgm:pt modelId="{5A1BA8E1-EC67-4714-A8BD-3E58B1A15879}" type="sibTrans" cxnId="{0685233D-9A91-4B92-B69C-45489F4E0523}">
      <dgm:prSet/>
      <dgm:spPr/>
      <dgm:t>
        <a:bodyPr/>
        <a:lstStyle/>
        <a:p>
          <a:endParaRPr lang="en-US"/>
        </a:p>
      </dgm:t>
    </dgm:pt>
    <dgm:pt modelId="{D74D97BD-F480-4B10-96A2-4BA82925ADB1}">
      <dgm:prSet/>
      <dgm:spPr/>
      <dgm:t>
        <a:bodyPr/>
        <a:lstStyle/>
        <a:p>
          <a:r>
            <a:rPr lang="en-US"/>
            <a:t>Controlled by your blender, can be anywhere from room air (21%) to 100%.</a:t>
          </a:r>
        </a:p>
      </dgm:t>
    </dgm:pt>
    <dgm:pt modelId="{00E6C105-C01B-4818-8B31-E7FB3D94BCE0}" type="parTrans" cxnId="{98A0B411-FE88-4930-9A08-63E9C04709A1}">
      <dgm:prSet/>
      <dgm:spPr/>
      <dgm:t>
        <a:bodyPr/>
        <a:lstStyle/>
        <a:p>
          <a:endParaRPr lang="en-US"/>
        </a:p>
      </dgm:t>
    </dgm:pt>
    <dgm:pt modelId="{E2186CC1-B3CF-4349-BC62-FE8FED5D9AA5}" type="sibTrans" cxnId="{98A0B411-FE88-4930-9A08-63E9C04709A1}">
      <dgm:prSet/>
      <dgm:spPr/>
      <dgm:t>
        <a:bodyPr/>
        <a:lstStyle/>
        <a:p>
          <a:endParaRPr lang="en-US"/>
        </a:p>
      </dgm:t>
    </dgm:pt>
    <dgm:pt modelId="{39E1F8BA-DD11-4F5E-B9C0-09145B5D15EE}">
      <dgm:prSet/>
      <dgm:spPr/>
      <dgm:t>
        <a:bodyPr/>
        <a:lstStyle/>
        <a:p>
          <a:r>
            <a:rPr lang="en-US"/>
            <a:t>This improves desaturations but WILL NOT change your work of breathing.</a:t>
          </a:r>
        </a:p>
      </dgm:t>
    </dgm:pt>
    <dgm:pt modelId="{9C03BC34-3507-413E-9CF9-4A82D5003D3F}" type="parTrans" cxnId="{C74339EB-551B-408E-8F97-EFF5DD821613}">
      <dgm:prSet/>
      <dgm:spPr/>
      <dgm:t>
        <a:bodyPr/>
        <a:lstStyle/>
        <a:p>
          <a:endParaRPr lang="en-US"/>
        </a:p>
      </dgm:t>
    </dgm:pt>
    <dgm:pt modelId="{7B92410E-C587-44BC-8E9D-5562DFA0578B}" type="sibTrans" cxnId="{C74339EB-551B-408E-8F97-EFF5DD821613}">
      <dgm:prSet/>
      <dgm:spPr/>
      <dgm:t>
        <a:bodyPr/>
        <a:lstStyle/>
        <a:p>
          <a:endParaRPr lang="en-US"/>
        </a:p>
      </dgm:t>
    </dgm:pt>
    <dgm:pt modelId="{D0920E35-F23D-46E8-8B7B-1A27E6C05A0A}" type="pres">
      <dgm:prSet presAssocID="{E0C0A485-D85C-4850-8BDA-F5718030216D}" presName="linear" presStyleCnt="0">
        <dgm:presLayoutVars>
          <dgm:animLvl val="lvl"/>
          <dgm:resizeHandles val="exact"/>
        </dgm:presLayoutVars>
      </dgm:prSet>
      <dgm:spPr/>
      <dgm:t>
        <a:bodyPr/>
        <a:lstStyle/>
        <a:p>
          <a:endParaRPr lang="en-US"/>
        </a:p>
      </dgm:t>
    </dgm:pt>
    <dgm:pt modelId="{EEC7071E-BE6F-46C3-A4DF-B28AFA9DAB8D}" type="pres">
      <dgm:prSet presAssocID="{E534FAB8-8169-409D-BE69-47330AD292B0}" presName="parentText" presStyleLbl="node1" presStyleIdx="0" presStyleCnt="3">
        <dgm:presLayoutVars>
          <dgm:chMax val="0"/>
          <dgm:bulletEnabled val="1"/>
        </dgm:presLayoutVars>
      </dgm:prSet>
      <dgm:spPr/>
      <dgm:t>
        <a:bodyPr/>
        <a:lstStyle/>
        <a:p>
          <a:endParaRPr lang="en-US"/>
        </a:p>
      </dgm:t>
    </dgm:pt>
    <dgm:pt modelId="{8D63147C-A96A-4C47-9AAD-42F6C628DCB0}" type="pres">
      <dgm:prSet presAssocID="{7F580D60-991D-4968-8D22-A918475D46DA}" presName="spacer" presStyleCnt="0"/>
      <dgm:spPr/>
    </dgm:pt>
    <dgm:pt modelId="{E12BB440-047C-4455-8238-0424DAAB23DB}" type="pres">
      <dgm:prSet presAssocID="{5017637F-4D6B-4FFB-A17D-DCFE9262F89E}" presName="parentText" presStyleLbl="node1" presStyleIdx="1" presStyleCnt="3">
        <dgm:presLayoutVars>
          <dgm:chMax val="0"/>
          <dgm:bulletEnabled val="1"/>
        </dgm:presLayoutVars>
      </dgm:prSet>
      <dgm:spPr/>
      <dgm:t>
        <a:bodyPr/>
        <a:lstStyle/>
        <a:p>
          <a:endParaRPr lang="en-US"/>
        </a:p>
      </dgm:t>
    </dgm:pt>
    <dgm:pt modelId="{823EF919-FD1E-4FB7-8C5B-F70EEE4CF448}" type="pres">
      <dgm:prSet presAssocID="{5017637F-4D6B-4FFB-A17D-DCFE9262F89E}" presName="childText" presStyleLbl="revTx" presStyleIdx="0" presStyleCnt="2">
        <dgm:presLayoutVars>
          <dgm:bulletEnabled val="1"/>
        </dgm:presLayoutVars>
      </dgm:prSet>
      <dgm:spPr/>
      <dgm:t>
        <a:bodyPr/>
        <a:lstStyle/>
        <a:p>
          <a:endParaRPr lang="en-US"/>
        </a:p>
      </dgm:t>
    </dgm:pt>
    <dgm:pt modelId="{0667749F-A7AE-4834-8927-65F90A8F5B2C}" type="pres">
      <dgm:prSet presAssocID="{BB1E52A1-C2D8-4E32-8C96-455B46B2E206}" presName="parentText" presStyleLbl="node1" presStyleIdx="2" presStyleCnt="3">
        <dgm:presLayoutVars>
          <dgm:chMax val="0"/>
          <dgm:bulletEnabled val="1"/>
        </dgm:presLayoutVars>
      </dgm:prSet>
      <dgm:spPr/>
      <dgm:t>
        <a:bodyPr/>
        <a:lstStyle/>
        <a:p>
          <a:endParaRPr lang="en-US"/>
        </a:p>
      </dgm:t>
    </dgm:pt>
    <dgm:pt modelId="{ECCA6FE8-6C19-4A82-8124-21A611BAC975}" type="pres">
      <dgm:prSet presAssocID="{BB1E52A1-C2D8-4E32-8C96-455B46B2E206}" presName="childText" presStyleLbl="revTx" presStyleIdx="1" presStyleCnt="2">
        <dgm:presLayoutVars>
          <dgm:bulletEnabled val="1"/>
        </dgm:presLayoutVars>
      </dgm:prSet>
      <dgm:spPr/>
      <dgm:t>
        <a:bodyPr/>
        <a:lstStyle/>
        <a:p>
          <a:endParaRPr lang="en-US"/>
        </a:p>
      </dgm:t>
    </dgm:pt>
  </dgm:ptLst>
  <dgm:cxnLst>
    <dgm:cxn modelId="{C74339EB-551B-408E-8F97-EFF5DD821613}" srcId="{BB1E52A1-C2D8-4E32-8C96-455B46B2E206}" destId="{39E1F8BA-DD11-4F5E-B9C0-09145B5D15EE}" srcOrd="1" destOrd="0" parTransId="{9C03BC34-3507-413E-9CF9-4A82D5003D3F}" sibTransId="{7B92410E-C587-44BC-8E9D-5562DFA0578B}"/>
    <dgm:cxn modelId="{0685233D-9A91-4B92-B69C-45489F4E0523}" srcId="{E0C0A485-D85C-4850-8BDA-F5718030216D}" destId="{BB1E52A1-C2D8-4E32-8C96-455B46B2E206}" srcOrd="2" destOrd="0" parTransId="{85F9B5F3-9304-4B9D-B6B7-48EEC605B2A0}" sibTransId="{5A1BA8E1-EC67-4714-A8BD-3E58B1A15879}"/>
    <dgm:cxn modelId="{440D9263-6FE1-4EAE-8CF4-28C682A1F982}" type="presOf" srcId="{80A6D4F8-D138-4113-A5AA-01280AB7B7C4}" destId="{823EF919-FD1E-4FB7-8C5B-F70EEE4CF448}" srcOrd="0" destOrd="3" presId="urn:microsoft.com/office/officeart/2005/8/layout/vList2"/>
    <dgm:cxn modelId="{769D9CF6-4A8E-45A0-AE71-BB682AFC69EE}" srcId="{5017637F-4D6B-4FFB-A17D-DCFE9262F89E}" destId="{169BA46F-19B2-4145-87A9-5281E81887FF}" srcOrd="0" destOrd="0" parTransId="{A47F1D84-5CC7-40E6-8989-1DBFDE917CCF}" sibTransId="{924C4407-1362-4021-AF50-9E17DB04E4B7}"/>
    <dgm:cxn modelId="{9207F0FD-3453-40FA-A385-94F17850E243}" srcId="{E0C0A485-D85C-4850-8BDA-F5718030216D}" destId="{5017637F-4D6B-4FFB-A17D-DCFE9262F89E}" srcOrd="1" destOrd="0" parTransId="{B45619AA-5EB6-46A9-B048-AF9ADC015FF3}" sibTransId="{ACF04539-68FF-45F0-8CF3-2284171F00C2}"/>
    <dgm:cxn modelId="{DFE500ED-E7AF-4BA9-A242-7B6F8BFC8AD8}" type="presOf" srcId="{4E24EE84-4F35-4137-B9C2-CB66879D6A8A}" destId="{823EF919-FD1E-4FB7-8C5B-F70EEE4CF448}" srcOrd="0" destOrd="1" presId="urn:microsoft.com/office/officeart/2005/8/layout/vList2"/>
    <dgm:cxn modelId="{B89A8B77-BA31-4A44-9085-07F71EBA68D8}" type="presOf" srcId="{E0C0A485-D85C-4850-8BDA-F5718030216D}" destId="{D0920E35-F23D-46E8-8B7B-1A27E6C05A0A}" srcOrd="0" destOrd="0" presId="urn:microsoft.com/office/officeart/2005/8/layout/vList2"/>
    <dgm:cxn modelId="{9EA05A30-C6B1-48D4-A621-C3F99B7C97B0}" type="presOf" srcId="{E534FAB8-8169-409D-BE69-47330AD292B0}" destId="{EEC7071E-BE6F-46C3-A4DF-B28AFA9DAB8D}" srcOrd="0" destOrd="0" presId="urn:microsoft.com/office/officeart/2005/8/layout/vList2"/>
    <dgm:cxn modelId="{35BB2924-DD6C-401D-86A6-3274E1A6F7F9}" srcId="{E0C0A485-D85C-4850-8BDA-F5718030216D}" destId="{E534FAB8-8169-409D-BE69-47330AD292B0}" srcOrd="0" destOrd="0" parTransId="{D248F65B-A7C6-4BE2-AB90-A328649D05E4}" sibTransId="{7F580D60-991D-4968-8D22-A918475D46DA}"/>
    <dgm:cxn modelId="{E0E147F0-F09F-49EB-BA6D-CB2656A9335E}" srcId="{5017637F-4D6B-4FFB-A17D-DCFE9262F89E}" destId="{80A6D4F8-D138-4113-A5AA-01280AB7B7C4}" srcOrd="3" destOrd="0" parTransId="{1DA052D0-0B5E-4502-B13B-43A516811BF0}" sibTransId="{03D333B2-06AD-42D4-ABE6-46232845BC09}"/>
    <dgm:cxn modelId="{781CB140-37B0-4348-8890-32D7218A396B}" type="presOf" srcId="{BB1E52A1-C2D8-4E32-8C96-455B46B2E206}" destId="{0667749F-A7AE-4834-8927-65F90A8F5B2C}" srcOrd="0" destOrd="0" presId="urn:microsoft.com/office/officeart/2005/8/layout/vList2"/>
    <dgm:cxn modelId="{98A0B411-FE88-4930-9A08-63E9C04709A1}" srcId="{BB1E52A1-C2D8-4E32-8C96-455B46B2E206}" destId="{D74D97BD-F480-4B10-96A2-4BA82925ADB1}" srcOrd="0" destOrd="0" parTransId="{00E6C105-C01B-4818-8B31-E7FB3D94BCE0}" sibTransId="{E2186CC1-B3CF-4349-BC62-FE8FED5D9AA5}"/>
    <dgm:cxn modelId="{1F2D9EC4-47FD-40BE-B1E3-7367C5B6C4E1}" type="presOf" srcId="{39E1F8BA-DD11-4F5E-B9C0-09145B5D15EE}" destId="{ECCA6FE8-6C19-4A82-8124-21A611BAC975}" srcOrd="0" destOrd="1" presId="urn:microsoft.com/office/officeart/2005/8/layout/vList2"/>
    <dgm:cxn modelId="{EE03DB24-2954-45F8-B645-CB5B71865335}" srcId="{5017637F-4D6B-4FFB-A17D-DCFE9262F89E}" destId="{4E24EE84-4F35-4137-B9C2-CB66879D6A8A}" srcOrd="1" destOrd="0" parTransId="{BD0EF8DA-D31C-426A-B913-8AC0317FE8C5}" sibTransId="{EC498BAE-66B7-4722-A5AC-BAEBD94F2BF1}"/>
    <dgm:cxn modelId="{4C9AB9E1-14E6-4CBB-808C-9DE242D2E6E6}" type="presOf" srcId="{5017637F-4D6B-4FFB-A17D-DCFE9262F89E}" destId="{E12BB440-047C-4455-8238-0424DAAB23DB}" srcOrd="0" destOrd="0" presId="urn:microsoft.com/office/officeart/2005/8/layout/vList2"/>
    <dgm:cxn modelId="{ED9D48F4-04F9-4046-BEC3-02413DB7B8C5}" type="presOf" srcId="{662A5A06-5623-40F3-9672-8D05268ED693}" destId="{823EF919-FD1E-4FB7-8C5B-F70EEE4CF448}" srcOrd="0" destOrd="2" presId="urn:microsoft.com/office/officeart/2005/8/layout/vList2"/>
    <dgm:cxn modelId="{26D721C2-EAB3-46D7-8574-FF571E712AF8}" type="presOf" srcId="{169BA46F-19B2-4145-87A9-5281E81887FF}" destId="{823EF919-FD1E-4FB7-8C5B-F70EEE4CF448}" srcOrd="0" destOrd="0" presId="urn:microsoft.com/office/officeart/2005/8/layout/vList2"/>
    <dgm:cxn modelId="{885C3180-D74B-4E8C-852D-EAC1174174D2}" srcId="{5017637F-4D6B-4FFB-A17D-DCFE9262F89E}" destId="{662A5A06-5623-40F3-9672-8D05268ED693}" srcOrd="2" destOrd="0" parTransId="{BEF7E97B-B239-4B86-8D59-B77DA50AA51B}" sibTransId="{04AD5B1E-5ADB-40E3-9A91-E47E24DF8464}"/>
    <dgm:cxn modelId="{95778B2F-F6C7-44BD-82A9-6A6498F5CFAB}" type="presOf" srcId="{D74D97BD-F480-4B10-96A2-4BA82925ADB1}" destId="{ECCA6FE8-6C19-4A82-8124-21A611BAC975}" srcOrd="0" destOrd="0" presId="urn:microsoft.com/office/officeart/2005/8/layout/vList2"/>
    <dgm:cxn modelId="{C2F653E1-7AB9-4F17-A212-3BD0655696AE}" type="presParOf" srcId="{D0920E35-F23D-46E8-8B7B-1A27E6C05A0A}" destId="{EEC7071E-BE6F-46C3-A4DF-B28AFA9DAB8D}" srcOrd="0" destOrd="0" presId="urn:microsoft.com/office/officeart/2005/8/layout/vList2"/>
    <dgm:cxn modelId="{A5DF88FC-A9E7-4F1E-90FE-9ED88C7F99C0}" type="presParOf" srcId="{D0920E35-F23D-46E8-8B7B-1A27E6C05A0A}" destId="{8D63147C-A96A-4C47-9AAD-42F6C628DCB0}" srcOrd="1" destOrd="0" presId="urn:microsoft.com/office/officeart/2005/8/layout/vList2"/>
    <dgm:cxn modelId="{1C620C9E-AEEE-425F-92BF-247D21A03115}" type="presParOf" srcId="{D0920E35-F23D-46E8-8B7B-1A27E6C05A0A}" destId="{E12BB440-047C-4455-8238-0424DAAB23DB}" srcOrd="2" destOrd="0" presId="urn:microsoft.com/office/officeart/2005/8/layout/vList2"/>
    <dgm:cxn modelId="{DDDEEDE8-7579-4DC9-84A4-29A375078F1A}" type="presParOf" srcId="{D0920E35-F23D-46E8-8B7B-1A27E6C05A0A}" destId="{823EF919-FD1E-4FB7-8C5B-F70EEE4CF448}" srcOrd="3" destOrd="0" presId="urn:microsoft.com/office/officeart/2005/8/layout/vList2"/>
    <dgm:cxn modelId="{E814790E-5B22-4818-94CE-90046889F0E8}" type="presParOf" srcId="{D0920E35-F23D-46E8-8B7B-1A27E6C05A0A}" destId="{0667749F-A7AE-4834-8927-65F90A8F5B2C}" srcOrd="4" destOrd="0" presId="urn:microsoft.com/office/officeart/2005/8/layout/vList2"/>
    <dgm:cxn modelId="{1F44ECD7-E55E-4EF2-B961-2096C9D64774}" type="presParOf" srcId="{D0920E35-F23D-46E8-8B7B-1A27E6C05A0A}" destId="{ECCA6FE8-6C19-4A82-8124-21A611BAC975}"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7071E-BE6F-46C3-A4DF-B28AFA9DAB8D}">
      <dsp:nvSpPr>
        <dsp:cNvPr id="0" name=""/>
        <dsp:cNvSpPr/>
      </dsp:nvSpPr>
      <dsp:spPr>
        <a:xfrm>
          <a:off x="0" y="7827"/>
          <a:ext cx="10261599" cy="8880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a:t>Two components of respiratory support to think about… FLOW/PRESSURE and OXYGEN.</a:t>
          </a:r>
        </a:p>
      </dsp:txBody>
      <dsp:txXfrm>
        <a:off x="43350" y="51177"/>
        <a:ext cx="10174899" cy="801330"/>
      </dsp:txXfrm>
    </dsp:sp>
    <dsp:sp modelId="{E12BB440-047C-4455-8238-0424DAAB23DB}">
      <dsp:nvSpPr>
        <dsp:cNvPr id="0" name=""/>
        <dsp:cNvSpPr/>
      </dsp:nvSpPr>
      <dsp:spPr>
        <a:xfrm>
          <a:off x="0" y="962097"/>
          <a:ext cx="10261599" cy="88803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a:t>FLOW or PRESSURE: This is how hard we are delivering air to the alveoli to hold them open.</a:t>
          </a:r>
        </a:p>
      </dsp:txBody>
      <dsp:txXfrm>
        <a:off x="43350" y="1005447"/>
        <a:ext cx="10174899" cy="801330"/>
      </dsp:txXfrm>
    </dsp:sp>
    <dsp:sp modelId="{823EF919-FD1E-4FB7-8C5B-F70EEE4CF448}">
      <dsp:nvSpPr>
        <dsp:cNvPr id="0" name=""/>
        <dsp:cNvSpPr/>
      </dsp:nvSpPr>
      <dsp:spPr>
        <a:xfrm>
          <a:off x="0" y="1850127"/>
          <a:ext cx="10261599" cy="1190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80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If on CPAP, this is your PEEP</a:t>
          </a:r>
        </a:p>
        <a:p>
          <a:pPr marL="171450" lvl="1" indent="-171450" algn="l" defTabSz="800100">
            <a:lnSpc>
              <a:spcPct val="90000"/>
            </a:lnSpc>
            <a:spcBef>
              <a:spcPct val="0"/>
            </a:spcBef>
            <a:spcAft>
              <a:spcPct val="20000"/>
            </a:spcAft>
            <a:buChar char="••"/>
          </a:pPr>
          <a:r>
            <a:rPr lang="en-US" sz="1800" kern="1200"/>
            <a:t>If on a nasal cannula (of any sort), this is your LITER FLOW</a:t>
          </a:r>
        </a:p>
        <a:p>
          <a:pPr marL="171450" lvl="1" indent="-171450" algn="l" defTabSz="800100">
            <a:lnSpc>
              <a:spcPct val="90000"/>
            </a:lnSpc>
            <a:spcBef>
              <a:spcPct val="0"/>
            </a:spcBef>
            <a:spcAft>
              <a:spcPct val="20000"/>
            </a:spcAft>
            <a:buChar char="••"/>
          </a:pPr>
          <a:r>
            <a:rPr lang="en-US" sz="1800" kern="1200"/>
            <a:t>For MOST NEWBORNS, this is where the most help comes from!</a:t>
          </a:r>
        </a:p>
        <a:p>
          <a:pPr marL="171450" lvl="1" indent="-171450" algn="l" defTabSz="800100">
            <a:lnSpc>
              <a:spcPct val="90000"/>
            </a:lnSpc>
            <a:spcBef>
              <a:spcPct val="0"/>
            </a:spcBef>
            <a:spcAft>
              <a:spcPct val="20000"/>
            </a:spcAft>
            <a:buChar char="••"/>
          </a:pPr>
          <a:r>
            <a:rPr lang="en-US" sz="1800" kern="1200"/>
            <a:t>Eases work of breathing, slows tachypnea, improved oxygen requirements</a:t>
          </a:r>
        </a:p>
      </dsp:txBody>
      <dsp:txXfrm>
        <a:off x="0" y="1850127"/>
        <a:ext cx="10261599" cy="1190250"/>
      </dsp:txXfrm>
    </dsp:sp>
    <dsp:sp modelId="{0667749F-A7AE-4834-8927-65F90A8F5B2C}">
      <dsp:nvSpPr>
        <dsp:cNvPr id="0" name=""/>
        <dsp:cNvSpPr/>
      </dsp:nvSpPr>
      <dsp:spPr>
        <a:xfrm>
          <a:off x="0" y="3040377"/>
          <a:ext cx="10261599" cy="88803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a:t>OXYGEN CONCENTRATION: This is the percentage of oxygen we are giving in the air pressure we are using to hold the alveoli open</a:t>
          </a:r>
        </a:p>
      </dsp:txBody>
      <dsp:txXfrm>
        <a:off x="43350" y="3083727"/>
        <a:ext cx="10174899" cy="801330"/>
      </dsp:txXfrm>
    </dsp:sp>
    <dsp:sp modelId="{ECCA6FE8-6C19-4A82-8124-21A611BAC975}">
      <dsp:nvSpPr>
        <dsp:cNvPr id="0" name=""/>
        <dsp:cNvSpPr/>
      </dsp:nvSpPr>
      <dsp:spPr>
        <a:xfrm>
          <a:off x="0" y="3928407"/>
          <a:ext cx="10261599" cy="595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80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Controlled by your blender, can be anywhere from room air (21%) to 100%.</a:t>
          </a:r>
        </a:p>
        <a:p>
          <a:pPr marL="171450" lvl="1" indent="-171450" algn="l" defTabSz="800100">
            <a:lnSpc>
              <a:spcPct val="90000"/>
            </a:lnSpc>
            <a:spcBef>
              <a:spcPct val="0"/>
            </a:spcBef>
            <a:spcAft>
              <a:spcPct val="20000"/>
            </a:spcAft>
            <a:buChar char="••"/>
          </a:pPr>
          <a:r>
            <a:rPr lang="en-US" sz="1800" kern="1200"/>
            <a:t>This improves desaturations but WILL NOT change your work of breathing.</a:t>
          </a:r>
        </a:p>
      </dsp:txBody>
      <dsp:txXfrm>
        <a:off x="0" y="3928407"/>
        <a:ext cx="10261599" cy="5951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12/8/2020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12/8/2020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12/8/2020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12/8/2020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interest.com/pin/721631540263167309/"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6xQ5VmLfAM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katekennedybirthphotography.com/page/2/" TargetMode="External"/><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pinterest.com/pin/316026098833636386/" TargetMode="External"/><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hyperlink" Target="http://heartsongsfromhaiti.blogspot.com/2012_10_01_archive.html" TargetMode="External"/><Relationship Id="rId2" Type="http://schemas.openxmlformats.org/officeDocument/2006/relationships/image" Target="../media/image11.jpg"/><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www.washington.edu/medicine/pediatrics/fellowships/overview/neonatal-perinatal/nest-program" TargetMode="External"/><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commons.wikimedia.org/wiki/File:Flickr_-_Official_U.S._Navy_Imagery_-_A_nurse_examines_a_newborn_baby..jpg" TargetMode="External"/><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radiopaedia.org/cases/neonatal-pneumothorax-1" TargetMode="External"/><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cienceforlife.altervista.org/blog/lesposizione-fetale-allalcol-provoca-gravi-danni-al-feto/"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medchrome.com/major/persistent-pulmonary-hypertension-of-newborn-pphn-focus-on-resource-limited-setting/" TargetMode="External"/><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dxline.info/diseases/meconium-aspiration-syndrome" TargetMode="External"/><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s://www.pinterest.de/pin/298152437802415845/" TargetMode="External"/><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cienceforlife.altervista.org/blog/lesposizione-fetale-allalcol-provoca-gravi-danni-al-feto/" TargetMode="External"/><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popsugar.com/moms/C-Section-Birth-Story-Photo-Shoot-37366735" TargetMode="External"/><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popsugar.com/moms/C-Section-Birth-Story-Photo-Shoot-37366735" TargetMode="External"/><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04EF3-25B9-471D-AAF3-82B5C599629A}"/>
              </a:ext>
            </a:extLst>
          </p:cNvPr>
          <p:cNvSpPr>
            <a:spLocks noGrp="1"/>
          </p:cNvSpPr>
          <p:nvPr>
            <p:ph type="ctrTitle"/>
          </p:nvPr>
        </p:nvSpPr>
        <p:spPr>
          <a:xfrm>
            <a:off x="8022335" y="484631"/>
            <a:ext cx="3701579" cy="5429848"/>
          </a:xfrm>
          <a:noFill/>
          <a:ln>
            <a:noFill/>
          </a:ln>
        </p:spPr>
        <p:txBody>
          <a:bodyPr>
            <a:normAutofit/>
          </a:bodyPr>
          <a:lstStyle/>
          <a:p>
            <a:pPr algn="l"/>
            <a:r>
              <a:rPr lang="en-US" sz="2800" dirty="0">
                <a:solidFill>
                  <a:schemeClr val="tx1"/>
                </a:solidFill>
              </a:rPr>
              <a:t>Neonatal Transition</a:t>
            </a:r>
            <a:br>
              <a:rPr lang="en-US" sz="2800" dirty="0">
                <a:solidFill>
                  <a:schemeClr val="tx1"/>
                </a:solidFill>
              </a:rPr>
            </a:br>
            <a:r>
              <a:rPr lang="en-US" sz="2800" dirty="0">
                <a:solidFill>
                  <a:schemeClr val="tx1"/>
                </a:solidFill>
              </a:rPr>
              <a:t/>
            </a:r>
            <a:br>
              <a:rPr lang="en-US" sz="2800" dirty="0">
                <a:solidFill>
                  <a:schemeClr val="tx1"/>
                </a:solidFill>
              </a:rPr>
            </a:br>
            <a:r>
              <a:rPr lang="en-US" sz="2800" dirty="0">
                <a:solidFill>
                  <a:schemeClr val="tx1"/>
                </a:solidFill>
              </a:rPr>
              <a:t> and </a:t>
            </a:r>
            <a:br>
              <a:rPr lang="en-US" sz="2800" dirty="0">
                <a:solidFill>
                  <a:schemeClr val="tx1"/>
                </a:solidFill>
              </a:rPr>
            </a:br>
            <a:r>
              <a:rPr lang="en-US" sz="2800" dirty="0">
                <a:solidFill>
                  <a:schemeClr val="tx1"/>
                </a:solidFill>
              </a:rPr>
              <a:t/>
            </a:r>
            <a:br>
              <a:rPr lang="en-US" sz="2800" dirty="0">
                <a:solidFill>
                  <a:schemeClr val="tx1"/>
                </a:solidFill>
              </a:rPr>
            </a:br>
            <a:r>
              <a:rPr lang="en-US" sz="2800" dirty="0">
                <a:solidFill>
                  <a:schemeClr val="tx1"/>
                </a:solidFill>
              </a:rPr>
              <a:t>Respiratory Disorders of the Newborn</a:t>
            </a:r>
          </a:p>
        </p:txBody>
      </p:sp>
      <p:pic>
        <p:nvPicPr>
          <p:cNvPr id="5" name="Picture 4" descr="A picture containing person, indoor, woman&#10;&#10;Description automatically generated">
            <a:extLst>
              <a:ext uri="{FF2B5EF4-FFF2-40B4-BE49-F238E27FC236}">
                <a16:creationId xmlns:a16="http://schemas.microsoft.com/office/drawing/2014/main" id="{46B3CF95-DFAA-400D-B340-898DC3DBF24C}"/>
              </a:ext>
            </a:extLst>
          </p:cNvPr>
          <p:cNvPicPr>
            <a:picLocks noChangeAspect="1"/>
          </p:cNvPicPr>
          <p:nvPr/>
        </p:nvPicPr>
        <p:blipFill rotWithShape="1">
          <a:blip r:embed="rId2">
            <a:extLst>
              <a:ext uri="{837473B0-CC2E-450A-ABE3-18F120FF3D39}">
                <a1611:picAttrSrcUrl xmlns="" xmlns:a1611="http://schemas.microsoft.com/office/drawing/2016/11/main" r:id="rId3"/>
              </a:ext>
            </a:extLst>
          </a:blip>
          <a:srcRect l="1302" r="1153"/>
          <a:stretch/>
        </p:blipFill>
        <p:spPr>
          <a:xfrm>
            <a:off x="0" y="0"/>
            <a:ext cx="7537704" cy="6858000"/>
          </a:xfrm>
          <a:prstGeom prst="rect">
            <a:avLst/>
          </a:prstGeom>
        </p:spPr>
      </p:pic>
    </p:spTree>
    <p:extLst>
      <p:ext uri="{BB962C8B-B14F-4D97-AF65-F5344CB8AC3E}">
        <p14:creationId xmlns:p14="http://schemas.microsoft.com/office/powerpoint/2010/main" val="1864022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660E788-AFA9-4A1B-9991-6AA74632A1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762588-7449-4714-A8A1-507905C3CD5F}"/>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US">
                <a:solidFill>
                  <a:schemeClr val="bg1"/>
                </a:solidFill>
              </a:rPr>
              <a:t>Circulation After Birth</a:t>
            </a:r>
          </a:p>
        </p:txBody>
      </p:sp>
      <p:sp>
        <p:nvSpPr>
          <p:cNvPr id="10" name="Content Placeholder 9">
            <a:extLst>
              <a:ext uri="{FF2B5EF4-FFF2-40B4-BE49-F238E27FC236}">
                <a16:creationId xmlns:a16="http://schemas.microsoft.com/office/drawing/2014/main" id="{461B9650-EBDD-422C-A2F9-6881D113F288}"/>
              </a:ext>
            </a:extLst>
          </p:cNvPr>
          <p:cNvSpPr>
            <a:spLocks noGrp="1"/>
          </p:cNvSpPr>
          <p:nvPr>
            <p:ph idx="1"/>
          </p:nvPr>
        </p:nvSpPr>
        <p:spPr>
          <a:xfrm>
            <a:off x="399011" y="2638043"/>
            <a:ext cx="4114799" cy="4120203"/>
          </a:xfrm>
        </p:spPr>
        <p:txBody>
          <a:bodyPr>
            <a:normAutofit/>
          </a:bodyPr>
          <a:lstStyle/>
          <a:p>
            <a:pPr>
              <a:lnSpc>
                <a:spcPct val="90000"/>
              </a:lnSpc>
            </a:pPr>
            <a:r>
              <a:rPr lang="en-US" sz="1600" dirty="0">
                <a:solidFill>
                  <a:schemeClr val="bg1"/>
                </a:solidFill>
              </a:rPr>
              <a:t>Most term infants have a reversal of flow across the ductus arteriosus with left-to-right flow occurring within 10 minutes after birth, resulting in greater pulmonary blood flow.</a:t>
            </a:r>
          </a:p>
          <a:p>
            <a:pPr lvl="1">
              <a:lnSpc>
                <a:spcPct val="90000"/>
              </a:lnSpc>
            </a:pPr>
            <a:r>
              <a:rPr lang="en-US" dirty="0">
                <a:solidFill>
                  <a:schemeClr val="bg1"/>
                </a:solidFill>
              </a:rPr>
              <a:t>Increased pulmonary blood flow/ less flow across DA + oxygenation </a:t>
            </a:r>
            <a:r>
              <a:rPr lang="en-US" dirty="0">
                <a:solidFill>
                  <a:schemeClr val="bg1"/>
                </a:solidFill>
                <a:sym typeface="Wingdings" panose="05000000000000000000" pitchFamily="2" charset="2"/>
              </a:rPr>
              <a:t> closure of ductus arteriosus </a:t>
            </a:r>
            <a:endParaRPr lang="en-US" dirty="0">
              <a:solidFill>
                <a:schemeClr val="bg1"/>
              </a:solidFill>
            </a:endParaRPr>
          </a:p>
          <a:p>
            <a:pPr>
              <a:lnSpc>
                <a:spcPct val="90000"/>
              </a:lnSpc>
            </a:pPr>
            <a:r>
              <a:rPr lang="en-US" sz="1600" dirty="0">
                <a:solidFill>
                  <a:schemeClr val="bg1"/>
                </a:solidFill>
              </a:rPr>
              <a:t>Full closure of ductus arteriosus varies, usually 24-48 hours</a:t>
            </a:r>
          </a:p>
          <a:p>
            <a:pPr lvl="1">
              <a:lnSpc>
                <a:spcPct val="90000"/>
              </a:lnSpc>
            </a:pPr>
            <a:r>
              <a:rPr lang="en-US" dirty="0">
                <a:solidFill>
                  <a:schemeClr val="bg1"/>
                </a:solidFill>
              </a:rPr>
              <a:t>Mode of delivery (longer for c-section)</a:t>
            </a:r>
          </a:p>
          <a:p>
            <a:pPr lvl="1">
              <a:lnSpc>
                <a:spcPct val="90000"/>
              </a:lnSpc>
            </a:pPr>
            <a:r>
              <a:rPr lang="en-US" dirty="0">
                <a:solidFill>
                  <a:schemeClr val="bg1"/>
                </a:solidFill>
              </a:rPr>
              <a:t>Sex (longer for females)</a:t>
            </a:r>
          </a:p>
          <a:p>
            <a:pPr>
              <a:lnSpc>
                <a:spcPct val="90000"/>
              </a:lnSpc>
            </a:pPr>
            <a:r>
              <a:rPr lang="en-US" sz="1600" dirty="0">
                <a:solidFill>
                  <a:schemeClr val="bg1"/>
                </a:solidFill>
              </a:rPr>
              <a:t>Circulation is then similar in physiology to adult</a:t>
            </a:r>
          </a:p>
        </p:txBody>
      </p:sp>
      <p:pic>
        <p:nvPicPr>
          <p:cNvPr id="8" name="Content Placeholder 4">
            <a:extLst>
              <a:ext uri="{FF2B5EF4-FFF2-40B4-BE49-F238E27FC236}">
                <a16:creationId xmlns:a16="http://schemas.microsoft.com/office/drawing/2014/main" id="{3F242EC5-C91D-4696-9725-92297EB95228}"/>
              </a:ext>
            </a:extLst>
          </p:cNvPr>
          <p:cNvPicPr>
            <a:picLocks noChangeAspect="1"/>
          </p:cNvPicPr>
          <p:nvPr/>
        </p:nvPicPr>
        <p:blipFill>
          <a:blip r:embed="rId2"/>
          <a:stretch>
            <a:fillRect/>
          </a:stretch>
        </p:blipFill>
        <p:spPr>
          <a:xfrm>
            <a:off x="5619935" y="643467"/>
            <a:ext cx="5606424" cy="5410199"/>
          </a:xfrm>
          <a:prstGeom prst="rect">
            <a:avLst/>
          </a:prstGeom>
        </p:spPr>
      </p:pic>
    </p:spTree>
    <p:extLst>
      <p:ext uri="{BB962C8B-B14F-4D97-AF65-F5344CB8AC3E}">
        <p14:creationId xmlns:p14="http://schemas.microsoft.com/office/powerpoint/2010/main" val="2582842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3EE4E4-4F6E-4D0C-8241-7422485C59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9085"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667A65-D7FB-4566-B10C-5FE5A74A1403}"/>
              </a:ext>
            </a:extLst>
          </p:cNvPr>
          <p:cNvSpPr>
            <a:spLocks noGrp="1"/>
          </p:cNvSpPr>
          <p:nvPr>
            <p:ph type="title"/>
          </p:nvPr>
        </p:nvSpPr>
        <p:spPr>
          <a:xfrm>
            <a:off x="6923757" y="403317"/>
            <a:ext cx="4475892" cy="1188720"/>
          </a:xfrm>
          <a:solidFill>
            <a:srgbClr val="FFFFFF"/>
          </a:solidFill>
          <a:ln>
            <a:solidFill>
              <a:srgbClr val="404040"/>
            </a:solidFill>
          </a:ln>
        </p:spPr>
        <p:txBody>
          <a:bodyPr vert="horz" lIns="182880" tIns="182880" rIns="182880" bIns="182880" rtlCol="0" anchor="ctr">
            <a:normAutofit/>
          </a:bodyPr>
          <a:lstStyle/>
          <a:p>
            <a:r>
              <a:rPr lang="en-US" sz="2600" dirty="0"/>
              <a:t>Oxygen saturations At birth</a:t>
            </a:r>
          </a:p>
        </p:txBody>
      </p:sp>
      <p:sp>
        <p:nvSpPr>
          <p:cNvPr id="13" name="Rectangle 12">
            <a:extLst>
              <a:ext uri="{FF2B5EF4-FFF2-40B4-BE49-F238E27FC236}">
                <a16:creationId xmlns:a16="http://schemas.microsoft.com/office/drawing/2014/main" id="{39CDFF21-67C6-4C4C-9A1C-C7726D3D39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966"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Rectangle 14">
            <a:extLst>
              <a:ext uri="{FF2B5EF4-FFF2-40B4-BE49-F238E27FC236}">
                <a16:creationId xmlns:a16="http://schemas.microsoft.com/office/drawing/2014/main" id="{E98F8D60-BC6F-4B41-9481-5F49C96A10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1520" y="806357"/>
            <a:ext cx="4511266" cy="4928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creenshot of a cell phone&#10;&#10;Description automatically generated">
            <a:extLst>
              <a:ext uri="{FF2B5EF4-FFF2-40B4-BE49-F238E27FC236}">
                <a16:creationId xmlns:a16="http://schemas.microsoft.com/office/drawing/2014/main" id="{5236EE27-048C-4716-8EB4-6991A2091BB9}"/>
              </a:ext>
            </a:extLst>
          </p:cNvPr>
          <p:cNvPicPr>
            <a:picLocks noGrp="1" noChangeAspect="1"/>
          </p:cNvPicPr>
          <p:nvPr>
            <p:ph sz="half" idx="2"/>
          </p:nvPr>
        </p:nvPicPr>
        <p:blipFill>
          <a:blip r:embed="rId2"/>
          <a:stretch>
            <a:fillRect/>
          </a:stretch>
        </p:blipFill>
        <p:spPr>
          <a:xfrm>
            <a:off x="988626" y="997677"/>
            <a:ext cx="4159568" cy="4545975"/>
          </a:xfrm>
          <a:prstGeom prst="rect">
            <a:avLst/>
          </a:prstGeom>
        </p:spPr>
      </p:pic>
      <p:sp>
        <p:nvSpPr>
          <p:cNvPr id="3" name="Content Placeholder 2">
            <a:extLst>
              <a:ext uri="{FF2B5EF4-FFF2-40B4-BE49-F238E27FC236}">
                <a16:creationId xmlns:a16="http://schemas.microsoft.com/office/drawing/2014/main" id="{22CAF82F-504F-45E1-910F-2A5A3771A7D7}"/>
              </a:ext>
            </a:extLst>
          </p:cNvPr>
          <p:cNvSpPr>
            <a:spLocks noGrp="1"/>
          </p:cNvSpPr>
          <p:nvPr>
            <p:ph sz="half" idx="1"/>
          </p:nvPr>
        </p:nvSpPr>
        <p:spPr>
          <a:xfrm>
            <a:off x="6442364" y="1862051"/>
            <a:ext cx="4957285" cy="4729942"/>
          </a:xfrm>
        </p:spPr>
        <p:txBody>
          <a:bodyPr vert="horz" lIns="91440" tIns="45720" rIns="91440" bIns="45720" rtlCol="0">
            <a:normAutofit fontScale="92500" lnSpcReduction="20000"/>
          </a:bodyPr>
          <a:lstStyle/>
          <a:p>
            <a:pPr>
              <a:buClrTx/>
            </a:pPr>
            <a:r>
              <a:rPr lang="en-US" sz="2000" dirty="0">
                <a:solidFill>
                  <a:schemeClr val="tx1"/>
                </a:solidFill>
              </a:rPr>
              <a:t>Fetus is normally “hypoxemic” compared to newborn</a:t>
            </a:r>
          </a:p>
          <a:p>
            <a:pPr lvl="1">
              <a:buClrTx/>
            </a:pPr>
            <a:r>
              <a:rPr lang="en-US" sz="2000" dirty="0">
                <a:solidFill>
                  <a:schemeClr val="tx1"/>
                </a:solidFill>
              </a:rPr>
              <a:t>Saturations would vary from 30s-50s-70s depending on where in circulation measured</a:t>
            </a:r>
          </a:p>
          <a:p>
            <a:pPr lvl="1">
              <a:buClrTx/>
            </a:pPr>
            <a:r>
              <a:rPr lang="en-US" sz="2000" dirty="0">
                <a:solidFill>
                  <a:schemeClr val="tx1"/>
                </a:solidFill>
              </a:rPr>
              <a:t>BEST oxygen saturations would be from right upper extremity- preductal</a:t>
            </a:r>
          </a:p>
          <a:p>
            <a:pPr>
              <a:buClrTx/>
            </a:pPr>
            <a:r>
              <a:rPr lang="en-US" sz="2000" dirty="0">
                <a:solidFill>
                  <a:schemeClr val="tx1"/>
                </a:solidFill>
              </a:rPr>
              <a:t>Expectation is GRADUAL rise to “normal” over first 10 minutes of </a:t>
            </a:r>
            <a:r>
              <a:rPr lang="en-US" sz="2000" dirty="0" smtClean="0">
                <a:solidFill>
                  <a:schemeClr val="tx1"/>
                </a:solidFill>
              </a:rPr>
              <a:t>life</a:t>
            </a:r>
          </a:p>
          <a:p>
            <a:pPr>
              <a:buClrTx/>
            </a:pPr>
            <a:r>
              <a:rPr lang="en-US" sz="2000" dirty="0" smtClean="0">
                <a:solidFill>
                  <a:schemeClr val="tx1"/>
                </a:solidFill>
              </a:rPr>
              <a:t>WHY is this OK??</a:t>
            </a:r>
          </a:p>
          <a:p>
            <a:pPr lvl="1">
              <a:buClrTx/>
            </a:pPr>
            <a:r>
              <a:rPr lang="en-US" sz="1800" dirty="0" smtClean="0">
                <a:solidFill>
                  <a:schemeClr val="tx1"/>
                </a:solidFill>
              </a:rPr>
              <a:t>Fetal hemoglobin!</a:t>
            </a:r>
          </a:p>
          <a:p>
            <a:pPr lvl="2">
              <a:buClrTx/>
            </a:pPr>
            <a:r>
              <a:rPr lang="en-US" sz="1800" dirty="0" smtClean="0">
                <a:solidFill>
                  <a:schemeClr val="tx1"/>
                </a:solidFill>
              </a:rPr>
              <a:t>“Holds on to” oxygen differently than adult hemoglobin</a:t>
            </a:r>
          </a:p>
          <a:p>
            <a:pPr lvl="2">
              <a:buClrTx/>
            </a:pPr>
            <a:r>
              <a:rPr lang="en-US" sz="1800" dirty="0" smtClean="0">
                <a:solidFill>
                  <a:schemeClr val="tx1"/>
                </a:solidFill>
              </a:rPr>
              <a:t>Takes about 6 weeks for infant to replace all fetal hemoglobin with adult hemoglobin</a:t>
            </a:r>
            <a:endParaRPr lang="en-US" sz="1800" dirty="0">
              <a:solidFill>
                <a:schemeClr val="tx1"/>
              </a:solidFill>
            </a:endParaRPr>
          </a:p>
        </p:txBody>
      </p:sp>
    </p:spTree>
    <p:extLst>
      <p:ext uri="{BB962C8B-B14F-4D97-AF65-F5344CB8AC3E}">
        <p14:creationId xmlns:p14="http://schemas.microsoft.com/office/powerpoint/2010/main" val="709890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140EA0-7F60-4B3A-800B-207B155FA3BF}"/>
              </a:ext>
            </a:extLst>
          </p:cNvPr>
          <p:cNvSpPr>
            <a:spLocks noGrp="1"/>
          </p:cNvSpPr>
          <p:nvPr>
            <p:ph type="title"/>
          </p:nvPr>
        </p:nvSpPr>
        <p:spPr>
          <a:xfrm>
            <a:off x="2231136" y="467418"/>
            <a:ext cx="7729728" cy="1188720"/>
          </a:xfrm>
          <a:solidFill>
            <a:srgbClr val="FFFFFF"/>
          </a:solidFill>
        </p:spPr>
        <p:txBody>
          <a:bodyPr>
            <a:normAutofit/>
          </a:bodyPr>
          <a:lstStyle/>
          <a:p>
            <a:r>
              <a:rPr lang="en-US" sz="2400"/>
              <a:t>What if Something Goes Wrong??</a:t>
            </a:r>
            <a:br>
              <a:rPr lang="en-US" sz="2400"/>
            </a:br>
            <a:r>
              <a:rPr lang="en-US" sz="2400"/>
              <a:t>Signs of Newborn Respiratory Distress</a:t>
            </a:r>
          </a:p>
        </p:txBody>
      </p:sp>
      <p:sp>
        <p:nvSpPr>
          <p:cNvPr id="3" name="Content Placeholder 2">
            <a:extLst>
              <a:ext uri="{FF2B5EF4-FFF2-40B4-BE49-F238E27FC236}">
                <a16:creationId xmlns:a16="http://schemas.microsoft.com/office/drawing/2014/main" id="{8D40F3B6-240D-40F4-A0D9-F71F34EB6CAD}"/>
              </a:ext>
            </a:extLst>
          </p:cNvPr>
          <p:cNvSpPr>
            <a:spLocks noGrp="1"/>
          </p:cNvSpPr>
          <p:nvPr>
            <p:ph idx="1"/>
          </p:nvPr>
        </p:nvSpPr>
        <p:spPr>
          <a:xfrm>
            <a:off x="1706062" y="1843590"/>
            <a:ext cx="8779512" cy="3326928"/>
          </a:xfrm>
        </p:spPr>
        <p:txBody>
          <a:bodyPr>
            <a:normAutofit lnSpcReduction="10000"/>
          </a:bodyPr>
          <a:lstStyle/>
          <a:p>
            <a:pPr>
              <a:lnSpc>
                <a:spcPct val="90000"/>
              </a:lnSpc>
            </a:pPr>
            <a:r>
              <a:rPr lang="en-US" sz="1600" dirty="0">
                <a:solidFill>
                  <a:srgbClr val="404040"/>
                </a:solidFill>
              </a:rPr>
              <a:t>Tachypnea</a:t>
            </a:r>
          </a:p>
          <a:p>
            <a:pPr lvl="1">
              <a:lnSpc>
                <a:spcPct val="90000"/>
              </a:lnSpc>
            </a:pPr>
            <a:r>
              <a:rPr lang="en-US" dirty="0">
                <a:solidFill>
                  <a:srgbClr val="404040"/>
                </a:solidFill>
              </a:rPr>
              <a:t>Normal 40-60 breaths/min, rates may be higher (&gt;60)  in the first hour after birth</a:t>
            </a:r>
          </a:p>
          <a:p>
            <a:pPr>
              <a:lnSpc>
                <a:spcPct val="90000"/>
              </a:lnSpc>
            </a:pPr>
            <a:r>
              <a:rPr lang="en-US" sz="1600" dirty="0">
                <a:solidFill>
                  <a:srgbClr val="404040"/>
                </a:solidFill>
              </a:rPr>
              <a:t>Retractions- result of abnormal accessory muscle use to ventilate</a:t>
            </a:r>
          </a:p>
          <a:p>
            <a:pPr lvl="1">
              <a:lnSpc>
                <a:spcPct val="90000"/>
              </a:lnSpc>
            </a:pPr>
            <a:r>
              <a:rPr lang="en-US" dirty="0">
                <a:solidFill>
                  <a:srgbClr val="404040"/>
                </a:solidFill>
              </a:rPr>
              <a:t>The neonatal chest is very compliant so substernal, subcostal, and even intercostal retractions may be noted in infants with only minor respiratory distress. </a:t>
            </a:r>
          </a:p>
          <a:p>
            <a:pPr lvl="1">
              <a:lnSpc>
                <a:spcPct val="90000"/>
              </a:lnSpc>
            </a:pPr>
            <a:r>
              <a:rPr lang="en-US" dirty="0">
                <a:solidFill>
                  <a:srgbClr val="404040"/>
                </a:solidFill>
              </a:rPr>
              <a:t>Increasing intensity of retractions indicates worsening respiratory distress.</a:t>
            </a:r>
          </a:p>
          <a:p>
            <a:pPr>
              <a:lnSpc>
                <a:spcPct val="90000"/>
              </a:lnSpc>
            </a:pPr>
            <a:r>
              <a:rPr lang="en-US" sz="1600" dirty="0">
                <a:solidFill>
                  <a:srgbClr val="404040"/>
                </a:solidFill>
              </a:rPr>
              <a:t>Grunting – attempt to increase functional residual capacity and stabilize alveoli by partially closing the glottis</a:t>
            </a:r>
          </a:p>
          <a:p>
            <a:pPr>
              <a:lnSpc>
                <a:spcPct val="90000"/>
              </a:lnSpc>
            </a:pPr>
            <a:r>
              <a:rPr lang="en-US" sz="1600" dirty="0">
                <a:solidFill>
                  <a:srgbClr val="404040"/>
                </a:solidFill>
              </a:rPr>
              <a:t>Nasal flaring- attempt to widen airways</a:t>
            </a:r>
          </a:p>
          <a:p>
            <a:pPr>
              <a:lnSpc>
                <a:spcPct val="90000"/>
              </a:lnSpc>
            </a:pPr>
            <a:r>
              <a:rPr lang="en-US" sz="1600" dirty="0">
                <a:solidFill>
                  <a:srgbClr val="404040"/>
                </a:solidFill>
              </a:rPr>
              <a:t>Cyanosis – best observed in oral mucosa, acrocyanosis can persist for 24-48 hours</a:t>
            </a:r>
          </a:p>
          <a:p>
            <a:pPr marL="228600" lvl="1" indent="0">
              <a:lnSpc>
                <a:spcPct val="90000"/>
              </a:lnSpc>
              <a:buNone/>
            </a:pPr>
            <a:r>
              <a:rPr lang="en-US" sz="1300" dirty="0">
                <a:solidFill>
                  <a:srgbClr val="404040"/>
                </a:solidFill>
                <a:hlinkClick r:id="rId2"/>
              </a:rPr>
              <a:t>https://www.youtube.com/watch?v=6xQ5VmLfAMg</a:t>
            </a:r>
            <a:endParaRPr lang="en-US" sz="1300" dirty="0">
              <a:solidFill>
                <a:srgbClr val="404040"/>
              </a:solidFill>
            </a:endParaRPr>
          </a:p>
          <a:p>
            <a:pPr>
              <a:lnSpc>
                <a:spcPct val="90000"/>
              </a:lnSpc>
            </a:pPr>
            <a:endParaRPr lang="en-US" sz="1300" dirty="0">
              <a:solidFill>
                <a:srgbClr val="404040"/>
              </a:solidFill>
            </a:endParaRPr>
          </a:p>
        </p:txBody>
      </p:sp>
    </p:spTree>
    <p:extLst>
      <p:ext uri="{BB962C8B-B14F-4D97-AF65-F5344CB8AC3E}">
        <p14:creationId xmlns:p14="http://schemas.microsoft.com/office/powerpoint/2010/main" val="3911594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73C15-426B-41FF-9179-35B0F4B47A07}"/>
              </a:ext>
            </a:extLst>
          </p:cNvPr>
          <p:cNvSpPr>
            <a:spLocks noGrp="1"/>
          </p:cNvSpPr>
          <p:nvPr>
            <p:ph type="title"/>
          </p:nvPr>
        </p:nvSpPr>
        <p:spPr>
          <a:xfrm>
            <a:off x="804670" y="978776"/>
            <a:ext cx="3044953" cy="1174991"/>
          </a:xfrm>
        </p:spPr>
        <p:txBody>
          <a:bodyPr vert="horz" lIns="182880" tIns="182880" rIns="182880" bIns="182880" rtlCol="0" anchor="ctr">
            <a:normAutofit/>
          </a:bodyPr>
          <a:lstStyle/>
          <a:p>
            <a:r>
              <a:rPr lang="en-US" sz="1900"/>
              <a:t>What If Something Goes Wrong??</a:t>
            </a:r>
          </a:p>
        </p:txBody>
      </p:sp>
      <p:sp>
        <p:nvSpPr>
          <p:cNvPr id="3" name="Content Placeholder 2">
            <a:extLst>
              <a:ext uri="{FF2B5EF4-FFF2-40B4-BE49-F238E27FC236}">
                <a16:creationId xmlns:a16="http://schemas.microsoft.com/office/drawing/2014/main" id="{853EF358-D73A-4D8C-9C09-C83F86365B99}"/>
              </a:ext>
            </a:extLst>
          </p:cNvPr>
          <p:cNvSpPr>
            <a:spLocks noGrp="1"/>
          </p:cNvSpPr>
          <p:nvPr>
            <p:ph sz="half" idx="1"/>
          </p:nvPr>
        </p:nvSpPr>
        <p:spPr>
          <a:xfrm>
            <a:off x="804670" y="2640691"/>
            <a:ext cx="3500630" cy="4036333"/>
          </a:xfrm>
        </p:spPr>
        <p:txBody>
          <a:bodyPr vert="horz" lIns="91440" tIns="45720" rIns="91440" bIns="45720" rtlCol="0">
            <a:normAutofit/>
          </a:bodyPr>
          <a:lstStyle/>
          <a:p>
            <a:pPr>
              <a:lnSpc>
                <a:spcPct val="90000"/>
              </a:lnSpc>
            </a:pPr>
            <a:r>
              <a:rPr lang="en-US" sz="1600" dirty="0"/>
              <a:t>NRP and the AAP tell us approximately 10% of newborns need assistance at birth/resuscitation</a:t>
            </a:r>
          </a:p>
          <a:p>
            <a:pPr lvl="1">
              <a:lnSpc>
                <a:spcPct val="90000"/>
              </a:lnSpc>
            </a:pPr>
            <a:r>
              <a:rPr lang="en-US" dirty="0"/>
              <a:t>~1% will require extensive measures (intubation, cardiac compressions, medications)</a:t>
            </a:r>
          </a:p>
          <a:p>
            <a:pPr>
              <a:lnSpc>
                <a:spcPct val="90000"/>
              </a:lnSpc>
            </a:pPr>
            <a:r>
              <a:rPr lang="en-US" sz="1600" dirty="0"/>
              <a:t>The 90%:  “I’m fine, you guys!!”</a:t>
            </a:r>
          </a:p>
          <a:p>
            <a:pPr lvl="1">
              <a:lnSpc>
                <a:spcPct val="90000"/>
              </a:lnSpc>
            </a:pPr>
            <a:r>
              <a:rPr lang="en-US" dirty="0"/>
              <a:t>Evaluation of infant at birth- crying and breathing? Good tone? Term-</a:t>
            </a:r>
            <a:r>
              <a:rPr lang="en-US" dirty="0" err="1"/>
              <a:t>ish</a:t>
            </a:r>
            <a:r>
              <a:rPr lang="en-US" dirty="0"/>
              <a:t>?</a:t>
            </a:r>
          </a:p>
          <a:p>
            <a:pPr lvl="1">
              <a:lnSpc>
                <a:spcPct val="90000"/>
              </a:lnSpc>
            </a:pPr>
            <a:r>
              <a:rPr lang="en-US" dirty="0"/>
              <a:t>While skin to skin with mother, dry and stimulate infant, clear secretions IF NEEDED</a:t>
            </a:r>
          </a:p>
          <a:p>
            <a:pPr lvl="1">
              <a:lnSpc>
                <a:spcPct val="90000"/>
              </a:lnSpc>
            </a:pPr>
            <a:r>
              <a:rPr lang="en-US" dirty="0"/>
              <a:t>Continued evaluation throughout first minutes/hours of life</a:t>
            </a:r>
          </a:p>
          <a:p>
            <a:pPr lvl="1">
              <a:lnSpc>
                <a:spcPct val="90000"/>
              </a:lnSpc>
            </a:pPr>
            <a:endParaRPr lang="en-US" sz="1200" dirty="0"/>
          </a:p>
        </p:txBody>
      </p:sp>
      <p:pic>
        <p:nvPicPr>
          <p:cNvPr id="17" name="Content Placeholder 16" descr="A close up of a person lying on a bed&#10;&#10;Description automatically generated">
            <a:extLst>
              <a:ext uri="{FF2B5EF4-FFF2-40B4-BE49-F238E27FC236}">
                <a16:creationId xmlns:a16="http://schemas.microsoft.com/office/drawing/2014/main" id="{BEE04117-DE4A-4A41-BA65-C246B19F2F1C}"/>
              </a:ext>
            </a:extLst>
          </p:cNvPr>
          <p:cNvPicPr>
            <a:picLocks noGrp="1" noChangeAspect="1"/>
          </p:cNvPicPr>
          <p:nvPr>
            <p:ph sz="half" idx="2"/>
          </p:nvPr>
        </p:nvPicPr>
        <p:blipFill rotWithShape="1">
          <a:blip r:embed="rId2">
            <a:extLst>
              <a:ext uri="{837473B0-CC2E-450A-ABE3-18F120FF3D39}">
                <a1611:picAttrSrcUrl xmlns="" xmlns:a1611="http://schemas.microsoft.com/office/drawing/2016/11/main" r:id="rId3"/>
              </a:ext>
            </a:extLst>
          </a:blip>
          <a:srcRect l="17473" r="11633" b="-1"/>
          <a:stretch/>
        </p:blipFill>
        <p:spPr>
          <a:xfrm>
            <a:off x="4654296" y="10"/>
            <a:ext cx="7537704" cy="6857990"/>
          </a:xfrm>
          <a:prstGeom prst="rect">
            <a:avLst/>
          </a:prstGeom>
        </p:spPr>
      </p:pic>
    </p:spTree>
    <p:extLst>
      <p:ext uri="{BB962C8B-B14F-4D97-AF65-F5344CB8AC3E}">
        <p14:creationId xmlns:p14="http://schemas.microsoft.com/office/powerpoint/2010/main" val="735726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E128C-6640-4559-A723-B1A37AFC38E9}"/>
              </a:ext>
            </a:extLst>
          </p:cNvPr>
          <p:cNvSpPr>
            <a:spLocks noGrp="1"/>
          </p:cNvSpPr>
          <p:nvPr>
            <p:ph type="title"/>
          </p:nvPr>
        </p:nvSpPr>
        <p:spPr>
          <a:xfrm>
            <a:off x="5445496" y="978776"/>
            <a:ext cx="5925310" cy="1174991"/>
          </a:xfrm>
        </p:spPr>
        <p:txBody>
          <a:bodyPr vert="horz" lIns="182880" tIns="182880" rIns="182880" bIns="182880" rtlCol="0" anchor="ctr">
            <a:normAutofit/>
          </a:bodyPr>
          <a:lstStyle/>
          <a:p>
            <a:r>
              <a:rPr lang="en-US" sz="2400"/>
              <a:t>What If Something Goes Wrong??</a:t>
            </a:r>
          </a:p>
        </p:txBody>
      </p:sp>
      <p:pic>
        <p:nvPicPr>
          <p:cNvPr id="6" name="Content Placeholder 5" descr="A close up of text on a white background&#10;&#10;Description automatically generated">
            <a:extLst>
              <a:ext uri="{FF2B5EF4-FFF2-40B4-BE49-F238E27FC236}">
                <a16:creationId xmlns:a16="http://schemas.microsoft.com/office/drawing/2014/main" id="{C46FE588-DEF2-431F-892A-4638D4B63930}"/>
              </a:ext>
            </a:extLst>
          </p:cNvPr>
          <p:cNvPicPr>
            <a:picLocks noGrp="1" noChangeAspect="1"/>
          </p:cNvPicPr>
          <p:nvPr>
            <p:ph sz="half" idx="1"/>
          </p:nvPr>
        </p:nvPicPr>
        <p:blipFill rotWithShape="1">
          <a:blip r:embed="rId2"/>
          <a:srcRect r="-1" b="15329"/>
          <a:stretch/>
        </p:blipFill>
        <p:spPr>
          <a:xfrm>
            <a:off x="20" y="10"/>
            <a:ext cx="4657325" cy="6857990"/>
          </a:xfrm>
          <a:prstGeom prst="rect">
            <a:avLst/>
          </a:prstGeom>
        </p:spPr>
      </p:pic>
      <p:sp>
        <p:nvSpPr>
          <p:cNvPr id="4" name="Content Placeholder 3">
            <a:extLst>
              <a:ext uri="{FF2B5EF4-FFF2-40B4-BE49-F238E27FC236}">
                <a16:creationId xmlns:a16="http://schemas.microsoft.com/office/drawing/2014/main" id="{76A714C2-E22F-4BE5-A8EC-57EFAD62E3CB}"/>
              </a:ext>
            </a:extLst>
          </p:cNvPr>
          <p:cNvSpPr>
            <a:spLocks noGrp="1"/>
          </p:cNvSpPr>
          <p:nvPr>
            <p:ph sz="half" idx="2"/>
          </p:nvPr>
        </p:nvSpPr>
        <p:spPr>
          <a:xfrm>
            <a:off x="5445496" y="2640691"/>
            <a:ext cx="6365504" cy="3960133"/>
          </a:xfrm>
        </p:spPr>
        <p:txBody>
          <a:bodyPr vert="horz" lIns="91440" tIns="45720" rIns="91440" bIns="45720" rtlCol="0">
            <a:normAutofit/>
          </a:bodyPr>
          <a:lstStyle/>
          <a:p>
            <a:r>
              <a:rPr lang="en-US" sz="2000" b="1" u="sng" dirty="0"/>
              <a:t>The 9%:  “Can I get a little help over here??”</a:t>
            </a:r>
          </a:p>
          <a:p>
            <a:r>
              <a:rPr lang="en-US" dirty="0"/>
              <a:t>If apnea, ineffective respirations or heart rate &lt;100 bpm</a:t>
            </a:r>
          </a:p>
          <a:p>
            <a:pPr lvl="1"/>
            <a:r>
              <a:rPr lang="en-US" sz="1800" dirty="0"/>
              <a:t>Position and clear airway if needed</a:t>
            </a:r>
          </a:p>
          <a:p>
            <a:pPr lvl="1"/>
            <a:r>
              <a:rPr lang="en-US" sz="1800" dirty="0"/>
              <a:t>Begin </a:t>
            </a:r>
            <a:r>
              <a:rPr lang="en-US" sz="1800" i="1" dirty="0"/>
              <a:t>positive pressure ventilation</a:t>
            </a:r>
            <a:r>
              <a:rPr lang="en-US" sz="1800" dirty="0"/>
              <a:t> at 40-60 breaths per </a:t>
            </a:r>
            <a:r>
              <a:rPr lang="en-US" sz="1800" dirty="0" smtClean="0"/>
              <a:t>minute</a:t>
            </a:r>
          </a:p>
          <a:p>
            <a:pPr lvl="2"/>
            <a:r>
              <a:rPr lang="en-US" sz="1800" dirty="0" smtClean="0"/>
              <a:t>“BREATHE-2-3” </a:t>
            </a:r>
          </a:p>
          <a:p>
            <a:pPr lvl="1"/>
            <a:r>
              <a:rPr lang="en-US" sz="1800" dirty="0" smtClean="0"/>
              <a:t>Place </a:t>
            </a:r>
            <a:r>
              <a:rPr lang="en-US" sz="1800" dirty="0"/>
              <a:t>pulse oximeter </a:t>
            </a:r>
          </a:p>
          <a:p>
            <a:pPr lvl="1"/>
            <a:r>
              <a:rPr lang="en-US" sz="1800" dirty="0"/>
              <a:t>BEST INDICATOR of effective ventilation is rising heart rate</a:t>
            </a:r>
          </a:p>
          <a:p>
            <a:pPr lvl="2"/>
            <a:r>
              <a:rPr lang="en-US" sz="1800" dirty="0"/>
              <a:t>If not improving in 15 seconds, consider corrective actions</a:t>
            </a:r>
          </a:p>
          <a:p>
            <a:pPr lvl="2"/>
            <a:r>
              <a:rPr lang="en-US" sz="1800" dirty="0" smtClean="0"/>
              <a:t>MR. SOPA</a:t>
            </a:r>
            <a:endParaRPr lang="en-US" sz="1800" dirty="0"/>
          </a:p>
          <a:p>
            <a:endParaRPr lang="en-US" dirty="0"/>
          </a:p>
        </p:txBody>
      </p:sp>
    </p:spTree>
    <p:extLst>
      <p:ext uri="{BB962C8B-B14F-4D97-AF65-F5344CB8AC3E}">
        <p14:creationId xmlns:p14="http://schemas.microsoft.com/office/powerpoint/2010/main" val="773832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Hints for Positive pressure Ventilation</a:t>
            </a:r>
            <a:endParaRPr lang="en-US" dirty="0"/>
          </a:p>
        </p:txBody>
      </p:sp>
      <p:sp>
        <p:nvSpPr>
          <p:cNvPr id="7" name="Content Placeholder 6"/>
          <p:cNvSpPr>
            <a:spLocks noGrp="1"/>
          </p:cNvSpPr>
          <p:nvPr>
            <p:ph idx="1"/>
          </p:nvPr>
        </p:nvSpPr>
        <p:spPr>
          <a:xfrm>
            <a:off x="457200" y="2638044"/>
            <a:ext cx="8877993" cy="3829258"/>
          </a:xfrm>
        </p:spPr>
        <p:txBody>
          <a:bodyPr/>
          <a:lstStyle/>
          <a:p>
            <a:r>
              <a:rPr lang="en-US" dirty="0" smtClean="0"/>
              <a:t>Can always begin with 21% FiO2- place pulse oximeter to guide adding oxygen if necessary.</a:t>
            </a:r>
          </a:p>
          <a:p>
            <a:r>
              <a:rPr lang="en-US" dirty="0" smtClean="0"/>
              <a:t>Inflating the alveoli is super important- look for chest rise as an indicator that you are inflating them!</a:t>
            </a:r>
          </a:p>
          <a:p>
            <a:r>
              <a:rPr lang="en-US" dirty="0" smtClean="0"/>
              <a:t>Think of MR. SOPA in pairs, and give each pair time to work (~8 breaths)</a:t>
            </a:r>
          </a:p>
          <a:p>
            <a:pPr lvl="1"/>
            <a:r>
              <a:rPr lang="en-US" dirty="0" smtClean="0"/>
              <a:t>Mask/reposition head</a:t>
            </a:r>
          </a:p>
          <a:p>
            <a:pPr lvl="1"/>
            <a:r>
              <a:rPr lang="en-US" dirty="0" smtClean="0"/>
              <a:t>Suction mouth/nares and open mouth</a:t>
            </a:r>
          </a:p>
          <a:p>
            <a:pPr lvl="1"/>
            <a:r>
              <a:rPr lang="en-US" dirty="0" smtClean="0"/>
              <a:t>Increase pressure- NOT THE ONE IN YOUR HAND!</a:t>
            </a:r>
          </a:p>
          <a:p>
            <a:pPr lvl="1"/>
            <a:r>
              <a:rPr lang="en-US" dirty="0" smtClean="0"/>
              <a:t>If none of those work, consider intubation…</a:t>
            </a:r>
          </a:p>
          <a:p>
            <a:r>
              <a:rPr lang="en-US" dirty="0" smtClean="0"/>
              <a:t>Don’t be afraid to give a “long” breath!</a:t>
            </a:r>
          </a:p>
          <a:p>
            <a:pPr lvl="1"/>
            <a:r>
              <a:rPr lang="en-US" dirty="0" smtClean="0"/>
              <a:t>I-time is very important when starting with closed alveoli!</a:t>
            </a:r>
          </a:p>
        </p:txBody>
      </p:sp>
      <p:pic>
        <p:nvPicPr>
          <p:cNvPr id="8" name="Picture 7" descr="Foothills hospital team develops portable newbor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8575" y="4123765"/>
            <a:ext cx="4081549" cy="2143737"/>
          </a:xfrm>
          <a:prstGeom prst="rect">
            <a:avLst/>
          </a:prstGeom>
        </p:spPr>
      </p:pic>
    </p:spTree>
    <p:extLst>
      <p:ext uri="{BB962C8B-B14F-4D97-AF65-F5344CB8AC3E}">
        <p14:creationId xmlns:p14="http://schemas.microsoft.com/office/powerpoint/2010/main" val="2131556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E128C-6640-4559-A723-B1A37AFC38E9}"/>
              </a:ext>
            </a:extLst>
          </p:cNvPr>
          <p:cNvSpPr>
            <a:spLocks noGrp="1"/>
          </p:cNvSpPr>
          <p:nvPr>
            <p:ph type="title"/>
          </p:nvPr>
        </p:nvSpPr>
        <p:spPr>
          <a:xfrm>
            <a:off x="5445496" y="978776"/>
            <a:ext cx="5925310" cy="1174991"/>
          </a:xfrm>
        </p:spPr>
        <p:txBody>
          <a:bodyPr vert="horz" lIns="182880" tIns="182880" rIns="182880" bIns="182880" rtlCol="0" anchor="ctr">
            <a:normAutofit/>
          </a:bodyPr>
          <a:lstStyle/>
          <a:p>
            <a:r>
              <a:rPr lang="en-US" sz="2400"/>
              <a:t>What If Something Goes Wrong??</a:t>
            </a:r>
          </a:p>
        </p:txBody>
      </p:sp>
      <p:pic>
        <p:nvPicPr>
          <p:cNvPr id="6" name="Content Placeholder 5" descr="A close up of text on a white background&#10;&#10;Description automatically generated">
            <a:extLst>
              <a:ext uri="{FF2B5EF4-FFF2-40B4-BE49-F238E27FC236}">
                <a16:creationId xmlns:a16="http://schemas.microsoft.com/office/drawing/2014/main" id="{C46FE588-DEF2-431F-892A-4638D4B63930}"/>
              </a:ext>
            </a:extLst>
          </p:cNvPr>
          <p:cNvPicPr>
            <a:picLocks noGrp="1" noChangeAspect="1"/>
          </p:cNvPicPr>
          <p:nvPr>
            <p:ph sz="half" idx="1"/>
          </p:nvPr>
        </p:nvPicPr>
        <p:blipFill rotWithShape="1">
          <a:blip r:embed="rId2"/>
          <a:srcRect r="-1" b="15329"/>
          <a:stretch/>
        </p:blipFill>
        <p:spPr>
          <a:xfrm>
            <a:off x="20" y="10"/>
            <a:ext cx="4657325" cy="6857990"/>
          </a:xfrm>
          <a:prstGeom prst="rect">
            <a:avLst/>
          </a:prstGeom>
        </p:spPr>
      </p:pic>
      <p:sp>
        <p:nvSpPr>
          <p:cNvPr id="4" name="Content Placeholder 3">
            <a:extLst>
              <a:ext uri="{FF2B5EF4-FFF2-40B4-BE49-F238E27FC236}">
                <a16:creationId xmlns:a16="http://schemas.microsoft.com/office/drawing/2014/main" id="{76A714C2-E22F-4BE5-A8EC-57EFAD62E3CB}"/>
              </a:ext>
            </a:extLst>
          </p:cNvPr>
          <p:cNvSpPr>
            <a:spLocks noGrp="1"/>
          </p:cNvSpPr>
          <p:nvPr>
            <p:ph sz="half" idx="2"/>
          </p:nvPr>
        </p:nvSpPr>
        <p:spPr>
          <a:xfrm>
            <a:off x="5445495" y="2640692"/>
            <a:ext cx="6241679" cy="3741058"/>
          </a:xfrm>
        </p:spPr>
        <p:txBody>
          <a:bodyPr vert="horz" lIns="91440" tIns="45720" rIns="91440" bIns="45720" rtlCol="0">
            <a:normAutofit/>
          </a:bodyPr>
          <a:lstStyle/>
          <a:p>
            <a:r>
              <a:rPr lang="en-US" b="1" u="sng" dirty="0"/>
              <a:t>The 9%:  “Can I get a little help over here??”</a:t>
            </a:r>
          </a:p>
          <a:p>
            <a:r>
              <a:rPr lang="en-US" dirty="0"/>
              <a:t>If labored </a:t>
            </a:r>
            <a:r>
              <a:rPr lang="en-US" dirty="0" smtClean="0"/>
              <a:t>breathing/grunting/retractions:</a:t>
            </a:r>
            <a:endParaRPr lang="en-US" dirty="0"/>
          </a:p>
          <a:p>
            <a:pPr lvl="1"/>
            <a:r>
              <a:rPr lang="en-US" dirty="0"/>
              <a:t>Position and clear airway</a:t>
            </a:r>
          </a:p>
          <a:p>
            <a:pPr lvl="1"/>
            <a:r>
              <a:rPr lang="en-US" dirty="0"/>
              <a:t>Place pulse oximeter</a:t>
            </a:r>
          </a:p>
          <a:p>
            <a:pPr lvl="1"/>
            <a:r>
              <a:rPr lang="en-US" dirty="0" smtClean="0"/>
              <a:t>Consider CPAP with mask or RAM cannula</a:t>
            </a:r>
            <a:endParaRPr lang="en-US" dirty="0"/>
          </a:p>
          <a:p>
            <a:pPr lvl="2"/>
            <a:r>
              <a:rPr lang="en-US" dirty="0"/>
              <a:t>Begin with 21% </a:t>
            </a:r>
            <a:r>
              <a:rPr lang="en-US" dirty="0" smtClean="0"/>
              <a:t>oxygen, adjust as needed</a:t>
            </a:r>
          </a:p>
          <a:p>
            <a:pPr lvl="3"/>
            <a:r>
              <a:rPr lang="en-US" dirty="0" smtClean="0"/>
              <a:t>Just getting the alveoli open can often improve saturations!</a:t>
            </a:r>
            <a:endParaRPr lang="en-US" dirty="0"/>
          </a:p>
          <a:p>
            <a:pPr lvl="2"/>
            <a:r>
              <a:rPr lang="en-US" dirty="0" smtClean="0"/>
              <a:t>Common in </a:t>
            </a:r>
            <a:r>
              <a:rPr lang="en-US" dirty="0"/>
              <a:t>p</a:t>
            </a:r>
            <a:r>
              <a:rPr lang="en-US" dirty="0" smtClean="0"/>
              <a:t>reterm</a:t>
            </a:r>
            <a:r>
              <a:rPr lang="en-US" dirty="0"/>
              <a:t>, c-section deliveries, IDMs, difficult birth</a:t>
            </a:r>
          </a:p>
          <a:p>
            <a:pPr lvl="1"/>
            <a:endParaRPr lang="en-US" dirty="0"/>
          </a:p>
          <a:p>
            <a:endParaRPr lang="en-US" dirty="0"/>
          </a:p>
        </p:txBody>
      </p:sp>
    </p:spTree>
    <p:extLst>
      <p:ext uri="{BB962C8B-B14F-4D97-AF65-F5344CB8AC3E}">
        <p14:creationId xmlns:p14="http://schemas.microsoft.com/office/powerpoint/2010/main" val="3672182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E128C-6640-4559-A723-B1A37AFC38E9}"/>
              </a:ext>
            </a:extLst>
          </p:cNvPr>
          <p:cNvSpPr>
            <a:spLocks noGrp="1"/>
          </p:cNvSpPr>
          <p:nvPr>
            <p:ph type="title"/>
          </p:nvPr>
        </p:nvSpPr>
        <p:spPr>
          <a:xfrm>
            <a:off x="5445496" y="978776"/>
            <a:ext cx="5925310" cy="1174991"/>
          </a:xfrm>
        </p:spPr>
        <p:txBody>
          <a:bodyPr vert="horz" lIns="182880" tIns="182880" rIns="182880" bIns="182880" rtlCol="0" anchor="ctr">
            <a:normAutofit/>
          </a:bodyPr>
          <a:lstStyle/>
          <a:p>
            <a:r>
              <a:rPr lang="en-US" sz="2400"/>
              <a:t>What If Something Goes Wrong??</a:t>
            </a:r>
          </a:p>
        </p:txBody>
      </p:sp>
      <p:pic>
        <p:nvPicPr>
          <p:cNvPr id="6" name="Content Placeholder 5" descr="A close up of text on a white background&#10;&#10;Description automatically generated">
            <a:extLst>
              <a:ext uri="{FF2B5EF4-FFF2-40B4-BE49-F238E27FC236}">
                <a16:creationId xmlns:a16="http://schemas.microsoft.com/office/drawing/2014/main" id="{C46FE588-DEF2-431F-892A-4638D4B63930}"/>
              </a:ext>
            </a:extLst>
          </p:cNvPr>
          <p:cNvPicPr>
            <a:picLocks noGrp="1" noChangeAspect="1"/>
          </p:cNvPicPr>
          <p:nvPr>
            <p:ph sz="half" idx="1"/>
          </p:nvPr>
        </p:nvPicPr>
        <p:blipFill rotWithShape="1">
          <a:blip r:embed="rId2"/>
          <a:srcRect r="-1" b="15329"/>
          <a:stretch/>
        </p:blipFill>
        <p:spPr>
          <a:xfrm>
            <a:off x="20" y="10"/>
            <a:ext cx="4657325" cy="6857990"/>
          </a:xfrm>
          <a:prstGeom prst="rect">
            <a:avLst/>
          </a:prstGeom>
        </p:spPr>
      </p:pic>
      <p:sp>
        <p:nvSpPr>
          <p:cNvPr id="4" name="Content Placeholder 3">
            <a:extLst>
              <a:ext uri="{FF2B5EF4-FFF2-40B4-BE49-F238E27FC236}">
                <a16:creationId xmlns:a16="http://schemas.microsoft.com/office/drawing/2014/main" id="{76A714C2-E22F-4BE5-A8EC-57EFAD62E3CB}"/>
              </a:ext>
            </a:extLst>
          </p:cNvPr>
          <p:cNvSpPr>
            <a:spLocks noGrp="1"/>
          </p:cNvSpPr>
          <p:nvPr>
            <p:ph sz="half" idx="2"/>
          </p:nvPr>
        </p:nvSpPr>
        <p:spPr>
          <a:xfrm>
            <a:off x="5445495" y="2640691"/>
            <a:ext cx="6241679" cy="4067679"/>
          </a:xfrm>
        </p:spPr>
        <p:txBody>
          <a:bodyPr vert="horz" lIns="91440" tIns="45720" rIns="91440" bIns="45720" rtlCol="0">
            <a:normAutofit fontScale="92500" lnSpcReduction="10000"/>
          </a:bodyPr>
          <a:lstStyle/>
          <a:p>
            <a:r>
              <a:rPr lang="en-US" b="1" u="sng" dirty="0"/>
              <a:t>The 9%:  “Can I get a little help over here??”</a:t>
            </a:r>
          </a:p>
          <a:p>
            <a:r>
              <a:rPr lang="en-US" dirty="0"/>
              <a:t>If </a:t>
            </a:r>
            <a:r>
              <a:rPr lang="en-US" dirty="0" smtClean="0"/>
              <a:t>persistently cyanotic/ low saturations for age:</a:t>
            </a:r>
            <a:endParaRPr lang="en-US" dirty="0"/>
          </a:p>
          <a:p>
            <a:pPr lvl="1"/>
            <a:r>
              <a:rPr lang="en-US" dirty="0"/>
              <a:t>Position and clear airway</a:t>
            </a:r>
          </a:p>
          <a:p>
            <a:pPr lvl="1"/>
            <a:r>
              <a:rPr lang="en-US" dirty="0"/>
              <a:t>Place pulse </a:t>
            </a:r>
            <a:r>
              <a:rPr lang="en-US" dirty="0" smtClean="0"/>
              <a:t>oximeter</a:t>
            </a:r>
          </a:p>
          <a:p>
            <a:pPr lvl="2"/>
            <a:r>
              <a:rPr lang="en-US" dirty="0" smtClean="0"/>
              <a:t>Don’t just rely on eyes- very hard to judge exact numbers on sight!</a:t>
            </a:r>
            <a:endParaRPr lang="en-US" dirty="0"/>
          </a:p>
          <a:p>
            <a:pPr lvl="1"/>
            <a:r>
              <a:rPr lang="en-US" dirty="0" smtClean="0"/>
              <a:t>Give free-flow oxygen via mask</a:t>
            </a:r>
          </a:p>
          <a:p>
            <a:pPr lvl="2"/>
            <a:r>
              <a:rPr lang="en-US" dirty="0" smtClean="0"/>
              <a:t>ONLY TIME you have to start with MORE than 21%- but DOESN’T have to be 100%</a:t>
            </a:r>
          </a:p>
          <a:p>
            <a:pPr lvl="3"/>
            <a:r>
              <a:rPr lang="en-US" dirty="0" smtClean="0"/>
              <a:t>“Start low, go slow”: 30-35% to begin, give time to work</a:t>
            </a:r>
          </a:p>
          <a:p>
            <a:pPr lvl="3"/>
            <a:r>
              <a:rPr lang="en-US" dirty="0" smtClean="0"/>
              <a:t>Gradually increase if SpO2 doesn’t fall within range- don’t have to aim for 90s.</a:t>
            </a:r>
          </a:p>
          <a:p>
            <a:pPr lvl="3"/>
            <a:r>
              <a:rPr lang="en-US" dirty="0" smtClean="0"/>
              <a:t>Consider CPAP if free-flow doesn’t improve </a:t>
            </a:r>
            <a:r>
              <a:rPr lang="en-US" dirty="0" err="1" smtClean="0"/>
              <a:t>sats</a:t>
            </a:r>
            <a:r>
              <a:rPr lang="en-US" dirty="0" smtClean="0"/>
              <a:t>, sometimes just need the inflation!</a:t>
            </a:r>
          </a:p>
          <a:p>
            <a:pPr lvl="2"/>
            <a:endParaRPr lang="en-US" dirty="0"/>
          </a:p>
          <a:p>
            <a:pPr lvl="1"/>
            <a:endParaRPr lang="en-US" dirty="0"/>
          </a:p>
          <a:p>
            <a:endParaRPr lang="en-US" dirty="0"/>
          </a:p>
        </p:txBody>
      </p:sp>
    </p:spTree>
    <p:extLst>
      <p:ext uri="{BB962C8B-B14F-4D97-AF65-F5344CB8AC3E}">
        <p14:creationId xmlns:p14="http://schemas.microsoft.com/office/powerpoint/2010/main" val="4180022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1660E788-AFA9-4A1B-9991-6AA74632A1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9E128C-6640-4559-A723-B1A37AFC38E9}"/>
              </a:ext>
            </a:extLst>
          </p:cNvPr>
          <p:cNvSpPr>
            <a:spLocks noGrp="1"/>
          </p:cNvSpPr>
          <p:nvPr>
            <p:ph type="title"/>
          </p:nvPr>
        </p:nvSpPr>
        <p:spPr>
          <a:xfrm>
            <a:off x="643467" y="282633"/>
            <a:ext cx="3363974" cy="1105592"/>
          </a:xfrm>
          <a:noFill/>
          <a:ln>
            <a:solidFill>
              <a:schemeClr val="bg1"/>
            </a:solidFill>
          </a:ln>
        </p:spPr>
        <p:txBody>
          <a:bodyPr vert="horz" wrap="square" lIns="182880" tIns="182880" rIns="182880" bIns="182880" rtlCol="0" anchor="ctr">
            <a:normAutofit fontScale="90000"/>
          </a:bodyPr>
          <a:lstStyle/>
          <a:p>
            <a:r>
              <a:rPr lang="en-US" dirty="0">
                <a:solidFill>
                  <a:schemeClr val="bg1"/>
                </a:solidFill>
              </a:rPr>
              <a:t>What If Something Goes Wrong??</a:t>
            </a:r>
          </a:p>
        </p:txBody>
      </p:sp>
      <p:sp>
        <p:nvSpPr>
          <p:cNvPr id="4" name="Content Placeholder 3">
            <a:extLst>
              <a:ext uri="{FF2B5EF4-FFF2-40B4-BE49-F238E27FC236}">
                <a16:creationId xmlns:a16="http://schemas.microsoft.com/office/drawing/2014/main" id="{76A714C2-E22F-4BE5-A8EC-57EFAD62E3CB}"/>
              </a:ext>
            </a:extLst>
          </p:cNvPr>
          <p:cNvSpPr>
            <a:spLocks noGrp="1"/>
          </p:cNvSpPr>
          <p:nvPr>
            <p:ph sz="half" idx="2"/>
          </p:nvPr>
        </p:nvSpPr>
        <p:spPr>
          <a:xfrm>
            <a:off x="643467" y="1554480"/>
            <a:ext cx="3671357" cy="5113020"/>
          </a:xfrm>
        </p:spPr>
        <p:txBody>
          <a:bodyPr vert="horz" lIns="91440" tIns="45720" rIns="91440" bIns="45720" rtlCol="0">
            <a:normAutofit/>
          </a:bodyPr>
          <a:lstStyle/>
          <a:p>
            <a:pPr>
              <a:lnSpc>
                <a:spcPct val="90000"/>
              </a:lnSpc>
            </a:pPr>
            <a:r>
              <a:rPr lang="en-US" sz="1600" dirty="0">
                <a:solidFill>
                  <a:schemeClr val="bg1"/>
                </a:solidFill>
              </a:rPr>
              <a:t>The 1%:  “Houston, we have a problem…”</a:t>
            </a:r>
          </a:p>
          <a:p>
            <a:pPr>
              <a:lnSpc>
                <a:spcPct val="90000"/>
              </a:lnSpc>
            </a:pPr>
            <a:r>
              <a:rPr lang="en-US" sz="1600" dirty="0">
                <a:solidFill>
                  <a:schemeClr val="bg1"/>
                </a:solidFill>
              </a:rPr>
              <a:t>Heart rate not improving or breathing beginning with effective </a:t>
            </a:r>
            <a:r>
              <a:rPr lang="en-US" sz="1600" dirty="0" smtClean="0">
                <a:solidFill>
                  <a:schemeClr val="bg1"/>
                </a:solidFill>
              </a:rPr>
              <a:t>PPV- meaning all MR.SOPA steps have been tried and/or good chest rise is noted </a:t>
            </a:r>
            <a:endParaRPr lang="en-US" sz="1600" dirty="0">
              <a:solidFill>
                <a:schemeClr val="bg1"/>
              </a:solidFill>
            </a:endParaRPr>
          </a:p>
          <a:p>
            <a:pPr lvl="1">
              <a:lnSpc>
                <a:spcPct val="90000"/>
              </a:lnSpc>
            </a:pPr>
            <a:r>
              <a:rPr lang="en-US" dirty="0">
                <a:solidFill>
                  <a:schemeClr val="bg1"/>
                </a:solidFill>
              </a:rPr>
              <a:t>Consider intubation if </a:t>
            </a:r>
            <a:r>
              <a:rPr lang="en-US" dirty="0" smtClean="0">
                <a:solidFill>
                  <a:schemeClr val="bg1"/>
                </a:solidFill>
              </a:rPr>
              <a:t>qualified provider available</a:t>
            </a:r>
          </a:p>
          <a:p>
            <a:pPr lvl="1">
              <a:lnSpc>
                <a:spcPct val="90000"/>
              </a:lnSpc>
            </a:pPr>
            <a:r>
              <a:rPr lang="en-US" dirty="0" smtClean="0">
                <a:solidFill>
                  <a:schemeClr val="bg1"/>
                </a:solidFill>
              </a:rPr>
              <a:t>Remember to limit attempts to ~20 seconds, provide PPV in between</a:t>
            </a:r>
          </a:p>
          <a:p>
            <a:pPr lvl="1">
              <a:lnSpc>
                <a:spcPct val="90000"/>
              </a:lnSpc>
            </a:pPr>
            <a:r>
              <a:rPr lang="en-US" dirty="0" smtClean="0">
                <a:solidFill>
                  <a:schemeClr val="bg1"/>
                </a:solidFill>
              </a:rPr>
              <a:t>Some settings utilizing LMAs as airway option</a:t>
            </a:r>
          </a:p>
          <a:p>
            <a:pPr lvl="1">
              <a:lnSpc>
                <a:spcPct val="90000"/>
              </a:lnSpc>
            </a:pPr>
            <a:r>
              <a:rPr lang="en-US" dirty="0" smtClean="0">
                <a:solidFill>
                  <a:schemeClr val="bg1"/>
                </a:solidFill>
              </a:rPr>
              <a:t>ETT sizes</a:t>
            </a:r>
          </a:p>
          <a:p>
            <a:pPr lvl="1">
              <a:lnSpc>
                <a:spcPct val="90000"/>
              </a:lnSpc>
            </a:pPr>
            <a:r>
              <a:rPr lang="en-US" dirty="0" smtClean="0">
                <a:solidFill>
                  <a:schemeClr val="bg1"/>
                </a:solidFill>
              </a:rPr>
              <a:t>Depth of insertion</a:t>
            </a:r>
            <a:endParaRPr lang="en-US" dirty="0">
              <a:solidFill>
                <a:schemeClr val="bg1"/>
              </a:solidFill>
            </a:endParaRPr>
          </a:p>
          <a:p>
            <a:pPr>
              <a:lnSpc>
                <a:spcPct val="90000"/>
              </a:lnSpc>
            </a:pPr>
            <a:endParaRPr lang="en-US" sz="1300" dirty="0">
              <a:solidFill>
                <a:schemeClr val="bg1"/>
              </a:solidFill>
            </a:endParaRPr>
          </a:p>
          <a:p>
            <a:pPr lvl="1">
              <a:lnSpc>
                <a:spcPct val="90000"/>
              </a:lnSpc>
            </a:pPr>
            <a:endParaRPr lang="en-US" sz="1300" dirty="0">
              <a:solidFill>
                <a:schemeClr val="bg1"/>
              </a:solidFill>
            </a:endParaRPr>
          </a:p>
          <a:p>
            <a:pPr>
              <a:lnSpc>
                <a:spcPct val="90000"/>
              </a:lnSpc>
            </a:pPr>
            <a:endParaRPr lang="en-US" sz="1300" dirty="0">
              <a:solidFill>
                <a:schemeClr val="bg1"/>
              </a:solidFill>
            </a:endParaRPr>
          </a:p>
        </p:txBody>
      </p:sp>
      <p:pic>
        <p:nvPicPr>
          <p:cNvPr id="12" name="Content Placeholder 11" descr="A close up of text on a white background&#10;&#10;Description automatically generated">
            <a:extLst>
              <a:ext uri="{FF2B5EF4-FFF2-40B4-BE49-F238E27FC236}">
                <a16:creationId xmlns:a16="http://schemas.microsoft.com/office/drawing/2014/main" id="{C53A1104-FE5E-42B9-82EE-BE60ADAEDFDA}"/>
              </a:ext>
            </a:extLst>
          </p:cNvPr>
          <p:cNvPicPr>
            <a:picLocks noGrp="1" noChangeAspect="1"/>
          </p:cNvPicPr>
          <p:nvPr>
            <p:ph sz="half" idx="1"/>
          </p:nvPr>
        </p:nvPicPr>
        <p:blipFill>
          <a:blip r:embed="rId2"/>
          <a:stretch>
            <a:fillRect/>
          </a:stretch>
        </p:blipFill>
        <p:spPr>
          <a:xfrm>
            <a:off x="6867715" y="643467"/>
            <a:ext cx="3110864" cy="5410199"/>
          </a:xfrm>
          <a:prstGeom prst="rect">
            <a:avLst/>
          </a:prstGeom>
        </p:spPr>
      </p:pic>
    </p:spTree>
    <p:extLst>
      <p:ext uri="{BB962C8B-B14F-4D97-AF65-F5344CB8AC3E}">
        <p14:creationId xmlns:p14="http://schemas.microsoft.com/office/powerpoint/2010/main" val="3603012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1660E788-AFA9-4A1B-9991-6AA74632A1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9E128C-6640-4559-A723-B1A37AFC38E9}"/>
              </a:ext>
            </a:extLst>
          </p:cNvPr>
          <p:cNvSpPr>
            <a:spLocks noGrp="1"/>
          </p:cNvSpPr>
          <p:nvPr>
            <p:ph type="title"/>
          </p:nvPr>
        </p:nvSpPr>
        <p:spPr>
          <a:xfrm>
            <a:off x="568653" y="177955"/>
            <a:ext cx="3363974" cy="1218583"/>
          </a:xfrm>
          <a:noFill/>
          <a:ln>
            <a:solidFill>
              <a:schemeClr val="bg1"/>
            </a:solidFill>
          </a:ln>
        </p:spPr>
        <p:txBody>
          <a:bodyPr vert="horz" wrap="square" lIns="182880" tIns="182880" rIns="182880" bIns="182880" rtlCol="0" anchor="ctr">
            <a:normAutofit fontScale="90000"/>
          </a:bodyPr>
          <a:lstStyle/>
          <a:p>
            <a:r>
              <a:rPr lang="en-US">
                <a:solidFill>
                  <a:schemeClr val="bg1"/>
                </a:solidFill>
              </a:rPr>
              <a:t>What If Something Goes Wrong??</a:t>
            </a:r>
          </a:p>
        </p:txBody>
      </p:sp>
      <p:sp>
        <p:nvSpPr>
          <p:cNvPr id="4" name="Content Placeholder 3">
            <a:extLst>
              <a:ext uri="{FF2B5EF4-FFF2-40B4-BE49-F238E27FC236}">
                <a16:creationId xmlns:a16="http://schemas.microsoft.com/office/drawing/2014/main" id="{76A714C2-E22F-4BE5-A8EC-57EFAD62E3CB}"/>
              </a:ext>
            </a:extLst>
          </p:cNvPr>
          <p:cNvSpPr>
            <a:spLocks noGrp="1"/>
          </p:cNvSpPr>
          <p:nvPr>
            <p:ph sz="half" idx="2"/>
          </p:nvPr>
        </p:nvSpPr>
        <p:spPr>
          <a:xfrm>
            <a:off x="643467" y="1574493"/>
            <a:ext cx="3671357" cy="5093007"/>
          </a:xfrm>
        </p:spPr>
        <p:txBody>
          <a:bodyPr vert="horz" lIns="91440" tIns="45720" rIns="91440" bIns="45720" rtlCol="0">
            <a:normAutofit/>
          </a:bodyPr>
          <a:lstStyle/>
          <a:p>
            <a:pPr>
              <a:lnSpc>
                <a:spcPct val="90000"/>
              </a:lnSpc>
            </a:pPr>
            <a:r>
              <a:rPr lang="en-US" sz="1600" dirty="0">
                <a:solidFill>
                  <a:schemeClr val="bg1"/>
                </a:solidFill>
              </a:rPr>
              <a:t>The 1%:  “Houston, we have a problem</a:t>
            </a:r>
            <a:r>
              <a:rPr lang="en-US" sz="1600" dirty="0" smtClean="0">
                <a:solidFill>
                  <a:schemeClr val="bg1"/>
                </a:solidFill>
              </a:rPr>
              <a:t>…”</a:t>
            </a:r>
          </a:p>
          <a:p>
            <a:pPr>
              <a:lnSpc>
                <a:spcPct val="90000"/>
              </a:lnSpc>
            </a:pPr>
            <a:r>
              <a:rPr lang="en-US" sz="1600" dirty="0" smtClean="0">
                <a:solidFill>
                  <a:schemeClr val="bg1"/>
                </a:solidFill>
              </a:rPr>
              <a:t>RARE to get here</a:t>
            </a:r>
          </a:p>
          <a:p>
            <a:pPr lvl="1">
              <a:lnSpc>
                <a:spcPct val="90000"/>
              </a:lnSpc>
            </a:pPr>
            <a:r>
              <a:rPr lang="en-US" sz="1400" dirty="0" smtClean="0">
                <a:solidFill>
                  <a:schemeClr val="bg1"/>
                </a:solidFill>
              </a:rPr>
              <a:t>Usually only if fetal conditions were incredibly poor</a:t>
            </a:r>
            <a:endParaRPr lang="en-US" sz="1400" dirty="0">
              <a:solidFill>
                <a:schemeClr val="bg1"/>
              </a:solidFill>
            </a:endParaRPr>
          </a:p>
          <a:p>
            <a:pPr>
              <a:lnSpc>
                <a:spcPct val="90000"/>
              </a:lnSpc>
            </a:pPr>
            <a:r>
              <a:rPr lang="en-US" sz="1600" dirty="0" smtClean="0">
                <a:solidFill>
                  <a:schemeClr val="bg1"/>
                </a:solidFill>
              </a:rPr>
              <a:t>Heart </a:t>
            </a:r>
            <a:r>
              <a:rPr lang="en-US" sz="1600" dirty="0">
                <a:solidFill>
                  <a:schemeClr val="bg1"/>
                </a:solidFill>
              </a:rPr>
              <a:t>rate &lt;60 AFTER effective </a:t>
            </a:r>
            <a:r>
              <a:rPr lang="en-US" sz="1600" dirty="0" smtClean="0">
                <a:solidFill>
                  <a:schemeClr val="bg1"/>
                </a:solidFill>
              </a:rPr>
              <a:t>ventilation, preferably through ETT</a:t>
            </a:r>
            <a:endParaRPr lang="en-US" sz="1600" dirty="0">
              <a:solidFill>
                <a:schemeClr val="bg1"/>
              </a:solidFill>
            </a:endParaRPr>
          </a:p>
          <a:p>
            <a:pPr lvl="1">
              <a:lnSpc>
                <a:spcPct val="90000"/>
              </a:lnSpc>
            </a:pPr>
            <a:r>
              <a:rPr lang="en-US" dirty="0">
                <a:solidFill>
                  <a:schemeClr val="bg1"/>
                </a:solidFill>
              </a:rPr>
              <a:t>Compressions coordinating with </a:t>
            </a:r>
            <a:r>
              <a:rPr lang="en-US" dirty="0" smtClean="0">
                <a:solidFill>
                  <a:schemeClr val="bg1"/>
                </a:solidFill>
              </a:rPr>
              <a:t>PPV, rate of 90 bpm to 30 breaths</a:t>
            </a:r>
          </a:p>
          <a:p>
            <a:pPr lvl="2">
              <a:lnSpc>
                <a:spcPct val="90000"/>
              </a:lnSpc>
            </a:pPr>
            <a:r>
              <a:rPr lang="en-US" dirty="0" smtClean="0">
                <a:solidFill>
                  <a:schemeClr val="bg1"/>
                </a:solidFill>
              </a:rPr>
              <a:t>“1 and 2 and 3 and breathe”</a:t>
            </a:r>
            <a:endParaRPr lang="en-US" dirty="0">
              <a:solidFill>
                <a:schemeClr val="bg1"/>
              </a:solidFill>
            </a:endParaRPr>
          </a:p>
          <a:p>
            <a:pPr lvl="1">
              <a:lnSpc>
                <a:spcPct val="90000"/>
              </a:lnSpc>
            </a:pPr>
            <a:r>
              <a:rPr lang="en-US" dirty="0">
                <a:solidFill>
                  <a:schemeClr val="bg1"/>
                </a:solidFill>
              </a:rPr>
              <a:t>Intubate if not done</a:t>
            </a:r>
          </a:p>
          <a:p>
            <a:pPr lvl="1">
              <a:lnSpc>
                <a:spcPct val="90000"/>
              </a:lnSpc>
            </a:pPr>
            <a:r>
              <a:rPr lang="en-US" dirty="0">
                <a:solidFill>
                  <a:schemeClr val="bg1"/>
                </a:solidFill>
              </a:rPr>
              <a:t>Provide 100% FiO2</a:t>
            </a:r>
          </a:p>
          <a:p>
            <a:pPr>
              <a:lnSpc>
                <a:spcPct val="90000"/>
              </a:lnSpc>
            </a:pPr>
            <a:r>
              <a:rPr lang="en-US" sz="1600" dirty="0">
                <a:solidFill>
                  <a:schemeClr val="bg1"/>
                </a:solidFill>
              </a:rPr>
              <a:t>Heart rate remains &lt;60 despite compressions</a:t>
            </a:r>
          </a:p>
          <a:p>
            <a:pPr lvl="1">
              <a:lnSpc>
                <a:spcPct val="90000"/>
              </a:lnSpc>
            </a:pPr>
            <a:r>
              <a:rPr lang="en-US" dirty="0" err="1">
                <a:solidFill>
                  <a:schemeClr val="bg1"/>
                </a:solidFill>
              </a:rPr>
              <a:t>Epinephine</a:t>
            </a:r>
            <a:r>
              <a:rPr lang="en-US" dirty="0">
                <a:solidFill>
                  <a:schemeClr val="bg1"/>
                </a:solidFill>
              </a:rPr>
              <a:t>- IV </a:t>
            </a:r>
            <a:r>
              <a:rPr lang="en-US" dirty="0" smtClean="0">
                <a:solidFill>
                  <a:schemeClr val="bg1"/>
                </a:solidFill>
              </a:rPr>
              <a:t>preferred (0.1-0.3ml/kg), </a:t>
            </a:r>
            <a:r>
              <a:rPr lang="en-US" dirty="0">
                <a:solidFill>
                  <a:schemeClr val="bg1"/>
                </a:solidFill>
              </a:rPr>
              <a:t>ETT </a:t>
            </a:r>
            <a:r>
              <a:rPr lang="en-US" dirty="0" smtClean="0">
                <a:solidFill>
                  <a:schemeClr val="bg1"/>
                </a:solidFill>
              </a:rPr>
              <a:t>possible (0.5-1ml/kg)</a:t>
            </a:r>
          </a:p>
          <a:p>
            <a:pPr lvl="1">
              <a:lnSpc>
                <a:spcPct val="90000"/>
              </a:lnSpc>
            </a:pPr>
            <a:r>
              <a:rPr lang="en-US" dirty="0" smtClean="0">
                <a:solidFill>
                  <a:schemeClr val="bg1"/>
                </a:solidFill>
              </a:rPr>
              <a:t>“Do no math in a code!”</a:t>
            </a:r>
            <a:endParaRPr lang="en-US" dirty="0">
              <a:solidFill>
                <a:schemeClr val="bg1"/>
              </a:solidFill>
            </a:endParaRPr>
          </a:p>
          <a:p>
            <a:pPr>
              <a:lnSpc>
                <a:spcPct val="90000"/>
              </a:lnSpc>
            </a:pPr>
            <a:endParaRPr lang="en-US" sz="1300" dirty="0">
              <a:solidFill>
                <a:schemeClr val="bg1"/>
              </a:solidFill>
            </a:endParaRPr>
          </a:p>
          <a:p>
            <a:pPr lvl="1">
              <a:lnSpc>
                <a:spcPct val="90000"/>
              </a:lnSpc>
            </a:pPr>
            <a:endParaRPr lang="en-US" sz="1300" dirty="0">
              <a:solidFill>
                <a:schemeClr val="bg1"/>
              </a:solidFill>
            </a:endParaRPr>
          </a:p>
          <a:p>
            <a:pPr>
              <a:lnSpc>
                <a:spcPct val="90000"/>
              </a:lnSpc>
            </a:pPr>
            <a:endParaRPr lang="en-US" sz="1300" dirty="0">
              <a:solidFill>
                <a:schemeClr val="bg1"/>
              </a:solidFill>
            </a:endParaRPr>
          </a:p>
        </p:txBody>
      </p:sp>
      <p:pic>
        <p:nvPicPr>
          <p:cNvPr id="12" name="Content Placeholder 11" descr="A close up of text on a white background&#10;&#10;Description automatically generated">
            <a:extLst>
              <a:ext uri="{FF2B5EF4-FFF2-40B4-BE49-F238E27FC236}">
                <a16:creationId xmlns:a16="http://schemas.microsoft.com/office/drawing/2014/main" id="{C53A1104-FE5E-42B9-82EE-BE60ADAEDFDA}"/>
              </a:ext>
            </a:extLst>
          </p:cNvPr>
          <p:cNvPicPr>
            <a:picLocks noGrp="1" noChangeAspect="1"/>
          </p:cNvPicPr>
          <p:nvPr>
            <p:ph sz="half" idx="1"/>
          </p:nvPr>
        </p:nvPicPr>
        <p:blipFill>
          <a:blip r:embed="rId2"/>
          <a:stretch>
            <a:fillRect/>
          </a:stretch>
        </p:blipFill>
        <p:spPr>
          <a:xfrm>
            <a:off x="6867715" y="643467"/>
            <a:ext cx="3110864" cy="5410199"/>
          </a:xfrm>
          <a:prstGeom prst="rect">
            <a:avLst/>
          </a:prstGeom>
        </p:spPr>
      </p:pic>
    </p:spTree>
    <p:extLst>
      <p:ext uri="{BB962C8B-B14F-4D97-AF65-F5344CB8AC3E}">
        <p14:creationId xmlns:p14="http://schemas.microsoft.com/office/powerpoint/2010/main" val="4042208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25FB0-4A9D-445B-9DD9-BA260E896322}"/>
              </a:ext>
            </a:extLst>
          </p:cNvPr>
          <p:cNvSpPr>
            <a:spLocks noGrp="1"/>
          </p:cNvSpPr>
          <p:nvPr>
            <p:ph type="title"/>
          </p:nvPr>
        </p:nvSpPr>
        <p:spPr/>
        <p:txBody>
          <a:bodyPr/>
          <a:lstStyle/>
          <a:p>
            <a:r>
              <a:rPr lang="en-US" dirty="0"/>
              <a:t>Newborn Transition</a:t>
            </a:r>
          </a:p>
        </p:txBody>
      </p:sp>
      <p:sp>
        <p:nvSpPr>
          <p:cNvPr id="3" name="Text Placeholder 2">
            <a:extLst>
              <a:ext uri="{FF2B5EF4-FFF2-40B4-BE49-F238E27FC236}">
                <a16:creationId xmlns:a16="http://schemas.microsoft.com/office/drawing/2014/main" id="{0159C5F4-E57C-45E8-B67C-2D913D11B50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4603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1801C-067A-40C9-A935-D2389ABBC090}"/>
              </a:ext>
            </a:extLst>
          </p:cNvPr>
          <p:cNvSpPr>
            <a:spLocks noGrp="1"/>
          </p:cNvSpPr>
          <p:nvPr>
            <p:ph type="title"/>
          </p:nvPr>
        </p:nvSpPr>
        <p:spPr>
          <a:xfrm>
            <a:off x="804672" y="978776"/>
            <a:ext cx="5925310" cy="1174991"/>
          </a:xfrm>
        </p:spPr>
        <p:txBody>
          <a:bodyPr vert="horz" lIns="182880" tIns="182880" rIns="182880" bIns="182880" rtlCol="0" anchor="ctr">
            <a:normAutofit/>
          </a:bodyPr>
          <a:lstStyle/>
          <a:p>
            <a:r>
              <a:rPr lang="en-US" sz="2400"/>
              <a:t>Characteristics of A Resuscitation</a:t>
            </a:r>
          </a:p>
        </p:txBody>
      </p:sp>
      <p:sp>
        <p:nvSpPr>
          <p:cNvPr id="3" name="Content Placeholder 2">
            <a:extLst>
              <a:ext uri="{FF2B5EF4-FFF2-40B4-BE49-F238E27FC236}">
                <a16:creationId xmlns:a16="http://schemas.microsoft.com/office/drawing/2014/main" id="{44C99002-B413-4190-B383-70971A2BAF9D}"/>
              </a:ext>
            </a:extLst>
          </p:cNvPr>
          <p:cNvSpPr>
            <a:spLocks noGrp="1"/>
          </p:cNvSpPr>
          <p:nvPr>
            <p:ph sz="half" idx="1"/>
          </p:nvPr>
        </p:nvSpPr>
        <p:spPr>
          <a:xfrm>
            <a:off x="804672" y="2640692"/>
            <a:ext cx="6434328" cy="3969658"/>
          </a:xfrm>
        </p:spPr>
        <p:txBody>
          <a:bodyPr vert="horz" lIns="91440" tIns="45720" rIns="91440" bIns="45720" rtlCol="0">
            <a:normAutofit/>
          </a:bodyPr>
          <a:lstStyle/>
          <a:p>
            <a:pPr>
              <a:lnSpc>
                <a:spcPct val="90000"/>
              </a:lnSpc>
            </a:pPr>
            <a:r>
              <a:rPr lang="en-US" dirty="0"/>
              <a:t>Always be prepared!!</a:t>
            </a:r>
          </a:p>
          <a:p>
            <a:pPr lvl="1">
              <a:lnSpc>
                <a:spcPct val="90000"/>
              </a:lnSpc>
            </a:pPr>
            <a:r>
              <a:rPr lang="en-US" sz="1800" dirty="0"/>
              <a:t>Supplies readily available at every delivery</a:t>
            </a:r>
          </a:p>
          <a:p>
            <a:pPr lvl="1">
              <a:lnSpc>
                <a:spcPct val="90000"/>
              </a:lnSpc>
            </a:pPr>
            <a:r>
              <a:rPr lang="en-US" sz="1800" dirty="0"/>
              <a:t>Team member JUST for baby</a:t>
            </a:r>
          </a:p>
          <a:p>
            <a:pPr lvl="1">
              <a:lnSpc>
                <a:spcPct val="90000"/>
              </a:lnSpc>
            </a:pPr>
            <a:r>
              <a:rPr lang="en-US" sz="1800" dirty="0"/>
              <a:t>Know process for obtaining additional assistance</a:t>
            </a:r>
          </a:p>
          <a:p>
            <a:pPr>
              <a:lnSpc>
                <a:spcPct val="90000"/>
              </a:lnSpc>
            </a:pPr>
            <a:r>
              <a:rPr lang="en-US" dirty="0"/>
              <a:t>Know risk factors</a:t>
            </a:r>
          </a:p>
          <a:p>
            <a:pPr lvl="1">
              <a:lnSpc>
                <a:spcPct val="90000"/>
              </a:lnSpc>
            </a:pPr>
            <a:r>
              <a:rPr lang="en-US" sz="1800" dirty="0"/>
              <a:t>Fetal intolerance of labor, gestation, route of delivery and why, maternal complications, amniotic fluid</a:t>
            </a:r>
          </a:p>
          <a:p>
            <a:pPr>
              <a:lnSpc>
                <a:spcPct val="90000"/>
              </a:lnSpc>
            </a:pPr>
            <a:r>
              <a:rPr lang="en-US" dirty="0"/>
              <a:t>Teamwork</a:t>
            </a:r>
          </a:p>
          <a:p>
            <a:pPr lvl="1">
              <a:lnSpc>
                <a:spcPct val="90000"/>
              </a:lnSpc>
            </a:pPr>
            <a:r>
              <a:rPr lang="en-US" sz="1800" dirty="0"/>
              <a:t>Define roles prior to birth, if possible</a:t>
            </a:r>
          </a:p>
          <a:p>
            <a:pPr>
              <a:lnSpc>
                <a:spcPct val="90000"/>
              </a:lnSpc>
            </a:pPr>
            <a:r>
              <a:rPr lang="en-US" dirty="0"/>
              <a:t>Stay as calm as possible- you know what to do!</a:t>
            </a:r>
          </a:p>
          <a:p>
            <a:pPr>
              <a:lnSpc>
                <a:spcPct val="90000"/>
              </a:lnSpc>
            </a:pPr>
            <a:r>
              <a:rPr lang="en-US" dirty="0"/>
              <a:t>DEBRIEF!!</a:t>
            </a:r>
          </a:p>
          <a:p>
            <a:pPr lvl="1">
              <a:lnSpc>
                <a:spcPct val="90000"/>
              </a:lnSpc>
            </a:pPr>
            <a:endParaRPr lang="en-US" sz="1400" dirty="0"/>
          </a:p>
        </p:txBody>
      </p:sp>
      <p:pic>
        <p:nvPicPr>
          <p:cNvPr id="6" name="Content Placeholder 5" descr="A picture containing person, woman, sitting, blue&#10;&#10;Description automatically generated">
            <a:extLst>
              <a:ext uri="{FF2B5EF4-FFF2-40B4-BE49-F238E27FC236}">
                <a16:creationId xmlns:a16="http://schemas.microsoft.com/office/drawing/2014/main" id="{383F75EA-9244-44C7-9933-7785CD2BF7F3}"/>
              </a:ext>
            </a:extLst>
          </p:cNvPr>
          <p:cNvPicPr>
            <a:picLocks noGrp="1" noChangeAspect="1"/>
          </p:cNvPicPr>
          <p:nvPr>
            <p:ph sz="half" idx="2"/>
          </p:nvPr>
        </p:nvPicPr>
        <p:blipFill rotWithShape="1">
          <a:blip r:embed="rId2">
            <a:extLst>
              <a:ext uri="{837473B0-CC2E-450A-ABE3-18F120FF3D39}">
                <a1611:picAttrSrcUrl xmlns="" xmlns:a1611="http://schemas.microsoft.com/office/drawing/2016/11/main" r:id="rId3"/>
              </a:ext>
            </a:extLst>
          </a:blip>
          <a:srcRect l="11596" r="34244" b="-2"/>
          <a:stretch/>
        </p:blipFill>
        <p:spPr>
          <a:xfrm>
            <a:off x="7534654" y="10"/>
            <a:ext cx="4657345" cy="6857990"/>
          </a:xfrm>
          <a:prstGeom prst="rect">
            <a:avLst/>
          </a:prstGeom>
        </p:spPr>
      </p:pic>
    </p:spTree>
    <p:extLst>
      <p:ext uri="{BB962C8B-B14F-4D97-AF65-F5344CB8AC3E}">
        <p14:creationId xmlns:p14="http://schemas.microsoft.com/office/powerpoint/2010/main" val="3313222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42E1F7-3CCF-4E83-863C-C4C10EB2FA73}"/>
              </a:ext>
            </a:extLst>
          </p:cNvPr>
          <p:cNvSpPr>
            <a:spLocks noGrp="1"/>
          </p:cNvSpPr>
          <p:nvPr>
            <p:ph type="title"/>
          </p:nvPr>
        </p:nvSpPr>
        <p:spPr/>
        <p:txBody>
          <a:bodyPr/>
          <a:lstStyle/>
          <a:p>
            <a:r>
              <a:rPr lang="en-US" dirty="0"/>
              <a:t>Newborn Respiratory Disorders</a:t>
            </a:r>
          </a:p>
        </p:txBody>
      </p:sp>
      <p:sp>
        <p:nvSpPr>
          <p:cNvPr id="6" name="Text Placeholder 5">
            <a:extLst>
              <a:ext uri="{FF2B5EF4-FFF2-40B4-BE49-F238E27FC236}">
                <a16:creationId xmlns:a16="http://schemas.microsoft.com/office/drawing/2014/main" id="{E45936C1-575B-4D01-BB7B-31815A89A271}"/>
              </a:ext>
            </a:extLst>
          </p:cNvPr>
          <p:cNvSpPr>
            <a:spLocks noGrp="1"/>
          </p:cNvSpPr>
          <p:nvPr>
            <p:ph type="body" idx="1"/>
          </p:nvPr>
        </p:nvSpPr>
        <p:spPr/>
        <p:txBody>
          <a:bodyPr/>
          <a:lstStyle/>
          <a:p>
            <a:r>
              <a:rPr lang="en-US" dirty="0"/>
              <a:t>Common Conditions in the Nursery</a:t>
            </a:r>
          </a:p>
        </p:txBody>
      </p:sp>
    </p:spTree>
    <p:extLst>
      <p:ext uri="{BB962C8B-B14F-4D97-AF65-F5344CB8AC3E}">
        <p14:creationId xmlns:p14="http://schemas.microsoft.com/office/powerpoint/2010/main" val="1160341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59EA1B-DEC4-449E-A378-5A6345B9410C}"/>
              </a:ext>
            </a:extLst>
          </p:cNvPr>
          <p:cNvSpPr>
            <a:spLocks noGrp="1"/>
          </p:cNvSpPr>
          <p:nvPr>
            <p:ph type="title"/>
          </p:nvPr>
        </p:nvSpPr>
        <p:spPr>
          <a:xfrm>
            <a:off x="2231136" y="365252"/>
            <a:ext cx="7729728" cy="1188720"/>
          </a:xfrm>
        </p:spPr>
        <p:txBody>
          <a:bodyPr>
            <a:normAutofit/>
          </a:bodyPr>
          <a:lstStyle/>
          <a:p>
            <a:r>
              <a:rPr lang="en-US" dirty="0"/>
              <a:t>This Baby is in distress… Now What?!?!?</a:t>
            </a:r>
          </a:p>
        </p:txBody>
      </p:sp>
      <p:graphicFrame>
        <p:nvGraphicFramePr>
          <p:cNvPr id="7" name="Text Placeholder 4">
            <a:extLst>
              <a:ext uri="{FF2B5EF4-FFF2-40B4-BE49-F238E27FC236}">
                <a16:creationId xmlns:a16="http://schemas.microsoft.com/office/drawing/2014/main" id="{66F46399-A83D-4F69-A5E9-99FDDCE6E687}"/>
              </a:ext>
            </a:extLst>
          </p:cNvPr>
          <p:cNvGraphicFramePr>
            <a:graphicFrameLocks noGrp="1"/>
          </p:cNvGraphicFramePr>
          <p:nvPr>
            <p:ph idx="1"/>
            <p:extLst>
              <p:ext uri="{D42A27DB-BD31-4B8C-83A1-F6EECF244321}">
                <p14:modId xmlns:p14="http://schemas.microsoft.com/office/powerpoint/2010/main" val="1226185014"/>
              </p:ext>
            </p:extLst>
          </p:nvPr>
        </p:nvGraphicFramePr>
        <p:xfrm>
          <a:off x="965200" y="1757680"/>
          <a:ext cx="10261600" cy="4531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8240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9" name="Rectangle 24">
            <a:extLst>
              <a:ext uri="{FF2B5EF4-FFF2-40B4-BE49-F238E27FC236}">
                <a16:creationId xmlns:a16="http://schemas.microsoft.com/office/drawing/2014/main" id="{4E3759DD-698F-4D3A-AF4C-5E44527D30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918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B0CE0E-5CF4-48E6-AF26-32B71F8D1551}"/>
              </a:ext>
            </a:extLst>
          </p:cNvPr>
          <p:cNvSpPr>
            <a:spLocks noGrp="1"/>
          </p:cNvSpPr>
          <p:nvPr>
            <p:ph type="title"/>
          </p:nvPr>
        </p:nvSpPr>
        <p:spPr>
          <a:xfrm>
            <a:off x="1600200" y="4659190"/>
            <a:ext cx="8991600" cy="874854"/>
          </a:xfrm>
        </p:spPr>
        <p:txBody>
          <a:bodyPr vert="horz" lIns="274320" tIns="182880" rIns="274320" bIns="182880" rtlCol="0" anchor="ctr" anchorCtr="1">
            <a:normAutofit fontScale="90000"/>
          </a:bodyPr>
          <a:lstStyle/>
          <a:p>
            <a:r>
              <a:rPr lang="en-US" sz="3200" dirty="0"/>
              <a:t>Respiratory Support Options In Most Nurseries</a:t>
            </a:r>
          </a:p>
        </p:txBody>
      </p:sp>
      <p:sp>
        <p:nvSpPr>
          <p:cNvPr id="4" name="Text Placeholder 3">
            <a:extLst>
              <a:ext uri="{FF2B5EF4-FFF2-40B4-BE49-F238E27FC236}">
                <a16:creationId xmlns:a16="http://schemas.microsoft.com/office/drawing/2014/main" id="{8D279F46-A778-49F0-9B6E-1895F584A0D3}"/>
              </a:ext>
            </a:extLst>
          </p:cNvPr>
          <p:cNvSpPr>
            <a:spLocks noGrp="1"/>
          </p:cNvSpPr>
          <p:nvPr>
            <p:ph type="body" sz="half" idx="2"/>
          </p:nvPr>
        </p:nvSpPr>
        <p:spPr>
          <a:xfrm>
            <a:off x="1066800" y="5688535"/>
            <a:ext cx="10982960" cy="979615"/>
          </a:xfrm>
        </p:spPr>
        <p:txBody>
          <a:bodyPr vert="horz" lIns="91440" tIns="45720" rIns="91440" bIns="45720" rtlCol="0">
            <a:normAutofit/>
          </a:bodyPr>
          <a:lstStyle/>
          <a:p>
            <a:r>
              <a:rPr lang="en-US" sz="1800" dirty="0">
                <a:solidFill>
                  <a:schemeClr val="tx1">
                    <a:lumMod val="75000"/>
                    <a:lumOff val="25000"/>
                  </a:schemeClr>
                </a:solidFill>
              </a:rPr>
              <a:t>CPAP via RAM cannula- using the </a:t>
            </a:r>
            <a:r>
              <a:rPr lang="en-US" sz="1800" dirty="0" err="1">
                <a:solidFill>
                  <a:schemeClr val="tx1">
                    <a:lumMod val="75000"/>
                    <a:lumOff val="25000"/>
                  </a:schemeClr>
                </a:solidFill>
              </a:rPr>
              <a:t>Neopuff</a:t>
            </a:r>
            <a:endParaRPr lang="en-US" sz="1800" dirty="0">
              <a:solidFill>
                <a:schemeClr val="tx1">
                  <a:lumMod val="75000"/>
                  <a:lumOff val="25000"/>
                </a:schemeClr>
              </a:solidFill>
            </a:endParaRPr>
          </a:p>
          <a:p>
            <a:r>
              <a:rPr lang="en-US" sz="1800" dirty="0">
                <a:solidFill>
                  <a:schemeClr val="tx1">
                    <a:lumMod val="75000"/>
                    <a:lumOff val="25000"/>
                  </a:schemeClr>
                </a:solidFill>
              </a:rPr>
              <a:t>Short term support (&lt;6 hours)- IL statute for Level 2 nurseries</a:t>
            </a:r>
          </a:p>
        </p:txBody>
      </p:sp>
      <p:pic>
        <p:nvPicPr>
          <p:cNvPr id="9" name="Content Placeholder 8" descr="A picture containing indoor, person, hospital room&#10;&#10;Description automatically generated">
            <a:extLst>
              <a:ext uri="{FF2B5EF4-FFF2-40B4-BE49-F238E27FC236}">
                <a16:creationId xmlns:a16="http://schemas.microsoft.com/office/drawing/2014/main" id="{13257EBC-3636-422A-8863-1652C770D840}"/>
              </a:ext>
            </a:extLst>
          </p:cNvPr>
          <p:cNvPicPr>
            <a:picLocks noGrp="1" noChangeAspect="1"/>
          </p:cNvPicPr>
          <p:nvPr>
            <p:ph idx="1"/>
          </p:nvPr>
        </p:nvPicPr>
        <p:blipFill>
          <a:blip r:embed="rId2">
            <a:extLst>
              <a:ext uri="{837473B0-CC2E-450A-ABE3-18F120FF3D39}">
                <a1611:picAttrSrcUrl xmlns="" xmlns:a1611="http://schemas.microsoft.com/office/drawing/2016/11/main" r:id="rId3"/>
              </a:ext>
            </a:extLst>
          </a:blip>
          <a:stretch>
            <a:fillRect/>
          </a:stretch>
        </p:blipFill>
        <p:spPr>
          <a:xfrm>
            <a:off x="787062" y="951937"/>
            <a:ext cx="2740564" cy="2055423"/>
          </a:xfrm>
          <a:prstGeom prst="rect">
            <a:avLst/>
          </a:prstGeom>
        </p:spPr>
      </p:pic>
      <p:pic>
        <p:nvPicPr>
          <p:cNvPr id="18" name="Picture 17" descr="A picture containing indoor, person, cabinet, floor&#10;&#10;Description automatically generated">
            <a:extLst>
              <a:ext uri="{FF2B5EF4-FFF2-40B4-BE49-F238E27FC236}">
                <a16:creationId xmlns:a16="http://schemas.microsoft.com/office/drawing/2014/main" id="{0146E178-2E75-428E-B1AB-CCBC9BF475D4}"/>
              </a:ext>
            </a:extLst>
          </p:cNvPr>
          <p:cNvPicPr>
            <a:picLocks noChangeAspect="1"/>
          </p:cNvPicPr>
          <p:nvPr/>
        </p:nvPicPr>
        <p:blipFill>
          <a:blip r:embed="rId4"/>
          <a:stretch>
            <a:fillRect/>
          </a:stretch>
        </p:blipFill>
        <p:spPr>
          <a:xfrm rot="5400000">
            <a:off x="3623733" y="788879"/>
            <a:ext cx="4334932" cy="3251199"/>
          </a:xfrm>
          <a:prstGeom prst="rect">
            <a:avLst/>
          </a:prstGeom>
        </p:spPr>
      </p:pic>
      <p:pic>
        <p:nvPicPr>
          <p:cNvPr id="20" name="Picture 19" descr="A picture containing indoor, person, appliance&#10;&#10;Description automatically generated">
            <a:extLst>
              <a:ext uri="{FF2B5EF4-FFF2-40B4-BE49-F238E27FC236}">
                <a16:creationId xmlns:a16="http://schemas.microsoft.com/office/drawing/2014/main" id="{BD354CFF-910D-4AAD-8188-96BBC4972122}"/>
              </a:ext>
            </a:extLst>
          </p:cNvPr>
          <p:cNvPicPr>
            <a:picLocks noChangeAspect="1"/>
          </p:cNvPicPr>
          <p:nvPr/>
        </p:nvPicPr>
        <p:blipFill>
          <a:blip r:embed="rId5"/>
          <a:stretch>
            <a:fillRect/>
          </a:stretch>
        </p:blipFill>
        <p:spPr>
          <a:xfrm rot="5400000">
            <a:off x="7572811" y="1047977"/>
            <a:ext cx="3950540" cy="2962905"/>
          </a:xfrm>
          <a:prstGeom prst="rect">
            <a:avLst/>
          </a:prstGeom>
        </p:spPr>
      </p:pic>
    </p:spTree>
    <p:extLst>
      <p:ext uri="{BB962C8B-B14F-4D97-AF65-F5344CB8AC3E}">
        <p14:creationId xmlns:p14="http://schemas.microsoft.com/office/powerpoint/2010/main" val="3753877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0239A-C848-4A5A-A9B5-E2DFC6A1E405}"/>
              </a:ext>
            </a:extLst>
          </p:cNvPr>
          <p:cNvSpPr>
            <a:spLocks noGrp="1"/>
          </p:cNvSpPr>
          <p:nvPr>
            <p:ph type="title"/>
          </p:nvPr>
        </p:nvSpPr>
        <p:spPr>
          <a:xfrm>
            <a:off x="6438122" y="964692"/>
            <a:ext cx="4793758" cy="1188720"/>
          </a:xfrm>
        </p:spPr>
        <p:txBody>
          <a:bodyPr vert="horz" lIns="182880" tIns="182880" rIns="182880" bIns="182880" rtlCol="0" anchor="ctr">
            <a:normAutofit/>
          </a:bodyPr>
          <a:lstStyle/>
          <a:p>
            <a:r>
              <a:rPr lang="en-US" sz="2000"/>
              <a:t>Respiratory Support Options in Most Nurseries</a:t>
            </a:r>
          </a:p>
        </p:txBody>
      </p:sp>
      <p:sp>
        <p:nvSpPr>
          <p:cNvPr id="12" name="Rectangle 11">
            <a:extLst>
              <a:ext uri="{FF2B5EF4-FFF2-40B4-BE49-F238E27FC236}">
                <a16:creationId xmlns:a16="http://schemas.microsoft.com/office/drawing/2014/main" id="{09A89921-1164-45C1-A0BD-D886ED81D9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51D10BB-9AE8-4E9F-9216-28410D42EC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13" y="321731"/>
            <a:ext cx="3208079" cy="3674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4">
            <a:extLst>
              <a:ext uri="{FF2B5EF4-FFF2-40B4-BE49-F238E27FC236}">
                <a16:creationId xmlns:a16="http://schemas.microsoft.com/office/drawing/2014/main" id="{7873D255-2A08-45A8-9367-037B7124ED72}"/>
              </a:ext>
            </a:extLst>
          </p:cNvPr>
          <p:cNvPicPr>
            <a:picLocks noChangeAspect="1"/>
          </p:cNvPicPr>
          <p:nvPr/>
        </p:nvPicPr>
        <p:blipFill>
          <a:blip r:embed="rId2"/>
          <a:stretch>
            <a:fillRect/>
          </a:stretch>
        </p:blipFill>
        <p:spPr>
          <a:xfrm>
            <a:off x="652337" y="485803"/>
            <a:ext cx="2510029" cy="3346704"/>
          </a:xfrm>
          <a:prstGeom prst="rect">
            <a:avLst/>
          </a:prstGeom>
        </p:spPr>
      </p:pic>
      <p:sp>
        <p:nvSpPr>
          <p:cNvPr id="16" name="Rectangle 15">
            <a:extLst>
              <a:ext uri="{FF2B5EF4-FFF2-40B4-BE49-F238E27FC236}">
                <a16:creationId xmlns:a16="http://schemas.microsoft.com/office/drawing/2014/main" id="{EEA0A723-767F-431F-AD54-8BF0BBFDD29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4322" y="321731"/>
            <a:ext cx="2111317" cy="2065869"/>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0D227EF-9CD8-446C-B588-658A930923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83" y="4157447"/>
            <a:ext cx="3206709" cy="2378820"/>
          </a:xfrm>
          <a:prstGeom prst="rect">
            <a:avLst/>
          </a:pr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6CBDC65-9EA1-469B-A825-5AF7F31A2B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4322" y="2548467"/>
            <a:ext cx="2111317" cy="28726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indoor, wall&#10;&#10;Description automatically generated">
            <a:extLst>
              <a:ext uri="{FF2B5EF4-FFF2-40B4-BE49-F238E27FC236}">
                <a16:creationId xmlns:a16="http://schemas.microsoft.com/office/drawing/2014/main" id="{43E1C4F4-860D-4B64-A616-A7940AD8DD90}"/>
              </a:ext>
            </a:extLst>
          </p:cNvPr>
          <p:cNvPicPr>
            <a:picLocks noGrp="1" noChangeAspect="1"/>
          </p:cNvPicPr>
          <p:nvPr>
            <p:ph idx="1"/>
          </p:nvPr>
        </p:nvPicPr>
        <p:blipFill>
          <a:blip r:embed="rId3"/>
          <a:stretch>
            <a:fillRect/>
          </a:stretch>
        </p:blipFill>
        <p:spPr>
          <a:xfrm rot="5400000">
            <a:off x="3530873" y="3092945"/>
            <a:ext cx="2378214" cy="1783661"/>
          </a:xfrm>
          <a:prstGeom prst="rect">
            <a:avLst/>
          </a:prstGeom>
        </p:spPr>
      </p:pic>
      <p:sp>
        <p:nvSpPr>
          <p:cNvPr id="4" name="Text Placeholder 3">
            <a:extLst>
              <a:ext uri="{FF2B5EF4-FFF2-40B4-BE49-F238E27FC236}">
                <a16:creationId xmlns:a16="http://schemas.microsoft.com/office/drawing/2014/main" id="{05F0F0DF-F792-4FF2-AE15-4D3BFB77F369}"/>
              </a:ext>
            </a:extLst>
          </p:cNvPr>
          <p:cNvSpPr>
            <a:spLocks noGrp="1"/>
          </p:cNvSpPr>
          <p:nvPr>
            <p:ph type="body" sz="half" idx="2"/>
          </p:nvPr>
        </p:nvSpPr>
        <p:spPr>
          <a:xfrm>
            <a:off x="6438122" y="2475145"/>
            <a:ext cx="4793757" cy="3409259"/>
          </a:xfrm>
        </p:spPr>
        <p:txBody>
          <a:bodyPr vert="horz" lIns="91440" tIns="45720" rIns="91440" bIns="45720" rtlCol="0">
            <a:noAutofit/>
          </a:bodyPr>
          <a:lstStyle/>
          <a:p>
            <a:pPr indent="-228600" algn="l">
              <a:buFont typeface="Arial" panose="020B0604020202020204" pitchFamily="34" charset="0"/>
              <a:buChar char="•"/>
            </a:pPr>
            <a:r>
              <a:rPr lang="en-US" sz="2400" dirty="0">
                <a:solidFill>
                  <a:schemeClr val="tx1">
                    <a:lumMod val="85000"/>
                    <a:lumOff val="15000"/>
                  </a:schemeClr>
                </a:solidFill>
              </a:rPr>
              <a:t>Heated High Flow Nasal Cannula </a:t>
            </a:r>
            <a:r>
              <a:rPr lang="en-US" sz="2400" dirty="0" err="1">
                <a:solidFill>
                  <a:schemeClr val="tx1">
                    <a:lumMod val="85000"/>
                    <a:lumOff val="15000"/>
                  </a:schemeClr>
                </a:solidFill>
              </a:rPr>
              <a:t>vs.“Low</a:t>
            </a:r>
            <a:r>
              <a:rPr lang="en-US" sz="2400" dirty="0">
                <a:solidFill>
                  <a:schemeClr val="tx1">
                    <a:lumMod val="85000"/>
                    <a:lumOff val="15000"/>
                  </a:schemeClr>
                </a:solidFill>
              </a:rPr>
              <a:t> Flow” Nasal Cannula- difference isn’t flow! </a:t>
            </a:r>
          </a:p>
          <a:p>
            <a:pPr lvl="1" indent="-228600">
              <a:buFont typeface="Arial" panose="020B0604020202020204" pitchFamily="34" charset="0"/>
              <a:buChar char="•"/>
            </a:pPr>
            <a:r>
              <a:rPr lang="en-US" sz="2400" dirty="0">
                <a:solidFill>
                  <a:schemeClr val="tx1">
                    <a:lumMod val="85000"/>
                    <a:lumOff val="15000"/>
                  </a:schemeClr>
                </a:solidFill>
              </a:rPr>
              <a:t>It’s heat and humidity.</a:t>
            </a:r>
          </a:p>
          <a:p>
            <a:pPr marL="285750" indent="-228600" algn="l">
              <a:buFont typeface="Arial" panose="020B0604020202020204" pitchFamily="34" charset="0"/>
              <a:buChar char="•"/>
            </a:pPr>
            <a:r>
              <a:rPr lang="en-US" sz="2400" dirty="0">
                <a:solidFill>
                  <a:schemeClr val="tx1">
                    <a:lumMod val="85000"/>
                    <a:lumOff val="15000"/>
                  </a:schemeClr>
                </a:solidFill>
              </a:rPr>
              <a:t>Can keep up to 2LPM, depending on comfort level of staff and providers</a:t>
            </a:r>
          </a:p>
          <a:p>
            <a:pPr marL="285750" indent="-228600" algn="l">
              <a:buFont typeface="Arial" panose="020B0604020202020204" pitchFamily="34" charset="0"/>
              <a:buChar char="•"/>
            </a:pPr>
            <a:r>
              <a:rPr lang="en-US" sz="2400" dirty="0">
                <a:solidFill>
                  <a:schemeClr val="tx1">
                    <a:lumMod val="85000"/>
                    <a:lumOff val="15000"/>
                  </a:schemeClr>
                </a:solidFill>
              </a:rPr>
              <a:t>Should always be attached to a blender, to control oxygen percentage</a:t>
            </a:r>
          </a:p>
        </p:txBody>
      </p:sp>
    </p:spTree>
    <p:extLst>
      <p:ext uri="{BB962C8B-B14F-4D97-AF65-F5344CB8AC3E}">
        <p14:creationId xmlns:p14="http://schemas.microsoft.com/office/powerpoint/2010/main" val="1305729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AC87F6E-526A-49B5-995D-42DB656594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7894"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B56FE31-8C22-4105-B9CD-0B0987813B9E}"/>
              </a:ext>
            </a:extLst>
          </p:cNvPr>
          <p:cNvSpPr>
            <a:spLocks noGrp="1"/>
          </p:cNvSpPr>
          <p:nvPr>
            <p:ph type="title"/>
          </p:nvPr>
        </p:nvSpPr>
        <p:spPr>
          <a:xfrm>
            <a:off x="1121344" y="1586484"/>
            <a:ext cx="3685032" cy="3685032"/>
          </a:xfrm>
          <a:prstGeom prst="ellipse">
            <a:avLst/>
          </a:prstGeom>
          <a:solidFill>
            <a:schemeClr val="accent2"/>
          </a:solidFill>
          <a:ln>
            <a:noFill/>
          </a:ln>
        </p:spPr>
        <p:txBody>
          <a:bodyPr>
            <a:normAutofit/>
          </a:bodyPr>
          <a:lstStyle/>
          <a:p>
            <a:r>
              <a:rPr lang="en-US" sz="2300" dirty="0">
                <a:solidFill>
                  <a:srgbClr val="FFFFFF"/>
                </a:solidFill>
              </a:rPr>
              <a:t>Respiratory Distress Syndrome</a:t>
            </a:r>
            <a:br>
              <a:rPr lang="en-US" sz="2300" dirty="0">
                <a:solidFill>
                  <a:srgbClr val="FFFFFF"/>
                </a:solidFill>
              </a:rPr>
            </a:br>
            <a:r>
              <a:rPr lang="en-US" sz="2300" dirty="0">
                <a:solidFill>
                  <a:srgbClr val="FFFFFF"/>
                </a:solidFill>
              </a:rPr>
              <a:t>(RDS)</a:t>
            </a:r>
          </a:p>
        </p:txBody>
      </p:sp>
      <p:sp>
        <p:nvSpPr>
          <p:cNvPr id="12" name="Rectangle 11">
            <a:extLst>
              <a:ext uri="{FF2B5EF4-FFF2-40B4-BE49-F238E27FC236}">
                <a16:creationId xmlns:a16="http://schemas.microsoft.com/office/drawing/2014/main" id="{5E5436DB-4E8B-43A5-AE55-1C527B62E2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8743" y="797433"/>
            <a:ext cx="5934456"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D65299F-028F-4AFC-B46A-8DB33E20FE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3335" y="960120"/>
            <a:ext cx="560527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AB26566-F379-463C-94AD-AAD5F1F1B5C3}"/>
              </a:ext>
            </a:extLst>
          </p:cNvPr>
          <p:cNvSpPr>
            <a:spLocks noGrp="1"/>
          </p:cNvSpPr>
          <p:nvPr>
            <p:ph idx="1"/>
          </p:nvPr>
        </p:nvSpPr>
        <p:spPr>
          <a:xfrm>
            <a:off x="5929626" y="1188720"/>
            <a:ext cx="5312689" cy="5191760"/>
          </a:xfrm>
        </p:spPr>
        <p:txBody>
          <a:bodyPr anchor="ctr">
            <a:normAutofit fontScale="62500" lnSpcReduction="20000"/>
          </a:bodyPr>
          <a:lstStyle/>
          <a:p>
            <a:pPr>
              <a:lnSpc>
                <a:spcPct val="90000"/>
              </a:lnSpc>
            </a:pPr>
            <a:r>
              <a:rPr lang="en-US" sz="2600" dirty="0">
                <a:solidFill>
                  <a:srgbClr val="404040"/>
                </a:solidFill>
              </a:rPr>
              <a:t>Affects approximately 2% of neonates</a:t>
            </a:r>
          </a:p>
          <a:p>
            <a:pPr>
              <a:lnSpc>
                <a:spcPct val="90000"/>
              </a:lnSpc>
            </a:pPr>
            <a:r>
              <a:rPr lang="en-US" sz="2600" dirty="0">
                <a:solidFill>
                  <a:srgbClr val="404040"/>
                </a:solidFill>
              </a:rPr>
              <a:t>Premature and low birth weight infants are at the highest risk, affects 15-30% of 32-36 </a:t>
            </a:r>
            <a:r>
              <a:rPr lang="en-US" sz="2600" dirty="0" err="1">
                <a:solidFill>
                  <a:srgbClr val="404040"/>
                </a:solidFill>
              </a:rPr>
              <a:t>weekers</a:t>
            </a:r>
            <a:r>
              <a:rPr lang="en-US" sz="2600" dirty="0">
                <a:solidFill>
                  <a:srgbClr val="404040"/>
                </a:solidFill>
              </a:rPr>
              <a:t>, increased with lower gestational age</a:t>
            </a:r>
          </a:p>
          <a:p>
            <a:pPr lvl="1">
              <a:lnSpc>
                <a:spcPct val="90000"/>
              </a:lnSpc>
            </a:pPr>
            <a:r>
              <a:rPr lang="en-US" sz="2600" dirty="0">
                <a:solidFill>
                  <a:srgbClr val="404040"/>
                </a:solidFill>
              </a:rPr>
              <a:t>Infants of diabetic mothers</a:t>
            </a:r>
          </a:p>
          <a:p>
            <a:pPr lvl="1">
              <a:lnSpc>
                <a:spcPct val="90000"/>
              </a:lnSpc>
            </a:pPr>
            <a:r>
              <a:rPr lang="en-US" sz="2600" dirty="0">
                <a:solidFill>
                  <a:srgbClr val="404040"/>
                </a:solidFill>
              </a:rPr>
              <a:t>No antenatal steroids</a:t>
            </a:r>
          </a:p>
          <a:p>
            <a:pPr lvl="1">
              <a:lnSpc>
                <a:spcPct val="90000"/>
              </a:lnSpc>
            </a:pPr>
            <a:r>
              <a:rPr lang="en-US" sz="2600" dirty="0">
                <a:solidFill>
                  <a:srgbClr val="404040"/>
                </a:solidFill>
              </a:rPr>
              <a:t>Male sex</a:t>
            </a:r>
          </a:p>
          <a:p>
            <a:pPr lvl="1">
              <a:lnSpc>
                <a:spcPct val="90000"/>
              </a:lnSpc>
            </a:pPr>
            <a:r>
              <a:rPr lang="en-US" sz="2600" dirty="0">
                <a:solidFill>
                  <a:srgbClr val="404040"/>
                </a:solidFill>
              </a:rPr>
              <a:t>No labor prior to delivery</a:t>
            </a:r>
          </a:p>
          <a:p>
            <a:pPr>
              <a:lnSpc>
                <a:spcPct val="90000"/>
              </a:lnSpc>
            </a:pPr>
            <a:r>
              <a:rPr lang="en-US" sz="2600" dirty="0">
                <a:solidFill>
                  <a:srgbClr val="404040"/>
                </a:solidFill>
              </a:rPr>
              <a:t>Pathophysiology</a:t>
            </a:r>
          </a:p>
          <a:p>
            <a:pPr lvl="1">
              <a:lnSpc>
                <a:spcPct val="90000"/>
              </a:lnSpc>
            </a:pPr>
            <a:r>
              <a:rPr lang="en-US" sz="2600" dirty="0">
                <a:solidFill>
                  <a:srgbClr val="404040"/>
                </a:solidFill>
              </a:rPr>
              <a:t>Impaired or delayed surfactant synthesis and secretion</a:t>
            </a:r>
          </a:p>
          <a:p>
            <a:pPr lvl="2">
              <a:lnSpc>
                <a:spcPct val="90000"/>
              </a:lnSpc>
            </a:pPr>
            <a:r>
              <a:rPr lang="en-US" sz="2600" dirty="0">
                <a:solidFill>
                  <a:srgbClr val="404040"/>
                </a:solidFill>
              </a:rPr>
              <a:t>Prematurity #1 cause</a:t>
            </a:r>
          </a:p>
          <a:p>
            <a:pPr lvl="2">
              <a:lnSpc>
                <a:spcPct val="90000"/>
              </a:lnSpc>
            </a:pPr>
            <a:r>
              <a:rPr lang="en-US" sz="2600" dirty="0">
                <a:solidFill>
                  <a:srgbClr val="404040"/>
                </a:solidFill>
              </a:rPr>
              <a:t>Dynamic process that depends on multiple factors</a:t>
            </a:r>
          </a:p>
          <a:p>
            <a:pPr lvl="2">
              <a:lnSpc>
                <a:spcPct val="90000"/>
              </a:lnSpc>
            </a:pPr>
            <a:r>
              <a:rPr lang="en-US" sz="2600" dirty="0">
                <a:solidFill>
                  <a:srgbClr val="404040"/>
                </a:solidFill>
              </a:rPr>
              <a:t>Surfactant may also be inactivated by sepsis, aspiration, or pneumonia</a:t>
            </a:r>
          </a:p>
          <a:p>
            <a:r>
              <a:rPr lang="en-US" sz="2600" dirty="0"/>
              <a:t>In uncomplicated case, peak severity of symptoms occurs at 2-3 days with recovery beginning by 72 hours</a:t>
            </a:r>
          </a:p>
          <a:p>
            <a:r>
              <a:rPr lang="en-US" sz="2600" dirty="0"/>
              <a:t>Complicated course may go on for days, weeks or months and will eventually be considered CLD/BPD. </a:t>
            </a:r>
          </a:p>
          <a:p>
            <a:pPr lvl="2">
              <a:lnSpc>
                <a:spcPct val="90000"/>
              </a:lnSpc>
            </a:pPr>
            <a:endParaRPr lang="en-US" sz="1400" dirty="0">
              <a:solidFill>
                <a:srgbClr val="404040"/>
              </a:solidFill>
            </a:endParaRPr>
          </a:p>
          <a:p>
            <a:pPr lvl="2">
              <a:lnSpc>
                <a:spcPct val="90000"/>
              </a:lnSpc>
            </a:pPr>
            <a:endParaRPr lang="en-US" sz="1400" dirty="0">
              <a:solidFill>
                <a:srgbClr val="404040"/>
              </a:solidFill>
            </a:endParaRPr>
          </a:p>
          <a:p>
            <a:pPr>
              <a:lnSpc>
                <a:spcPct val="90000"/>
              </a:lnSpc>
            </a:pPr>
            <a:endParaRPr lang="en-US" sz="1400" dirty="0">
              <a:solidFill>
                <a:srgbClr val="404040"/>
              </a:solidFill>
            </a:endParaRPr>
          </a:p>
        </p:txBody>
      </p:sp>
    </p:spTree>
    <p:extLst>
      <p:ext uri="{BB962C8B-B14F-4D97-AF65-F5344CB8AC3E}">
        <p14:creationId xmlns:p14="http://schemas.microsoft.com/office/powerpoint/2010/main" val="1726065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660E788-AFA9-4A1B-9991-6AA74632A1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80F6695-3B2D-42D5-8436-D4F00B967A6C}"/>
              </a:ext>
            </a:extLst>
          </p:cNvPr>
          <p:cNvSpPr>
            <a:spLocks noGrp="1"/>
          </p:cNvSpPr>
          <p:nvPr>
            <p:ph type="title"/>
          </p:nvPr>
        </p:nvSpPr>
        <p:spPr>
          <a:xfrm>
            <a:off x="643467" y="643467"/>
            <a:ext cx="3363974" cy="1728044"/>
          </a:xfrm>
          <a:noFill/>
          <a:ln>
            <a:solidFill>
              <a:schemeClr val="bg1"/>
            </a:solidFill>
          </a:ln>
        </p:spPr>
        <p:txBody>
          <a:bodyPr vert="horz" wrap="square" lIns="182880" tIns="182880" rIns="182880" bIns="182880" rtlCol="0" anchor="ctr">
            <a:normAutofit fontScale="90000"/>
          </a:bodyPr>
          <a:lstStyle/>
          <a:p>
            <a:r>
              <a:rPr lang="en-US" dirty="0" err="1">
                <a:solidFill>
                  <a:schemeClr val="bg1"/>
                </a:solidFill>
              </a:rPr>
              <a:t>RespiratorY</a:t>
            </a:r>
            <a:r>
              <a:rPr lang="en-US" dirty="0">
                <a:solidFill>
                  <a:schemeClr val="bg1"/>
                </a:solidFill>
              </a:rPr>
              <a:t> Distress Syndrome (RDS)</a:t>
            </a:r>
          </a:p>
        </p:txBody>
      </p:sp>
      <p:sp>
        <p:nvSpPr>
          <p:cNvPr id="5" name="Content Placeholder 4">
            <a:extLst>
              <a:ext uri="{FF2B5EF4-FFF2-40B4-BE49-F238E27FC236}">
                <a16:creationId xmlns:a16="http://schemas.microsoft.com/office/drawing/2014/main" id="{B18D6887-BF52-4117-A0DD-61096AAE6EC8}"/>
              </a:ext>
            </a:extLst>
          </p:cNvPr>
          <p:cNvSpPr>
            <a:spLocks noGrp="1"/>
          </p:cNvSpPr>
          <p:nvPr>
            <p:ph sz="half" idx="1"/>
          </p:nvPr>
        </p:nvSpPr>
        <p:spPr>
          <a:xfrm>
            <a:off x="652993" y="2647568"/>
            <a:ext cx="3604682" cy="4077081"/>
          </a:xfrm>
        </p:spPr>
        <p:txBody>
          <a:bodyPr vert="horz" lIns="91440" tIns="45720" rIns="91440" bIns="45720" rtlCol="0">
            <a:normAutofit lnSpcReduction="10000"/>
          </a:bodyPr>
          <a:lstStyle/>
          <a:p>
            <a:pPr>
              <a:lnSpc>
                <a:spcPct val="90000"/>
              </a:lnSpc>
            </a:pPr>
            <a:r>
              <a:rPr lang="en-US" sz="1700" dirty="0">
                <a:solidFill>
                  <a:schemeClr val="bg1"/>
                </a:solidFill>
              </a:rPr>
              <a:t>Clinical presentation</a:t>
            </a:r>
          </a:p>
          <a:p>
            <a:pPr lvl="1">
              <a:lnSpc>
                <a:spcPct val="90000"/>
              </a:lnSpc>
            </a:pPr>
            <a:r>
              <a:rPr lang="en-US" sz="1700" dirty="0">
                <a:solidFill>
                  <a:schemeClr val="bg1"/>
                </a:solidFill>
              </a:rPr>
              <a:t>Develop rapid labored breathing shortly after birth (usually within 6 hours)</a:t>
            </a:r>
          </a:p>
          <a:p>
            <a:pPr lvl="2">
              <a:lnSpc>
                <a:spcPct val="90000"/>
              </a:lnSpc>
            </a:pPr>
            <a:r>
              <a:rPr lang="en-US" sz="1700" dirty="0">
                <a:solidFill>
                  <a:schemeClr val="bg1"/>
                </a:solidFill>
              </a:rPr>
              <a:t>BUT WE CAN CHANGE THIS!</a:t>
            </a:r>
          </a:p>
          <a:p>
            <a:pPr lvl="1">
              <a:lnSpc>
                <a:spcPct val="90000"/>
              </a:lnSpc>
            </a:pPr>
            <a:r>
              <a:rPr lang="en-US" sz="1700" dirty="0">
                <a:solidFill>
                  <a:schemeClr val="bg1"/>
                </a:solidFill>
              </a:rPr>
              <a:t>Grunting, retractions, nasal flaring, cyanosis and increased oxygen requirement</a:t>
            </a:r>
          </a:p>
          <a:p>
            <a:pPr lvl="1">
              <a:lnSpc>
                <a:spcPct val="90000"/>
              </a:lnSpc>
            </a:pPr>
            <a:r>
              <a:rPr lang="en-US" sz="1700" dirty="0">
                <a:solidFill>
                  <a:schemeClr val="bg1"/>
                </a:solidFill>
              </a:rPr>
              <a:t>Progressive worsening of symptoms</a:t>
            </a:r>
          </a:p>
          <a:p>
            <a:pPr lvl="1">
              <a:lnSpc>
                <a:spcPct val="90000"/>
              </a:lnSpc>
            </a:pPr>
            <a:r>
              <a:rPr lang="en-US" sz="1700" dirty="0">
                <a:solidFill>
                  <a:schemeClr val="bg1"/>
                </a:solidFill>
              </a:rPr>
              <a:t>Diagnostic chest x-ray – ground glass, homogenous (looks same throughout), air bronchograms (can see airways)</a:t>
            </a:r>
          </a:p>
          <a:p>
            <a:pPr>
              <a:lnSpc>
                <a:spcPct val="90000"/>
              </a:lnSpc>
            </a:pPr>
            <a:endParaRPr lang="en-US" sz="1700" dirty="0">
              <a:solidFill>
                <a:schemeClr val="bg1"/>
              </a:solidFill>
            </a:endParaRPr>
          </a:p>
        </p:txBody>
      </p:sp>
      <p:pic>
        <p:nvPicPr>
          <p:cNvPr id="7" name="Content Placeholder 6">
            <a:extLst>
              <a:ext uri="{FF2B5EF4-FFF2-40B4-BE49-F238E27FC236}">
                <a16:creationId xmlns:a16="http://schemas.microsoft.com/office/drawing/2014/main" id="{9EF4A3BA-FAE7-4C42-8BE4-D449A502680B}"/>
              </a:ext>
            </a:extLst>
          </p:cNvPr>
          <p:cNvPicPr>
            <a:picLocks noGrp="1" noChangeAspect="1"/>
          </p:cNvPicPr>
          <p:nvPr>
            <p:ph sz="half" idx="2"/>
          </p:nvPr>
        </p:nvPicPr>
        <p:blipFill>
          <a:blip r:embed="rId2"/>
          <a:stretch>
            <a:fillRect/>
          </a:stretch>
        </p:blipFill>
        <p:spPr>
          <a:xfrm>
            <a:off x="5297763" y="1016573"/>
            <a:ext cx="6250769" cy="4663986"/>
          </a:xfrm>
          <a:prstGeom prst="rect">
            <a:avLst/>
          </a:prstGeom>
        </p:spPr>
      </p:pic>
    </p:spTree>
    <p:extLst>
      <p:ext uri="{BB962C8B-B14F-4D97-AF65-F5344CB8AC3E}">
        <p14:creationId xmlns:p14="http://schemas.microsoft.com/office/powerpoint/2010/main" val="1855505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4F7F4-5095-44F0-AB73-6A55E4BAB512}"/>
              </a:ext>
            </a:extLst>
          </p:cNvPr>
          <p:cNvSpPr>
            <a:spLocks noGrp="1"/>
          </p:cNvSpPr>
          <p:nvPr>
            <p:ph type="title"/>
          </p:nvPr>
        </p:nvSpPr>
        <p:spPr/>
        <p:txBody>
          <a:bodyPr/>
          <a:lstStyle/>
          <a:p>
            <a:r>
              <a:rPr lang="en-US" dirty="0"/>
              <a:t>Treatment of RDS</a:t>
            </a:r>
          </a:p>
        </p:txBody>
      </p:sp>
      <p:sp>
        <p:nvSpPr>
          <p:cNvPr id="3" name="Content Placeholder 2">
            <a:extLst>
              <a:ext uri="{FF2B5EF4-FFF2-40B4-BE49-F238E27FC236}">
                <a16:creationId xmlns:a16="http://schemas.microsoft.com/office/drawing/2014/main" id="{73CB8F5E-6221-4189-B70E-658042F9C2B1}"/>
              </a:ext>
            </a:extLst>
          </p:cNvPr>
          <p:cNvSpPr>
            <a:spLocks noGrp="1"/>
          </p:cNvSpPr>
          <p:nvPr>
            <p:ph sz="half" idx="1"/>
          </p:nvPr>
        </p:nvSpPr>
        <p:spPr>
          <a:xfrm>
            <a:off x="1581912" y="2638044"/>
            <a:ext cx="4271771" cy="3864356"/>
          </a:xfrm>
        </p:spPr>
        <p:txBody>
          <a:bodyPr>
            <a:normAutofit fontScale="92500" lnSpcReduction="10000"/>
          </a:bodyPr>
          <a:lstStyle/>
          <a:p>
            <a:r>
              <a:rPr lang="en-US" dirty="0"/>
              <a:t>Prompt treatment will decrease complications associated with RDS</a:t>
            </a:r>
          </a:p>
          <a:p>
            <a:pPr lvl="1"/>
            <a:r>
              <a:rPr lang="en-US" dirty="0"/>
              <a:t>Supplemental oxygen- maintain SpO2 88-93% in preterm infants</a:t>
            </a:r>
          </a:p>
          <a:p>
            <a:r>
              <a:rPr lang="en-US" dirty="0">
                <a:solidFill>
                  <a:schemeClr val="tx1"/>
                </a:solidFill>
              </a:rPr>
              <a:t>Infants with RDS need positive pressure to assist in keeping alveoli open</a:t>
            </a:r>
          </a:p>
          <a:p>
            <a:pPr lvl="1"/>
            <a:r>
              <a:rPr lang="en-US" dirty="0">
                <a:solidFill>
                  <a:schemeClr val="tx1"/>
                </a:solidFill>
              </a:rPr>
              <a:t>CPAP or PPV via </a:t>
            </a:r>
            <a:r>
              <a:rPr lang="en-US" dirty="0" err="1">
                <a:solidFill>
                  <a:schemeClr val="tx1"/>
                </a:solidFill>
              </a:rPr>
              <a:t>Neopuff</a:t>
            </a:r>
            <a:r>
              <a:rPr lang="en-US" dirty="0">
                <a:solidFill>
                  <a:schemeClr val="tx1"/>
                </a:solidFill>
              </a:rPr>
              <a:t> at delivery, can use RAM cannula</a:t>
            </a:r>
          </a:p>
          <a:p>
            <a:pPr lvl="1"/>
            <a:r>
              <a:rPr lang="en-US" dirty="0">
                <a:solidFill>
                  <a:schemeClr val="tx1"/>
                </a:solidFill>
              </a:rPr>
              <a:t>May transition to Heated High Flow Nasal Cannula </a:t>
            </a:r>
          </a:p>
          <a:p>
            <a:pPr lvl="2"/>
            <a:r>
              <a:rPr lang="en-US" dirty="0">
                <a:solidFill>
                  <a:schemeClr val="tx1"/>
                </a:solidFill>
              </a:rPr>
              <a:t>Provides “CPAP effect” with warm, humidified air or oxygen</a:t>
            </a:r>
          </a:p>
          <a:p>
            <a:pPr lvl="1"/>
            <a:r>
              <a:rPr lang="en-US" dirty="0">
                <a:solidFill>
                  <a:schemeClr val="tx1"/>
                </a:solidFill>
              </a:rPr>
              <a:t>In earlier gestations, may require ventilator support</a:t>
            </a:r>
          </a:p>
          <a:p>
            <a:pPr lvl="1"/>
            <a:endParaRPr lang="en-US" dirty="0"/>
          </a:p>
          <a:p>
            <a:pPr lvl="1"/>
            <a:endParaRPr lang="en-US" dirty="0"/>
          </a:p>
          <a:p>
            <a:pPr lvl="1"/>
            <a:endParaRPr lang="en-US" dirty="0"/>
          </a:p>
          <a:p>
            <a:endParaRPr lang="en-US" dirty="0"/>
          </a:p>
        </p:txBody>
      </p:sp>
      <p:pic>
        <p:nvPicPr>
          <p:cNvPr id="6" name="Picture 5">
            <a:extLst>
              <a:ext uri="{FF2B5EF4-FFF2-40B4-BE49-F238E27FC236}">
                <a16:creationId xmlns:a16="http://schemas.microsoft.com/office/drawing/2014/main" id="{A5352EEE-5BA1-47BE-8772-AE4121DDA4AB}"/>
              </a:ext>
            </a:extLst>
          </p:cNvPr>
          <p:cNvPicPr>
            <a:picLocks noChangeAspect="1"/>
          </p:cNvPicPr>
          <p:nvPr/>
        </p:nvPicPr>
        <p:blipFill>
          <a:blip r:embed="rId2"/>
          <a:stretch>
            <a:fillRect/>
          </a:stretch>
        </p:blipFill>
        <p:spPr>
          <a:xfrm>
            <a:off x="6298624" y="2506345"/>
            <a:ext cx="5553866" cy="3498215"/>
          </a:xfrm>
          <a:prstGeom prst="rect">
            <a:avLst/>
          </a:prstGeom>
        </p:spPr>
      </p:pic>
      <p:sp>
        <p:nvSpPr>
          <p:cNvPr id="7" name="Content Placeholder 6">
            <a:extLst>
              <a:ext uri="{FF2B5EF4-FFF2-40B4-BE49-F238E27FC236}">
                <a16:creationId xmlns:a16="http://schemas.microsoft.com/office/drawing/2014/main" id="{E8D3F276-C3C6-4C48-AD69-66D9486DA064}"/>
              </a:ext>
            </a:extLst>
          </p:cNvPr>
          <p:cNvSpPr>
            <a:spLocks noGrp="1"/>
          </p:cNvSpPr>
          <p:nvPr>
            <p:ph sz="half" idx="2"/>
          </p:nvPr>
        </p:nvSpPr>
        <p:spPr>
          <a:xfrm flipV="1">
            <a:off x="6338315" y="6075680"/>
            <a:ext cx="4270247" cy="426720"/>
          </a:xfrm>
        </p:spPr>
        <p:txBody>
          <a:bodyPr/>
          <a:lstStyle/>
          <a:p>
            <a:pPr marL="0" indent="0">
              <a:buNone/>
            </a:pPr>
            <a:r>
              <a:rPr lang="en-US" dirty="0"/>
              <a:t>.</a:t>
            </a:r>
          </a:p>
        </p:txBody>
      </p:sp>
    </p:spTree>
    <p:extLst>
      <p:ext uri="{BB962C8B-B14F-4D97-AF65-F5344CB8AC3E}">
        <p14:creationId xmlns:p14="http://schemas.microsoft.com/office/powerpoint/2010/main" val="2398063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Content Placeholder 5" descr="A picture containing person, child, boy, indoor&#10;&#10;Description automatically generated">
            <a:extLst>
              <a:ext uri="{FF2B5EF4-FFF2-40B4-BE49-F238E27FC236}">
                <a16:creationId xmlns:a16="http://schemas.microsoft.com/office/drawing/2014/main" id="{2C9FB01E-8A93-4E44-922B-F4797D25B12B}"/>
              </a:ext>
            </a:extLst>
          </p:cNvPr>
          <p:cNvPicPr>
            <a:picLocks noGrp="1" noChangeAspect="1"/>
          </p:cNvPicPr>
          <p:nvPr>
            <p:ph sz="half" idx="1"/>
          </p:nvPr>
        </p:nvPicPr>
        <p:blipFill rotWithShape="1">
          <a:blip r:embed="rId2">
            <a:extLst>
              <a:ext uri="{837473B0-CC2E-450A-ABE3-18F120FF3D39}">
                <a1611:picAttrSrcUrl xmlns="" xmlns:a1611="http://schemas.microsoft.com/office/drawing/2016/11/main" r:id="rId3"/>
              </a:ext>
            </a:extLst>
          </a:blip>
          <a:srcRect l="16041" r="17293"/>
          <a:stretch/>
        </p:blipFill>
        <p:spPr>
          <a:xfrm>
            <a:off x="321" y="7041"/>
            <a:ext cx="6096000" cy="6857990"/>
          </a:xfrm>
          <a:prstGeom prst="rect">
            <a:avLst/>
          </a:prstGeom>
        </p:spPr>
      </p:pic>
      <p:sp>
        <p:nvSpPr>
          <p:cNvPr id="2" name="Title 1">
            <a:extLst>
              <a:ext uri="{FF2B5EF4-FFF2-40B4-BE49-F238E27FC236}">
                <a16:creationId xmlns:a16="http://schemas.microsoft.com/office/drawing/2014/main" id="{1A485C14-3CD2-4E4B-965E-F0488C1BF21A}"/>
              </a:ext>
            </a:extLst>
          </p:cNvPr>
          <p:cNvSpPr>
            <a:spLocks noGrp="1"/>
          </p:cNvSpPr>
          <p:nvPr>
            <p:ph type="title"/>
          </p:nvPr>
        </p:nvSpPr>
        <p:spPr>
          <a:xfrm>
            <a:off x="885952" y="5049520"/>
            <a:ext cx="4487298" cy="1391920"/>
          </a:xfrm>
          <a:solidFill>
            <a:schemeClr val="tx1">
              <a:alpha val="60000"/>
            </a:schemeClr>
          </a:solidFill>
          <a:ln>
            <a:solidFill>
              <a:schemeClr val="bg1"/>
            </a:solidFill>
          </a:ln>
        </p:spPr>
        <p:txBody>
          <a:bodyPr vert="horz" lIns="182880" tIns="182880" rIns="182880" bIns="182880" rtlCol="0" anchor="ctr">
            <a:normAutofit/>
          </a:bodyPr>
          <a:lstStyle/>
          <a:p>
            <a:r>
              <a:rPr lang="en-US" sz="2400" dirty="0">
                <a:solidFill>
                  <a:schemeClr val="bg1"/>
                </a:solidFill>
              </a:rPr>
              <a:t>Treatment of RDS</a:t>
            </a:r>
            <a:br>
              <a:rPr lang="en-US" sz="2400" dirty="0">
                <a:solidFill>
                  <a:schemeClr val="bg1"/>
                </a:solidFill>
              </a:rPr>
            </a:br>
            <a:r>
              <a:rPr lang="en-US" sz="2400" dirty="0">
                <a:solidFill>
                  <a:schemeClr val="bg1"/>
                </a:solidFill>
              </a:rPr>
              <a:t>Surfactant Therapy</a:t>
            </a:r>
          </a:p>
        </p:txBody>
      </p:sp>
      <p:sp>
        <p:nvSpPr>
          <p:cNvPr id="4" name="Content Placeholder 3">
            <a:extLst>
              <a:ext uri="{FF2B5EF4-FFF2-40B4-BE49-F238E27FC236}">
                <a16:creationId xmlns:a16="http://schemas.microsoft.com/office/drawing/2014/main" id="{CDF84167-3D75-4756-A524-FBD10AF93F4D}"/>
              </a:ext>
            </a:extLst>
          </p:cNvPr>
          <p:cNvSpPr>
            <a:spLocks noGrp="1"/>
          </p:cNvSpPr>
          <p:nvPr>
            <p:ph sz="half" idx="2"/>
          </p:nvPr>
        </p:nvSpPr>
        <p:spPr>
          <a:xfrm>
            <a:off x="6743941" y="123825"/>
            <a:ext cx="4804931" cy="6619875"/>
          </a:xfrm>
        </p:spPr>
        <p:txBody>
          <a:bodyPr vert="horz" lIns="91440" tIns="45720" rIns="91440" bIns="45720" rtlCol="0" anchor="ctr">
            <a:normAutofit/>
          </a:bodyPr>
          <a:lstStyle/>
          <a:p>
            <a:pPr>
              <a:lnSpc>
                <a:spcPct val="90000"/>
              </a:lnSpc>
            </a:pPr>
            <a:r>
              <a:rPr lang="en-US" dirty="0"/>
              <a:t>Considered when oxygen requirement is &gt;30% with clinical symptoms/ CXR findings</a:t>
            </a:r>
          </a:p>
          <a:p>
            <a:pPr>
              <a:lnSpc>
                <a:spcPct val="90000"/>
              </a:lnSpc>
            </a:pPr>
            <a:r>
              <a:rPr lang="en-US" dirty="0"/>
              <a:t>Requires temporary intubation. Will use </a:t>
            </a:r>
            <a:r>
              <a:rPr lang="en-US" dirty="0" err="1"/>
              <a:t>Neopuff</a:t>
            </a:r>
            <a:r>
              <a:rPr lang="en-US" dirty="0"/>
              <a:t> to provide ventilation throughout procedure</a:t>
            </a:r>
          </a:p>
          <a:p>
            <a:pPr>
              <a:lnSpc>
                <a:spcPct val="90000"/>
              </a:lnSpc>
            </a:pPr>
            <a:r>
              <a:rPr lang="en-US" dirty="0"/>
              <a:t>Very tiny catheter is placed down ETT once intubated</a:t>
            </a:r>
          </a:p>
          <a:p>
            <a:pPr>
              <a:lnSpc>
                <a:spcPct val="90000"/>
              </a:lnSpc>
            </a:pPr>
            <a:r>
              <a:rPr lang="en-US" dirty="0"/>
              <a:t>Room temperature surfactant is given in two halves</a:t>
            </a:r>
          </a:p>
          <a:p>
            <a:pPr>
              <a:lnSpc>
                <a:spcPct val="90000"/>
              </a:lnSpc>
            </a:pPr>
            <a:r>
              <a:rPr lang="en-US" dirty="0"/>
              <a:t>Infant can be rolled from side to side to assure each lung receives equal amount</a:t>
            </a:r>
          </a:p>
          <a:p>
            <a:pPr>
              <a:lnSpc>
                <a:spcPct val="90000"/>
              </a:lnSpc>
            </a:pPr>
            <a:r>
              <a:rPr lang="en-US" dirty="0"/>
              <a:t>Typically helps almost immediately, can rapidly wean oxygen</a:t>
            </a:r>
          </a:p>
          <a:p>
            <a:pPr>
              <a:lnSpc>
                <a:spcPct val="90000"/>
              </a:lnSpc>
            </a:pPr>
            <a:r>
              <a:rPr lang="en-US" dirty="0"/>
              <a:t>Improves pulmonary compliance</a:t>
            </a:r>
          </a:p>
          <a:p>
            <a:pPr lvl="1">
              <a:lnSpc>
                <a:spcPct val="90000"/>
              </a:lnSpc>
            </a:pPr>
            <a:r>
              <a:rPr lang="en-US" sz="1800" dirty="0"/>
              <a:t>Can need to lower pressures being used on </a:t>
            </a:r>
            <a:r>
              <a:rPr lang="en-US" sz="1800" dirty="0" err="1"/>
              <a:t>Neopuff</a:t>
            </a:r>
            <a:endParaRPr lang="en-US" sz="1800" dirty="0"/>
          </a:p>
          <a:p>
            <a:pPr>
              <a:lnSpc>
                <a:spcPct val="90000"/>
              </a:lnSpc>
            </a:pPr>
            <a:r>
              <a:rPr lang="en-US" dirty="0"/>
              <a:t>Infants often remain somewhat tachypneic, some retractions still noted</a:t>
            </a:r>
          </a:p>
          <a:p>
            <a:pPr lvl="1">
              <a:lnSpc>
                <a:spcPct val="90000"/>
              </a:lnSpc>
            </a:pPr>
            <a:r>
              <a:rPr lang="en-US" sz="1800" dirty="0"/>
              <a:t>Oxygen requirement is primary indicator of success</a:t>
            </a:r>
          </a:p>
          <a:p>
            <a:pPr marL="228600" lvl="1">
              <a:lnSpc>
                <a:spcPct val="90000"/>
              </a:lnSpc>
            </a:pPr>
            <a:endParaRPr lang="en-US" sz="1500" dirty="0"/>
          </a:p>
        </p:txBody>
      </p:sp>
    </p:spTree>
    <p:extLst>
      <p:ext uri="{BB962C8B-B14F-4D97-AF65-F5344CB8AC3E}">
        <p14:creationId xmlns:p14="http://schemas.microsoft.com/office/powerpoint/2010/main" val="3356553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BAC87F6E-526A-49B5-995D-42DB656594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7894"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68D599-0EF4-4248-BA5A-1B06ADA98F35}"/>
              </a:ext>
            </a:extLst>
          </p:cNvPr>
          <p:cNvSpPr>
            <a:spLocks noGrp="1"/>
          </p:cNvSpPr>
          <p:nvPr>
            <p:ph type="title"/>
          </p:nvPr>
        </p:nvSpPr>
        <p:spPr>
          <a:xfrm>
            <a:off x="1121344" y="1586484"/>
            <a:ext cx="3685032" cy="3685032"/>
          </a:xfrm>
          <a:prstGeom prst="ellipse">
            <a:avLst/>
          </a:prstGeom>
          <a:solidFill>
            <a:schemeClr val="accent2"/>
          </a:solidFill>
          <a:ln>
            <a:noFill/>
          </a:ln>
        </p:spPr>
        <p:txBody>
          <a:bodyPr>
            <a:normAutofit/>
          </a:bodyPr>
          <a:lstStyle/>
          <a:p>
            <a:r>
              <a:rPr lang="en-US">
                <a:solidFill>
                  <a:srgbClr val="FFFFFF"/>
                </a:solidFill>
              </a:rPr>
              <a:t>Transient Tachypnea of the Newborn (TTN)</a:t>
            </a:r>
          </a:p>
        </p:txBody>
      </p:sp>
      <p:sp>
        <p:nvSpPr>
          <p:cNvPr id="10" name="Rectangle 9">
            <a:extLst>
              <a:ext uri="{FF2B5EF4-FFF2-40B4-BE49-F238E27FC236}">
                <a16:creationId xmlns:a16="http://schemas.microsoft.com/office/drawing/2014/main" id="{5E5436DB-4E8B-43A5-AE55-1C527B62E2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8743" y="797433"/>
            <a:ext cx="5934456"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D65299F-028F-4AFC-B46A-8DB33E20FE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3335" y="960120"/>
            <a:ext cx="560527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89A1483-FEA1-474F-87A1-B938F33B0E0D}"/>
              </a:ext>
            </a:extLst>
          </p:cNvPr>
          <p:cNvSpPr>
            <a:spLocks noGrp="1"/>
          </p:cNvSpPr>
          <p:nvPr>
            <p:ph idx="1"/>
          </p:nvPr>
        </p:nvSpPr>
        <p:spPr>
          <a:xfrm>
            <a:off x="6259551" y="1444752"/>
            <a:ext cx="4652840" cy="3968496"/>
          </a:xfrm>
        </p:spPr>
        <p:txBody>
          <a:bodyPr anchor="ctr">
            <a:normAutofit/>
          </a:bodyPr>
          <a:lstStyle/>
          <a:p>
            <a:pPr>
              <a:lnSpc>
                <a:spcPct val="90000"/>
              </a:lnSpc>
            </a:pPr>
            <a:r>
              <a:rPr lang="en-US" sz="1700" dirty="0">
                <a:solidFill>
                  <a:srgbClr val="404040"/>
                </a:solidFill>
              </a:rPr>
              <a:t>Temporary condition that results from pulmonary edema secondary to inadequate or delayed clearance of fetal lung fluid</a:t>
            </a:r>
          </a:p>
          <a:p>
            <a:pPr>
              <a:lnSpc>
                <a:spcPct val="90000"/>
              </a:lnSpc>
            </a:pPr>
            <a:r>
              <a:rPr lang="en-US" sz="1700" dirty="0">
                <a:solidFill>
                  <a:srgbClr val="404040"/>
                </a:solidFill>
              </a:rPr>
              <a:t>Symptoms typically resolve completely by 48-72 hours</a:t>
            </a:r>
          </a:p>
          <a:p>
            <a:pPr>
              <a:lnSpc>
                <a:spcPct val="90000"/>
              </a:lnSpc>
            </a:pPr>
            <a:r>
              <a:rPr lang="en-US" sz="1700" dirty="0">
                <a:solidFill>
                  <a:srgbClr val="404040"/>
                </a:solidFill>
              </a:rPr>
              <a:t>Can be difficult to distinguish from other causes of respiratory distress</a:t>
            </a:r>
          </a:p>
          <a:p>
            <a:pPr>
              <a:lnSpc>
                <a:spcPct val="90000"/>
              </a:lnSpc>
            </a:pPr>
            <a:r>
              <a:rPr lang="en-US" sz="1700" dirty="0">
                <a:solidFill>
                  <a:srgbClr val="404040"/>
                </a:solidFill>
              </a:rPr>
              <a:t>Risk factors include premature or elective cesarean delivery without labor, large birth weight, IDM, twin pregnancy, male</a:t>
            </a:r>
          </a:p>
          <a:p>
            <a:pPr>
              <a:lnSpc>
                <a:spcPct val="90000"/>
              </a:lnSpc>
            </a:pPr>
            <a:r>
              <a:rPr lang="en-US" sz="1700" dirty="0">
                <a:solidFill>
                  <a:srgbClr val="404040"/>
                </a:solidFill>
              </a:rPr>
              <a:t>Prevention of TTN – delaying elective c-section until 39-40 weeks or until the onset of spontaneous labor, avoiding elective inductions.</a:t>
            </a:r>
          </a:p>
          <a:p>
            <a:pPr>
              <a:lnSpc>
                <a:spcPct val="90000"/>
              </a:lnSpc>
            </a:pPr>
            <a:endParaRPr lang="en-US" sz="1700" dirty="0">
              <a:solidFill>
                <a:srgbClr val="404040"/>
              </a:solidFill>
            </a:endParaRPr>
          </a:p>
        </p:txBody>
      </p:sp>
    </p:spTree>
    <p:extLst>
      <p:ext uri="{BB962C8B-B14F-4D97-AF65-F5344CB8AC3E}">
        <p14:creationId xmlns:p14="http://schemas.microsoft.com/office/powerpoint/2010/main" val="1326197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CE0729-9BDD-44A6-B31A-D13F9DBEC7DB}"/>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2600">
                <a:solidFill>
                  <a:srgbClr val="FFFFFF"/>
                </a:solidFill>
              </a:rPr>
              <a:t>Fetal to Newborn Transition</a:t>
            </a:r>
          </a:p>
        </p:txBody>
      </p:sp>
      <p:sp>
        <p:nvSpPr>
          <p:cNvPr id="3" name="Content Placeholder 2">
            <a:extLst>
              <a:ext uri="{FF2B5EF4-FFF2-40B4-BE49-F238E27FC236}">
                <a16:creationId xmlns:a16="http://schemas.microsoft.com/office/drawing/2014/main" id="{B1A541AC-3B42-4144-8356-EEFCD82259D2}"/>
              </a:ext>
            </a:extLst>
          </p:cNvPr>
          <p:cNvSpPr>
            <a:spLocks noGrp="1"/>
          </p:cNvSpPr>
          <p:nvPr>
            <p:ph idx="1"/>
          </p:nvPr>
        </p:nvSpPr>
        <p:spPr>
          <a:xfrm>
            <a:off x="4721628" y="224444"/>
            <a:ext cx="7232073" cy="6425738"/>
          </a:xfrm>
        </p:spPr>
        <p:txBody>
          <a:bodyPr anchor="ctr">
            <a:normAutofit/>
          </a:bodyPr>
          <a:lstStyle/>
          <a:p>
            <a:pPr>
              <a:lnSpc>
                <a:spcPct val="90000"/>
              </a:lnSpc>
            </a:pPr>
            <a:r>
              <a:rPr lang="en-US" sz="2400" dirty="0"/>
              <a:t>Transition from “fluid filled fetus” to “air breathing human” requires a series of complex physiological steps.</a:t>
            </a:r>
          </a:p>
          <a:p>
            <a:pPr lvl="1">
              <a:lnSpc>
                <a:spcPct val="90000"/>
              </a:lnSpc>
            </a:pPr>
            <a:r>
              <a:rPr lang="en-US" sz="2400" dirty="0"/>
              <a:t>“The transition from fetus to newborn is the most complex adaptation that occurs in human experience. Lung adaptation requires coordinated clearance of fetal lung fluid, surfactant secretion, and onset of consistent breathing. The cardiovascular response requires striking changes in blood flow, pressures, and pulmonary vasodilation.”</a:t>
            </a:r>
          </a:p>
          <a:p>
            <a:pPr lvl="1">
              <a:lnSpc>
                <a:spcPct val="90000"/>
              </a:lnSpc>
            </a:pPr>
            <a:r>
              <a:rPr lang="en-US" sz="2400" dirty="0"/>
              <a:t>“Abnormalities in adaptation are frequently found following preterm birth or cesarean delivery at term, and many of these infants need delivery room resuscitation to assist in this transition.”</a:t>
            </a:r>
          </a:p>
          <a:p>
            <a:pPr lvl="8">
              <a:lnSpc>
                <a:spcPct val="90000"/>
              </a:lnSpc>
            </a:pPr>
            <a:r>
              <a:rPr lang="en-US" sz="2400" dirty="0"/>
              <a:t>Clinical Perinatology, 2016</a:t>
            </a:r>
          </a:p>
        </p:txBody>
      </p:sp>
    </p:spTree>
    <p:extLst>
      <p:ext uri="{BB962C8B-B14F-4D97-AF65-F5344CB8AC3E}">
        <p14:creationId xmlns:p14="http://schemas.microsoft.com/office/powerpoint/2010/main" val="3434377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1BE6F-D989-418E-A7BD-37D5E2585837}"/>
              </a:ext>
            </a:extLst>
          </p:cNvPr>
          <p:cNvSpPr>
            <a:spLocks noGrp="1"/>
          </p:cNvSpPr>
          <p:nvPr>
            <p:ph type="title"/>
          </p:nvPr>
        </p:nvSpPr>
        <p:spPr>
          <a:xfrm>
            <a:off x="804672" y="964692"/>
            <a:ext cx="4476806" cy="1188720"/>
          </a:xfrm>
        </p:spPr>
        <p:txBody>
          <a:bodyPr vert="horz" lIns="182880" tIns="182880" rIns="182880" bIns="182880" rtlCol="0" anchor="ctr">
            <a:normAutofit/>
          </a:bodyPr>
          <a:lstStyle/>
          <a:p>
            <a:r>
              <a:rPr lang="en-US" sz="2400"/>
              <a:t>Transient Tachypnea of the NeWborn (TTN)</a:t>
            </a:r>
          </a:p>
        </p:txBody>
      </p:sp>
      <p:sp>
        <p:nvSpPr>
          <p:cNvPr id="3" name="Content Placeholder 2">
            <a:extLst>
              <a:ext uri="{FF2B5EF4-FFF2-40B4-BE49-F238E27FC236}">
                <a16:creationId xmlns:a16="http://schemas.microsoft.com/office/drawing/2014/main" id="{88F2F3EA-96F4-4855-92B8-01E092F11621}"/>
              </a:ext>
            </a:extLst>
          </p:cNvPr>
          <p:cNvSpPr>
            <a:spLocks noGrp="1"/>
          </p:cNvSpPr>
          <p:nvPr>
            <p:ph sz="half" idx="1"/>
          </p:nvPr>
        </p:nvSpPr>
        <p:spPr>
          <a:xfrm>
            <a:off x="419100" y="2324100"/>
            <a:ext cx="5357412" cy="4419600"/>
          </a:xfrm>
        </p:spPr>
        <p:txBody>
          <a:bodyPr vert="horz" lIns="91440" tIns="45720" rIns="91440" bIns="45720" rtlCol="0">
            <a:normAutofit/>
          </a:bodyPr>
          <a:lstStyle/>
          <a:p>
            <a:pPr>
              <a:lnSpc>
                <a:spcPct val="90000"/>
              </a:lnSpc>
            </a:pPr>
            <a:r>
              <a:rPr lang="en-US" sz="1600" dirty="0"/>
              <a:t>Clinical presentation</a:t>
            </a:r>
          </a:p>
          <a:p>
            <a:pPr lvl="1">
              <a:lnSpc>
                <a:spcPct val="90000"/>
              </a:lnSpc>
            </a:pPr>
            <a:r>
              <a:rPr lang="en-US" dirty="0"/>
              <a:t>Symptoms of respiratory distress very early after birth, with tachypnea being the most consistent finding</a:t>
            </a:r>
          </a:p>
          <a:p>
            <a:pPr lvl="1">
              <a:lnSpc>
                <a:spcPct val="90000"/>
              </a:lnSpc>
            </a:pPr>
            <a:r>
              <a:rPr lang="en-US" dirty="0"/>
              <a:t>May also have increased work of breathing, grunting, nasal flaring and retractions, oxygen requirement usually less than 40%</a:t>
            </a:r>
          </a:p>
          <a:p>
            <a:pPr lvl="1">
              <a:lnSpc>
                <a:spcPct val="90000"/>
              </a:lnSpc>
            </a:pPr>
            <a:r>
              <a:rPr lang="en-US" dirty="0"/>
              <a:t>Rapid continuous improvement </a:t>
            </a:r>
          </a:p>
          <a:p>
            <a:pPr lvl="1">
              <a:lnSpc>
                <a:spcPct val="90000"/>
              </a:lnSpc>
            </a:pPr>
            <a:r>
              <a:rPr lang="en-US" dirty="0"/>
              <a:t>CXR – perihilar streaking, fluid in the “fissure”, minor pleural effusions</a:t>
            </a:r>
          </a:p>
          <a:p>
            <a:pPr>
              <a:lnSpc>
                <a:spcPct val="90000"/>
              </a:lnSpc>
            </a:pPr>
            <a:r>
              <a:rPr lang="en-US" sz="1600" dirty="0"/>
              <a:t>Treatment</a:t>
            </a:r>
          </a:p>
          <a:p>
            <a:pPr lvl="1">
              <a:lnSpc>
                <a:spcPct val="90000"/>
              </a:lnSpc>
            </a:pPr>
            <a:r>
              <a:rPr lang="en-US" dirty="0"/>
              <a:t>If resolved in &lt;6 hours and no oxygen requirement, OBSERVE</a:t>
            </a:r>
          </a:p>
          <a:p>
            <a:pPr lvl="1">
              <a:lnSpc>
                <a:spcPct val="90000"/>
              </a:lnSpc>
            </a:pPr>
            <a:r>
              <a:rPr lang="en-US" dirty="0"/>
              <a:t>Supportive- High flow nasal cannula or hood (in some nurseries), prone positioning</a:t>
            </a:r>
          </a:p>
          <a:p>
            <a:pPr lvl="1">
              <a:lnSpc>
                <a:spcPct val="90000"/>
              </a:lnSpc>
            </a:pPr>
            <a:r>
              <a:rPr lang="en-US" dirty="0"/>
              <a:t>Antibiotics – 36 hour rule out</a:t>
            </a:r>
          </a:p>
          <a:p>
            <a:pPr>
              <a:lnSpc>
                <a:spcPct val="90000"/>
              </a:lnSpc>
            </a:pPr>
            <a:endParaRPr lang="en-US" sz="1300" dirty="0"/>
          </a:p>
        </p:txBody>
      </p:sp>
      <p:sp>
        <p:nvSpPr>
          <p:cNvPr id="18" name="Rectangle 17">
            <a:extLst>
              <a:ext uri="{FF2B5EF4-FFF2-40B4-BE49-F238E27FC236}">
                <a16:creationId xmlns:a16="http://schemas.microsoft.com/office/drawing/2014/main" id="{56533F40-045E-4E3D-9243-864CD4E586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3605"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0402EC6-D845-41B3-BEBE-CB34D9BFEA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699" y="1128683"/>
            <a:ext cx="5106493" cy="4608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X-ray film&#10;&#10;Description automatically generated">
            <a:extLst>
              <a:ext uri="{FF2B5EF4-FFF2-40B4-BE49-F238E27FC236}">
                <a16:creationId xmlns:a16="http://schemas.microsoft.com/office/drawing/2014/main" id="{E5853916-CA8A-4298-8E6D-E2DE2CB90B6A}"/>
              </a:ext>
            </a:extLst>
          </p:cNvPr>
          <p:cNvPicPr>
            <a:picLocks noGrp="1" noChangeAspect="1"/>
          </p:cNvPicPr>
          <p:nvPr>
            <p:ph sz="half" idx="2"/>
          </p:nvPr>
        </p:nvPicPr>
        <p:blipFill>
          <a:blip r:embed="rId2"/>
          <a:stretch>
            <a:fillRect/>
          </a:stretch>
        </p:blipFill>
        <p:spPr>
          <a:xfrm>
            <a:off x="6272789" y="1340709"/>
            <a:ext cx="4782312" cy="4184523"/>
          </a:xfrm>
          <a:prstGeom prst="rect">
            <a:avLst/>
          </a:prstGeom>
        </p:spPr>
      </p:pic>
    </p:spTree>
    <p:extLst>
      <p:ext uri="{BB962C8B-B14F-4D97-AF65-F5344CB8AC3E}">
        <p14:creationId xmlns:p14="http://schemas.microsoft.com/office/powerpoint/2010/main" val="207790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43EE4E4-4F6E-4D0C-8241-7422485C59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9085"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9FD04C-4AEA-44B6-A497-9CEDFB9526F1}"/>
              </a:ext>
            </a:extLst>
          </p:cNvPr>
          <p:cNvSpPr>
            <a:spLocks noGrp="1"/>
          </p:cNvSpPr>
          <p:nvPr>
            <p:ph type="title"/>
          </p:nvPr>
        </p:nvSpPr>
        <p:spPr>
          <a:xfrm>
            <a:off x="6923756" y="314665"/>
            <a:ext cx="4475892" cy="1188720"/>
          </a:xfrm>
          <a:solidFill>
            <a:srgbClr val="FFFFFF"/>
          </a:solidFill>
          <a:ln>
            <a:solidFill>
              <a:srgbClr val="404040"/>
            </a:solidFill>
          </a:ln>
        </p:spPr>
        <p:txBody>
          <a:bodyPr vert="horz" lIns="182880" tIns="182880" rIns="182880" bIns="182880" rtlCol="0" anchor="ctr">
            <a:normAutofit/>
          </a:bodyPr>
          <a:lstStyle/>
          <a:p>
            <a:r>
              <a:rPr lang="en-US" dirty="0"/>
              <a:t>Congenital Pneumonia</a:t>
            </a:r>
          </a:p>
        </p:txBody>
      </p:sp>
      <p:sp>
        <p:nvSpPr>
          <p:cNvPr id="12" name="Rectangle 11">
            <a:extLst>
              <a:ext uri="{FF2B5EF4-FFF2-40B4-BE49-F238E27FC236}">
                <a16:creationId xmlns:a16="http://schemas.microsoft.com/office/drawing/2014/main" id="{39CDFF21-67C6-4C4C-9A1C-C7726D3D39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966"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Rectangle 13">
            <a:extLst>
              <a:ext uri="{FF2B5EF4-FFF2-40B4-BE49-F238E27FC236}">
                <a16:creationId xmlns:a16="http://schemas.microsoft.com/office/drawing/2014/main" id="{E98F8D60-BC6F-4B41-9481-5F49C96A10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1520" y="806357"/>
            <a:ext cx="4511266" cy="4928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073D1C07-0F27-417B-990D-59A77FA1BC69}"/>
              </a:ext>
            </a:extLst>
          </p:cNvPr>
          <p:cNvPicPr>
            <a:picLocks noGrp="1" noChangeAspect="1"/>
          </p:cNvPicPr>
          <p:nvPr>
            <p:ph sz="half" idx="1"/>
          </p:nvPr>
        </p:nvPicPr>
        <p:blipFill>
          <a:blip r:embed="rId2"/>
          <a:stretch>
            <a:fillRect/>
          </a:stretch>
        </p:blipFill>
        <p:spPr>
          <a:xfrm>
            <a:off x="988626" y="1322879"/>
            <a:ext cx="4159568" cy="3895571"/>
          </a:xfrm>
          <a:prstGeom prst="rect">
            <a:avLst/>
          </a:prstGeom>
        </p:spPr>
      </p:pic>
      <p:sp>
        <p:nvSpPr>
          <p:cNvPr id="4" name="Content Placeholder 3">
            <a:extLst>
              <a:ext uri="{FF2B5EF4-FFF2-40B4-BE49-F238E27FC236}">
                <a16:creationId xmlns:a16="http://schemas.microsoft.com/office/drawing/2014/main" id="{AA176F59-EE85-4200-BF82-CBD95EFA4F09}"/>
              </a:ext>
            </a:extLst>
          </p:cNvPr>
          <p:cNvSpPr>
            <a:spLocks noGrp="1"/>
          </p:cNvSpPr>
          <p:nvPr>
            <p:ph sz="half" idx="2"/>
          </p:nvPr>
        </p:nvSpPr>
        <p:spPr>
          <a:xfrm>
            <a:off x="6350000" y="1818053"/>
            <a:ext cx="5632449" cy="5039948"/>
          </a:xfrm>
        </p:spPr>
        <p:txBody>
          <a:bodyPr vert="horz" lIns="91440" tIns="45720" rIns="91440" bIns="45720" rtlCol="0">
            <a:normAutofit/>
          </a:bodyPr>
          <a:lstStyle/>
          <a:p>
            <a:pPr>
              <a:buClrTx/>
            </a:pPr>
            <a:r>
              <a:rPr lang="en-US" dirty="0">
                <a:solidFill>
                  <a:schemeClr val="bg1"/>
                </a:solidFill>
              </a:rPr>
              <a:t>Postnatal pneumonia typically presents in the first 24 hours of life</a:t>
            </a:r>
          </a:p>
          <a:p>
            <a:pPr>
              <a:buClrTx/>
            </a:pPr>
            <a:r>
              <a:rPr lang="en-US" dirty="0">
                <a:solidFill>
                  <a:schemeClr val="bg1"/>
                </a:solidFill>
              </a:rPr>
              <a:t>Maternal fever/chorioamnionitis and prolonged ROM are major risk factors</a:t>
            </a:r>
          </a:p>
          <a:p>
            <a:pPr lvl="1">
              <a:buClrTx/>
            </a:pPr>
            <a:r>
              <a:rPr lang="en-US" sz="1800" dirty="0">
                <a:solidFill>
                  <a:schemeClr val="bg1"/>
                </a:solidFill>
              </a:rPr>
              <a:t>If the fetus aspirates infected fluid prior to delivery, organisms that reach the distal airways or alveoli may need to cross only 2 cell layers to enter the bloodstream.  Typically present at birth and symptoms are more pulmonary than systemic. </a:t>
            </a:r>
          </a:p>
          <a:p>
            <a:pPr>
              <a:lnSpc>
                <a:spcPct val="90000"/>
              </a:lnSpc>
              <a:buClrTx/>
            </a:pPr>
            <a:r>
              <a:rPr lang="en-US" dirty="0">
                <a:solidFill>
                  <a:schemeClr val="bg1"/>
                </a:solidFill>
              </a:rPr>
              <a:t>May also be acquired by the aspiration of bacteria colonizing the birth canal</a:t>
            </a:r>
          </a:p>
          <a:p>
            <a:pPr>
              <a:lnSpc>
                <a:spcPct val="90000"/>
              </a:lnSpc>
              <a:buClrTx/>
            </a:pPr>
            <a:r>
              <a:rPr lang="en-US" dirty="0">
                <a:solidFill>
                  <a:schemeClr val="bg1"/>
                </a:solidFill>
              </a:rPr>
              <a:t>Most common bacterial organism is Group B strep</a:t>
            </a:r>
          </a:p>
          <a:p>
            <a:pPr>
              <a:lnSpc>
                <a:spcPct val="90000"/>
              </a:lnSpc>
              <a:buClrTx/>
            </a:pPr>
            <a:r>
              <a:rPr lang="en-US" dirty="0">
                <a:solidFill>
                  <a:schemeClr val="bg1"/>
                </a:solidFill>
              </a:rPr>
              <a:t>CXR usually without a focal finding or specific consolidation, often very similar to RDS films</a:t>
            </a:r>
          </a:p>
          <a:p>
            <a:pPr>
              <a:lnSpc>
                <a:spcPct val="90000"/>
              </a:lnSpc>
            </a:pPr>
            <a:endParaRPr lang="en-US" sz="1500" dirty="0">
              <a:solidFill>
                <a:srgbClr val="FFFFFF"/>
              </a:solidFill>
            </a:endParaRPr>
          </a:p>
        </p:txBody>
      </p:sp>
    </p:spTree>
    <p:extLst>
      <p:ext uri="{BB962C8B-B14F-4D97-AF65-F5344CB8AC3E}">
        <p14:creationId xmlns:p14="http://schemas.microsoft.com/office/powerpoint/2010/main" val="3812442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78A7-DEAD-4CB3-9F74-D3A00926E3E9}"/>
              </a:ext>
            </a:extLst>
          </p:cNvPr>
          <p:cNvSpPr>
            <a:spLocks noGrp="1"/>
          </p:cNvSpPr>
          <p:nvPr>
            <p:ph type="title"/>
          </p:nvPr>
        </p:nvSpPr>
        <p:spPr/>
        <p:txBody>
          <a:bodyPr/>
          <a:lstStyle/>
          <a:p>
            <a:r>
              <a:rPr lang="en-US" dirty="0"/>
              <a:t>Congenital Pneumonia</a:t>
            </a:r>
          </a:p>
        </p:txBody>
      </p:sp>
      <p:sp>
        <p:nvSpPr>
          <p:cNvPr id="3" name="Content Placeholder 2">
            <a:extLst>
              <a:ext uri="{FF2B5EF4-FFF2-40B4-BE49-F238E27FC236}">
                <a16:creationId xmlns:a16="http://schemas.microsoft.com/office/drawing/2014/main" id="{5AE80066-264F-4D78-AAE1-8B2C473DA9D9}"/>
              </a:ext>
            </a:extLst>
          </p:cNvPr>
          <p:cNvSpPr>
            <a:spLocks noGrp="1"/>
          </p:cNvSpPr>
          <p:nvPr>
            <p:ph sz="half" idx="1"/>
          </p:nvPr>
        </p:nvSpPr>
        <p:spPr>
          <a:xfrm>
            <a:off x="704850" y="2638044"/>
            <a:ext cx="5148833" cy="3858006"/>
          </a:xfrm>
        </p:spPr>
        <p:txBody>
          <a:bodyPr>
            <a:normAutofit fontScale="92500" lnSpcReduction="10000"/>
          </a:bodyPr>
          <a:lstStyle/>
          <a:p>
            <a:pPr>
              <a:lnSpc>
                <a:spcPct val="90000"/>
              </a:lnSpc>
            </a:pPr>
            <a:r>
              <a:rPr lang="en-US" dirty="0"/>
              <a:t>Clinical presentation may not be specific</a:t>
            </a:r>
          </a:p>
          <a:p>
            <a:pPr lvl="1">
              <a:lnSpc>
                <a:spcPct val="90000"/>
              </a:lnSpc>
            </a:pPr>
            <a:r>
              <a:rPr lang="en-US" sz="1800" dirty="0"/>
              <a:t>There should always be a high index of suspicion</a:t>
            </a:r>
          </a:p>
          <a:p>
            <a:pPr lvl="1">
              <a:lnSpc>
                <a:spcPct val="90000"/>
              </a:lnSpc>
            </a:pPr>
            <a:r>
              <a:rPr lang="en-US" sz="1800" dirty="0"/>
              <a:t>Respiratory distress with tachypnea and retractions </a:t>
            </a:r>
          </a:p>
          <a:p>
            <a:pPr lvl="1">
              <a:lnSpc>
                <a:spcPct val="90000"/>
              </a:lnSpc>
            </a:pPr>
            <a:r>
              <a:rPr lang="en-US" sz="1800" dirty="0"/>
              <a:t>Temperature instability, lethargy, apnea, tachycardia, metabolic acidosis, abdominal distention, poor feeding and neurologic depression</a:t>
            </a:r>
          </a:p>
          <a:p>
            <a:pPr>
              <a:lnSpc>
                <a:spcPct val="90000"/>
              </a:lnSpc>
            </a:pPr>
            <a:r>
              <a:rPr lang="en-US" dirty="0"/>
              <a:t>Treatment</a:t>
            </a:r>
          </a:p>
          <a:p>
            <a:pPr lvl="1">
              <a:lnSpc>
                <a:spcPct val="90000"/>
              </a:lnSpc>
            </a:pPr>
            <a:r>
              <a:rPr lang="en-US" sz="1800" dirty="0"/>
              <a:t>Supportive respiratory management- whatever the baby needs to oxygenate and ventilate- room air to ECMO</a:t>
            </a:r>
          </a:p>
          <a:p>
            <a:pPr lvl="1">
              <a:lnSpc>
                <a:spcPct val="90000"/>
              </a:lnSpc>
            </a:pPr>
            <a:r>
              <a:rPr lang="en-US" sz="1800" dirty="0"/>
              <a:t>Ampicillin and Gentamicin or cephalosporin (better lung penetration), treatment course varies but typically 5-7 days</a:t>
            </a:r>
          </a:p>
          <a:p>
            <a:endParaRPr lang="en-US" dirty="0"/>
          </a:p>
        </p:txBody>
      </p:sp>
      <p:pic>
        <p:nvPicPr>
          <p:cNvPr id="6" name="Content Placeholder 5" descr="A picture containing indoor, person, wall&#10;&#10;Description automatically generated">
            <a:extLst>
              <a:ext uri="{FF2B5EF4-FFF2-40B4-BE49-F238E27FC236}">
                <a16:creationId xmlns:a16="http://schemas.microsoft.com/office/drawing/2014/main" id="{165B58C2-07BF-4471-B042-BF96202520AC}"/>
              </a:ext>
            </a:extLst>
          </p:cNvPr>
          <p:cNvPicPr>
            <a:picLocks noGrp="1" noChangeAspect="1"/>
          </p:cNvPicPr>
          <p:nvPr>
            <p:ph sz="half" idx="2"/>
          </p:nvPr>
        </p:nvPicPr>
        <p:blipFill>
          <a:blip r:embed="rId2">
            <a:extLst>
              <a:ext uri="{837473B0-CC2E-450A-ABE3-18F120FF3D39}">
                <a1611:picAttrSrcUrl xmlns="" xmlns:a1611="http://schemas.microsoft.com/office/drawing/2016/11/main" r:id="rId3"/>
              </a:ext>
            </a:extLst>
          </a:blip>
          <a:stretch>
            <a:fillRect/>
          </a:stretch>
        </p:blipFill>
        <p:spPr>
          <a:xfrm>
            <a:off x="6338888" y="2652389"/>
            <a:ext cx="4270375" cy="3074047"/>
          </a:xfrm>
        </p:spPr>
      </p:pic>
    </p:spTree>
    <p:extLst>
      <p:ext uri="{BB962C8B-B14F-4D97-AF65-F5344CB8AC3E}">
        <p14:creationId xmlns:p14="http://schemas.microsoft.com/office/powerpoint/2010/main" val="3195547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AC87F6E-526A-49B5-995D-42DB656594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7894"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9062947-4308-4026-9B53-01264DD8E480}"/>
              </a:ext>
            </a:extLst>
          </p:cNvPr>
          <p:cNvSpPr>
            <a:spLocks noGrp="1"/>
          </p:cNvSpPr>
          <p:nvPr>
            <p:ph type="title"/>
          </p:nvPr>
        </p:nvSpPr>
        <p:spPr>
          <a:xfrm>
            <a:off x="1121344" y="1586484"/>
            <a:ext cx="3685032" cy="3685032"/>
          </a:xfrm>
          <a:prstGeom prst="ellipse">
            <a:avLst/>
          </a:prstGeom>
          <a:solidFill>
            <a:schemeClr val="accent2"/>
          </a:solidFill>
          <a:ln>
            <a:noFill/>
          </a:ln>
        </p:spPr>
        <p:txBody>
          <a:bodyPr>
            <a:normAutofit/>
          </a:bodyPr>
          <a:lstStyle/>
          <a:p>
            <a:r>
              <a:rPr lang="en-US" sz="1700" dirty="0">
                <a:solidFill>
                  <a:srgbClr val="FFFFFF"/>
                </a:solidFill>
              </a:rPr>
              <a:t>Pneumothorax</a:t>
            </a:r>
          </a:p>
        </p:txBody>
      </p:sp>
      <p:sp>
        <p:nvSpPr>
          <p:cNvPr id="12" name="Rectangle 11">
            <a:extLst>
              <a:ext uri="{FF2B5EF4-FFF2-40B4-BE49-F238E27FC236}">
                <a16:creationId xmlns:a16="http://schemas.microsoft.com/office/drawing/2014/main" id="{5E5436DB-4E8B-43A5-AE55-1C527B62E2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8743" y="797433"/>
            <a:ext cx="5934456"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D65299F-028F-4AFC-B46A-8DB33E20FE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3335" y="960120"/>
            <a:ext cx="560527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773E00C-67CE-4DAE-8968-BDEB9C4A5319}"/>
              </a:ext>
            </a:extLst>
          </p:cNvPr>
          <p:cNvSpPr>
            <a:spLocks noGrp="1"/>
          </p:cNvSpPr>
          <p:nvPr>
            <p:ph idx="1"/>
          </p:nvPr>
        </p:nvSpPr>
        <p:spPr>
          <a:xfrm>
            <a:off x="5527040" y="960120"/>
            <a:ext cx="6400799" cy="5633720"/>
          </a:xfrm>
        </p:spPr>
        <p:txBody>
          <a:bodyPr anchor="ctr">
            <a:normAutofit/>
          </a:bodyPr>
          <a:lstStyle/>
          <a:p>
            <a:pPr>
              <a:lnSpc>
                <a:spcPct val="90000"/>
              </a:lnSpc>
            </a:pPr>
            <a:r>
              <a:rPr lang="en-US" dirty="0">
                <a:solidFill>
                  <a:srgbClr val="404040"/>
                </a:solidFill>
              </a:rPr>
              <a:t>A pneumothorax is the presence of air in the cavity between the lungs and the chest wall, causing collapse of the lung.</a:t>
            </a:r>
          </a:p>
          <a:p>
            <a:pPr lvl="1">
              <a:lnSpc>
                <a:spcPct val="90000"/>
              </a:lnSpc>
            </a:pPr>
            <a:r>
              <a:rPr lang="en-US" sz="1800" dirty="0">
                <a:solidFill>
                  <a:srgbClr val="404040"/>
                </a:solidFill>
              </a:rPr>
              <a:t>Symptoms:</a:t>
            </a:r>
          </a:p>
          <a:p>
            <a:pPr lvl="2">
              <a:lnSpc>
                <a:spcPct val="90000"/>
              </a:lnSpc>
            </a:pPr>
            <a:r>
              <a:rPr lang="en-US" sz="1800" dirty="0">
                <a:solidFill>
                  <a:srgbClr val="404040"/>
                </a:solidFill>
              </a:rPr>
              <a:t>Respiratory distress (grunting, retractions, tachypnea)</a:t>
            </a:r>
          </a:p>
          <a:p>
            <a:pPr lvl="2">
              <a:lnSpc>
                <a:spcPct val="90000"/>
              </a:lnSpc>
            </a:pPr>
            <a:r>
              <a:rPr lang="en-US" sz="1800" dirty="0">
                <a:solidFill>
                  <a:srgbClr val="404040"/>
                </a:solidFill>
              </a:rPr>
              <a:t>Oxygen requirement/desaturations</a:t>
            </a:r>
          </a:p>
          <a:p>
            <a:pPr lvl="2">
              <a:lnSpc>
                <a:spcPct val="90000"/>
              </a:lnSpc>
            </a:pPr>
            <a:r>
              <a:rPr lang="en-US" sz="1800" dirty="0">
                <a:solidFill>
                  <a:srgbClr val="404040"/>
                </a:solidFill>
              </a:rPr>
              <a:t>Positive transillumination (chest lights up when flashlight/transilluminator applied) or visible on CXR</a:t>
            </a:r>
          </a:p>
          <a:p>
            <a:pPr lvl="2">
              <a:lnSpc>
                <a:spcPct val="90000"/>
              </a:lnSpc>
            </a:pPr>
            <a:r>
              <a:rPr lang="en-US" sz="1800" dirty="0">
                <a:solidFill>
                  <a:srgbClr val="404040"/>
                </a:solidFill>
              </a:rPr>
              <a:t>Diminished lung sounds on affected side</a:t>
            </a:r>
          </a:p>
          <a:p>
            <a:pPr lvl="2">
              <a:lnSpc>
                <a:spcPct val="90000"/>
              </a:lnSpc>
            </a:pPr>
            <a:r>
              <a:rPr lang="en-US" sz="1800" dirty="0">
                <a:solidFill>
                  <a:srgbClr val="404040"/>
                </a:solidFill>
              </a:rPr>
              <a:t>Tension- causing a shift of the heart/central blood vessels away from the pneumothorax</a:t>
            </a:r>
          </a:p>
          <a:p>
            <a:pPr lvl="3">
              <a:lnSpc>
                <a:spcPct val="90000"/>
              </a:lnSpc>
            </a:pPr>
            <a:r>
              <a:rPr lang="en-US" sz="1800" dirty="0">
                <a:solidFill>
                  <a:srgbClr val="404040"/>
                </a:solidFill>
              </a:rPr>
              <a:t>Causes hemodynamic instability (hypotension, bradycardia) in addition to respiratory distress</a:t>
            </a:r>
          </a:p>
          <a:p>
            <a:pPr lvl="3">
              <a:lnSpc>
                <a:spcPct val="90000"/>
              </a:lnSpc>
            </a:pPr>
            <a:r>
              <a:rPr lang="en-US" sz="1800" dirty="0">
                <a:solidFill>
                  <a:srgbClr val="404040"/>
                </a:solidFill>
              </a:rPr>
              <a:t>Muffled/shifted heart sounds</a:t>
            </a:r>
          </a:p>
          <a:p>
            <a:pPr lvl="1">
              <a:lnSpc>
                <a:spcPct val="90000"/>
              </a:lnSpc>
            </a:pPr>
            <a:r>
              <a:rPr lang="en-US" sz="1800" dirty="0">
                <a:solidFill>
                  <a:srgbClr val="404040"/>
                </a:solidFill>
              </a:rPr>
              <a:t>Risk factors: RDS, meconium aspiration, required PPV or respiratory support, male sex, first day of life (higher risk of spontaneous </a:t>
            </a:r>
            <a:r>
              <a:rPr lang="en-US" sz="1800" dirty="0" err="1">
                <a:solidFill>
                  <a:srgbClr val="404040"/>
                </a:solidFill>
              </a:rPr>
              <a:t>pneumo</a:t>
            </a:r>
            <a:r>
              <a:rPr lang="en-US" sz="1800" dirty="0">
                <a:solidFill>
                  <a:srgbClr val="404040"/>
                </a:solidFill>
              </a:rPr>
              <a:t> on 1</a:t>
            </a:r>
            <a:r>
              <a:rPr lang="en-US" sz="1800" baseline="30000" dirty="0">
                <a:solidFill>
                  <a:srgbClr val="404040"/>
                </a:solidFill>
              </a:rPr>
              <a:t>st</a:t>
            </a:r>
            <a:r>
              <a:rPr lang="en-US" sz="1800" dirty="0">
                <a:solidFill>
                  <a:srgbClr val="404040"/>
                </a:solidFill>
              </a:rPr>
              <a:t> day of life than any other time in life!)</a:t>
            </a:r>
          </a:p>
          <a:p>
            <a:pPr>
              <a:lnSpc>
                <a:spcPct val="90000"/>
              </a:lnSpc>
            </a:pPr>
            <a:endParaRPr lang="en-US" sz="1300" dirty="0">
              <a:solidFill>
                <a:srgbClr val="404040"/>
              </a:solidFill>
            </a:endParaRPr>
          </a:p>
        </p:txBody>
      </p:sp>
    </p:spTree>
    <p:extLst>
      <p:ext uri="{BB962C8B-B14F-4D97-AF65-F5344CB8AC3E}">
        <p14:creationId xmlns:p14="http://schemas.microsoft.com/office/powerpoint/2010/main" val="2379019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03CA230-CCFE-448F-9C18-27E452E2CB9B}"/>
              </a:ext>
            </a:extLst>
          </p:cNvPr>
          <p:cNvSpPr>
            <a:spLocks noGrp="1"/>
          </p:cNvSpPr>
          <p:nvPr>
            <p:ph type="body" idx="1"/>
          </p:nvPr>
        </p:nvSpPr>
        <p:spPr>
          <a:xfrm>
            <a:off x="1583436" y="2313433"/>
            <a:ext cx="4270248" cy="1008887"/>
          </a:xfrm>
        </p:spPr>
        <p:txBody>
          <a:bodyPr>
            <a:normAutofit fontScale="70000" lnSpcReduction="20000"/>
          </a:bodyPr>
          <a:lstStyle/>
          <a:p>
            <a:r>
              <a:rPr lang="en-US" sz="2000" dirty="0"/>
              <a:t>Large pneumothorax on right</a:t>
            </a:r>
          </a:p>
          <a:p>
            <a:r>
              <a:rPr lang="en-US" sz="2000" dirty="0"/>
              <a:t> can clearly see lung edge away from chest wall, and dark air collection between lung and chest</a:t>
            </a:r>
          </a:p>
          <a:p>
            <a:endParaRPr lang="en-US" dirty="0"/>
          </a:p>
        </p:txBody>
      </p:sp>
      <p:pic>
        <p:nvPicPr>
          <p:cNvPr id="10" name="Content Placeholder 9" descr="A picture containing X-ray film&#10;&#10;Description automatically generated">
            <a:extLst>
              <a:ext uri="{FF2B5EF4-FFF2-40B4-BE49-F238E27FC236}">
                <a16:creationId xmlns:a16="http://schemas.microsoft.com/office/drawing/2014/main" id="{22CE5801-AE13-4515-B783-A357AC4713F0}"/>
              </a:ext>
            </a:extLst>
          </p:cNvPr>
          <p:cNvPicPr>
            <a:picLocks noGrp="1" noChangeAspect="1"/>
          </p:cNvPicPr>
          <p:nvPr>
            <p:ph sz="half" idx="2"/>
          </p:nvPr>
        </p:nvPicPr>
        <p:blipFill>
          <a:blip r:embed="rId2"/>
          <a:stretch>
            <a:fillRect/>
          </a:stretch>
        </p:blipFill>
        <p:spPr>
          <a:xfrm>
            <a:off x="1659881" y="3429000"/>
            <a:ext cx="4436119" cy="3327090"/>
          </a:xfrm>
        </p:spPr>
      </p:pic>
      <p:pic>
        <p:nvPicPr>
          <p:cNvPr id="12" name="Content Placeholder 11" descr="A picture containing cup, indoor, bottle&#10;&#10;Description automatically generated">
            <a:extLst>
              <a:ext uri="{FF2B5EF4-FFF2-40B4-BE49-F238E27FC236}">
                <a16:creationId xmlns:a16="http://schemas.microsoft.com/office/drawing/2014/main" id="{978E566A-A8FD-41A5-B3B9-12EA45923549}"/>
              </a:ext>
            </a:extLst>
          </p:cNvPr>
          <p:cNvPicPr>
            <a:picLocks noGrp="1" noChangeAspect="1"/>
          </p:cNvPicPr>
          <p:nvPr>
            <p:ph sz="quarter" idx="4"/>
          </p:nvPr>
        </p:nvPicPr>
        <p:blipFill>
          <a:blip r:embed="rId3"/>
          <a:stretch>
            <a:fillRect/>
          </a:stretch>
        </p:blipFill>
        <p:spPr>
          <a:xfrm>
            <a:off x="7211658" y="3429000"/>
            <a:ext cx="3232822" cy="3327090"/>
          </a:xfrm>
        </p:spPr>
      </p:pic>
      <p:sp>
        <p:nvSpPr>
          <p:cNvPr id="8" name="Text Placeholder 7">
            <a:extLst>
              <a:ext uri="{FF2B5EF4-FFF2-40B4-BE49-F238E27FC236}">
                <a16:creationId xmlns:a16="http://schemas.microsoft.com/office/drawing/2014/main" id="{57F6DAEF-3041-4BBD-A0BB-7127E773536E}"/>
              </a:ext>
            </a:extLst>
          </p:cNvPr>
          <p:cNvSpPr>
            <a:spLocks noGrp="1"/>
          </p:cNvSpPr>
          <p:nvPr>
            <p:ph type="body" sz="quarter" idx="13"/>
          </p:nvPr>
        </p:nvSpPr>
        <p:spPr/>
        <p:txBody>
          <a:bodyPr>
            <a:normAutofit fontScale="77500" lnSpcReduction="20000"/>
          </a:bodyPr>
          <a:lstStyle/>
          <a:p>
            <a:r>
              <a:rPr lang="en-US" sz="2000" dirty="0"/>
              <a:t> More subtle right pneumothorax along lower border</a:t>
            </a:r>
            <a:endParaRPr lang="en-US" dirty="0"/>
          </a:p>
        </p:txBody>
      </p:sp>
      <p:sp>
        <p:nvSpPr>
          <p:cNvPr id="4" name="Title 3">
            <a:extLst>
              <a:ext uri="{FF2B5EF4-FFF2-40B4-BE49-F238E27FC236}">
                <a16:creationId xmlns:a16="http://schemas.microsoft.com/office/drawing/2014/main" id="{72FD865E-50B9-4F30-AA07-8B24387D091B}"/>
              </a:ext>
            </a:extLst>
          </p:cNvPr>
          <p:cNvSpPr>
            <a:spLocks noGrp="1"/>
          </p:cNvSpPr>
          <p:nvPr>
            <p:ph type="title"/>
          </p:nvPr>
        </p:nvSpPr>
        <p:spPr>
          <a:xfrm>
            <a:off x="2231136" y="467488"/>
            <a:ext cx="7729728" cy="1188720"/>
          </a:xfrm>
        </p:spPr>
        <p:txBody>
          <a:bodyPr/>
          <a:lstStyle/>
          <a:p>
            <a:r>
              <a:rPr lang="en-US" dirty="0"/>
              <a:t>Images of </a:t>
            </a:r>
            <a:r>
              <a:rPr lang="en-US" dirty="0" err="1"/>
              <a:t>Pneumothoraces</a:t>
            </a:r>
            <a:endParaRPr lang="en-US" dirty="0"/>
          </a:p>
        </p:txBody>
      </p:sp>
    </p:spTree>
    <p:extLst>
      <p:ext uri="{BB962C8B-B14F-4D97-AF65-F5344CB8AC3E}">
        <p14:creationId xmlns:p14="http://schemas.microsoft.com/office/powerpoint/2010/main" val="520500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1BB681-642C-4D46-AE9E-B80759134D61}"/>
              </a:ext>
            </a:extLst>
          </p:cNvPr>
          <p:cNvSpPr>
            <a:spLocks noGrp="1"/>
          </p:cNvSpPr>
          <p:nvPr>
            <p:ph type="title"/>
          </p:nvPr>
        </p:nvSpPr>
        <p:spPr>
          <a:xfrm>
            <a:off x="804672" y="964692"/>
            <a:ext cx="4476806" cy="1188720"/>
          </a:xfrm>
        </p:spPr>
        <p:txBody>
          <a:bodyPr vert="horz" lIns="182880" tIns="182880" rIns="182880" bIns="182880" rtlCol="0" anchor="ctr">
            <a:normAutofit/>
          </a:bodyPr>
          <a:lstStyle/>
          <a:p>
            <a:r>
              <a:rPr lang="en-US" dirty="0"/>
              <a:t>Pneumothorax Treatment</a:t>
            </a:r>
          </a:p>
        </p:txBody>
      </p:sp>
      <p:sp>
        <p:nvSpPr>
          <p:cNvPr id="3" name="Content Placeholder 2">
            <a:extLst>
              <a:ext uri="{FF2B5EF4-FFF2-40B4-BE49-F238E27FC236}">
                <a16:creationId xmlns:a16="http://schemas.microsoft.com/office/drawing/2014/main" id="{E5121D5C-D899-4FD5-B030-864E43543766}"/>
              </a:ext>
            </a:extLst>
          </p:cNvPr>
          <p:cNvSpPr>
            <a:spLocks noGrp="1"/>
          </p:cNvSpPr>
          <p:nvPr>
            <p:ph sz="half" idx="1"/>
          </p:nvPr>
        </p:nvSpPr>
        <p:spPr>
          <a:xfrm>
            <a:off x="803244" y="2638044"/>
            <a:ext cx="4492932" cy="3263206"/>
          </a:xfrm>
        </p:spPr>
        <p:txBody>
          <a:bodyPr vert="horz" lIns="91440" tIns="45720" rIns="91440" bIns="45720" rtlCol="0">
            <a:normAutofit/>
          </a:bodyPr>
          <a:lstStyle/>
          <a:p>
            <a:pPr>
              <a:lnSpc>
                <a:spcPct val="90000"/>
              </a:lnSpc>
            </a:pPr>
            <a:r>
              <a:rPr lang="en-US" dirty="0"/>
              <a:t>Small, stable pneumothorax</a:t>
            </a:r>
            <a:endParaRPr lang="en-US"/>
          </a:p>
          <a:p>
            <a:pPr>
              <a:lnSpc>
                <a:spcPct val="90000"/>
              </a:lnSpc>
            </a:pPr>
            <a:r>
              <a:rPr lang="en-US" dirty="0"/>
              <a:t>Can observe infant for need for further treatment</a:t>
            </a:r>
            <a:endParaRPr lang="en-US"/>
          </a:p>
          <a:p>
            <a:pPr lvl="1">
              <a:lnSpc>
                <a:spcPct val="90000"/>
              </a:lnSpc>
            </a:pPr>
            <a:r>
              <a:rPr lang="en-US" dirty="0"/>
              <a:t>Monitor for continued respiratory distress, worsening oxygen requirement</a:t>
            </a:r>
            <a:endParaRPr lang="en-US"/>
          </a:p>
          <a:p>
            <a:pPr lvl="1">
              <a:lnSpc>
                <a:spcPct val="90000"/>
              </a:lnSpc>
            </a:pPr>
            <a:r>
              <a:rPr lang="en-US" dirty="0"/>
              <a:t>Helps to keep infant calm</a:t>
            </a:r>
            <a:r>
              <a:rPr lang="en-US" dirty="0">
                <a:sym typeface="Wingdings" panose="05000000000000000000" pitchFamily="2" charset="2"/>
              </a:rPr>
              <a:t> crying can worsen tear in lung, causing larger </a:t>
            </a:r>
            <a:r>
              <a:rPr lang="en-US">
                <a:sym typeface="Wingdings" panose="05000000000000000000" pitchFamily="2" charset="2"/>
              </a:rPr>
              <a:t>pneumo</a:t>
            </a:r>
          </a:p>
          <a:p>
            <a:pPr lvl="1">
              <a:lnSpc>
                <a:spcPct val="90000"/>
              </a:lnSpc>
            </a:pPr>
            <a:r>
              <a:rPr lang="en-US" dirty="0">
                <a:sym typeface="Wingdings" panose="05000000000000000000" pitchFamily="2" charset="2"/>
              </a:rPr>
              <a:t>Many </a:t>
            </a:r>
            <a:r>
              <a:rPr lang="en-US">
                <a:sym typeface="Wingdings" panose="05000000000000000000" pitchFamily="2" charset="2"/>
              </a:rPr>
              <a:t>pneumos</a:t>
            </a:r>
            <a:r>
              <a:rPr lang="en-US" dirty="0">
                <a:sym typeface="Wingdings" panose="05000000000000000000" pitchFamily="2" charset="2"/>
              </a:rPr>
              <a:t> do not end up needing treatment</a:t>
            </a:r>
            <a:endParaRPr lang="en-US">
              <a:sym typeface="Wingdings" panose="05000000000000000000" pitchFamily="2" charset="2"/>
            </a:endParaRPr>
          </a:p>
          <a:p>
            <a:pPr lvl="1">
              <a:lnSpc>
                <a:spcPct val="90000"/>
              </a:lnSpc>
            </a:pPr>
            <a:r>
              <a:rPr lang="en-US" dirty="0">
                <a:sym typeface="Wingdings" panose="05000000000000000000" pitchFamily="2" charset="2"/>
              </a:rPr>
              <a:t>Must have a plan in place for immediate intervention if pneumothorax worsens</a:t>
            </a:r>
            <a:endParaRPr lang="en-US">
              <a:sym typeface="Wingdings" panose="05000000000000000000" pitchFamily="2" charset="2"/>
            </a:endParaRPr>
          </a:p>
          <a:p>
            <a:pPr>
              <a:lnSpc>
                <a:spcPct val="90000"/>
              </a:lnSpc>
            </a:pPr>
            <a:endParaRPr lang="en-US"/>
          </a:p>
        </p:txBody>
      </p:sp>
      <p:sp>
        <p:nvSpPr>
          <p:cNvPr id="22" name="Rectangle 21">
            <a:extLst>
              <a:ext uri="{FF2B5EF4-FFF2-40B4-BE49-F238E27FC236}">
                <a16:creationId xmlns:a16="http://schemas.microsoft.com/office/drawing/2014/main" id="{56533F40-045E-4E3D-9243-864CD4E586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3605"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30402EC6-D845-41B3-BEBE-CB34D9BFEA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699" y="1128683"/>
            <a:ext cx="5106493" cy="4608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Content Placeholder 16" descr="A picture containing X-ray film, indoor&#10;&#10;Description automatically generated">
            <a:extLst>
              <a:ext uri="{FF2B5EF4-FFF2-40B4-BE49-F238E27FC236}">
                <a16:creationId xmlns:a16="http://schemas.microsoft.com/office/drawing/2014/main" id="{2EF89CF8-F8FC-46CC-BB52-094958478400}"/>
              </a:ext>
            </a:extLst>
          </p:cNvPr>
          <p:cNvPicPr>
            <a:picLocks noGrp="1" noChangeAspect="1"/>
          </p:cNvPicPr>
          <p:nvPr>
            <p:ph sz="half" idx="2"/>
          </p:nvPr>
        </p:nvPicPr>
        <p:blipFill>
          <a:blip r:embed="rId2">
            <a:extLst>
              <a:ext uri="{837473B0-CC2E-450A-ABE3-18F120FF3D39}">
                <a1611:picAttrSrcUrl xmlns="" xmlns:a1611="http://schemas.microsoft.com/office/drawing/2016/11/main" r:id="rId3"/>
              </a:ext>
            </a:extLst>
          </a:blip>
          <a:stretch>
            <a:fillRect/>
          </a:stretch>
        </p:blipFill>
        <p:spPr>
          <a:xfrm>
            <a:off x="6524249" y="1293275"/>
            <a:ext cx="4279392" cy="4279392"/>
          </a:xfrm>
          <a:prstGeom prst="rect">
            <a:avLst/>
          </a:prstGeom>
        </p:spPr>
      </p:pic>
    </p:spTree>
    <p:extLst>
      <p:ext uri="{BB962C8B-B14F-4D97-AF65-F5344CB8AC3E}">
        <p14:creationId xmlns:p14="http://schemas.microsoft.com/office/powerpoint/2010/main" val="85277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9E570-CB8B-4A44-B766-0ED74DFCB8E4}"/>
              </a:ext>
            </a:extLst>
          </p:cNvPr>
          <p:cNvSpPr>
            <a:spLocks noGrp="1"/>
          </p:cNvSpPr>
          <p:nvPr>
            <p:ph type="title"/>
          </p:nvPr>
        </p:nvSpPr>
        <p:spPr>
          <a:xfrm>
            <a:off x="803243" y="370332"/>
            <a:ext cx="5894832" cy="1188720"/>
          </a:xfrm>
        </p:spPr>
        <p:txBody>
          <a:bodyPr vert="horz" lIns="182880" tIns="182880" rIns="182880" bIns="182880" rtlCol="0" anchor="ctr">
            <a:normAutofit/>
          </a:bodyPr>
          <a:lstStyle/>
          <a:p>
            <a:r>
              <a:rPr lang="en-US" dirty="0"/>
              <a:t>Pneumothorax Treatment</a:t>
            </a:r>
          </a:p>
        </p:txBody>
      </p:sp>
      <p:sp>
        <p:nvSpPr>
          <p:cNvPr id="4" name="Content Placeholder 3">
            <a:extLst>
              <a:ext uri="{FF2B5EF4-FFF2-40B4-BE49-F238E27FC236}">
                <a16:creationId xmlns:a16="http://schemas.microsoft.com/office/drawing/2014/main" id="{27C877E7-6133-498F-9CD1-BA56890E90DA}"/>
              </a:ext>
            </a:extLst>
          </p:cNvPr>
          <p:cNvSpPr>
            <a:spLocks noGrp="1"/>
          </p:cNvSpPr>
          <p:nvPr>
            <p:ph sz="half" idx="2"/>
          </p:nvPr>
        </p:nvSpPr>
        <p:spPr>
          <a:xfrm>
            <a:off x="803243" y="1752109"/>
            <a:ext cx="5963317" cy="4936558"/>
          </a:xfrm>
        </p:spPr>
        <p:txBody>
          <a:bodyPr vert="horz" lIns="91440" tIns="45720" rIns="91440" bIns="45720" rtlCol="0">
            <a:normAutofit/>
          </a:bodyPr>
          <a:lstStyle/>
          <a:p>
            <a:pPr>
              <a:lnSpc>
                <a:spcPct val="90000"/>
              </a:lnSpc>
            </a:pPr>
            <a:r>
              <a:rPr lang="en-US" dirty="0">
                <a:sym typeface="Wingdings" panose="05000000000000000000" pitchFamily="2" charset="2"/>
              </a:rPr>
              <a:t>Can perform needle aspiration</a:t>
            </a:r>
          </a:p>
          <a:p>
            <a:pPr lvl="1">
              <a:lnSpc>
                <a:spcPct val="90000"/>
              </a:lnSpc>
            </a:pPr>
            <a:r>
              <a:rPr lang="en-US" sz="1800" dirty="0">
                <a:sym typeface="Wingdings" panose="05000000000000000000" pitchFamily="2" charset="2"/>
              </a:rPr>
              <a:t>Site prepped with </a:t>
            </a:r>
            <a:r>
              <a:rPr lang="en-US" sz="1800" dirty="0" err="1">
                <a:sym typeface="Wingdings" panose="05000000000000000000" pitchFamily="2" charset="2"/>
              </a:rPr>
              <a:t>chloraprep</a:t>
            </a:r>
            <a:r>
              <a:rPr lang="en-US" sz="1800" dirty="0">
                <a:sym typeface="Wingdings" panose="05000000000000000000" pitchFamily="2" charset="2"/>
              </a:rPr>
              <a:t>, infant given fentanyl or morphine for sedation if time/condition permits</a:t>
            </a:r>
          </a:p>
          <a:p>
            <a:pPr lvl="1">
              <a:lnSpc>
                <a:spcPct val="90000"/>
              </a:lnSpc>
            </a:pPr>
            <a:r>
              <a:rPr lang="en-US" sz="1800" dirty="0">
                <a:sym typeface="Wingdings" panose="05000000000000000000" pitchFamily="2" charset="2"/>
              </a:rPr>
              <a:t>20-22g </a:t>
            </a:r>
            <a:r>
              <a:rPr lang="en-US" sz="1800" dirty="0" err="1">
                <a:sym typeface="Wingdings" panose="05000000000000000000" pitchFamily="2" charset="2"/>
              </a:rPr>
              <a:t>angiocatheter</a:t>
            </a:r>
            <a:r>
              <a:rPr lang="en-US" sz="1800" dirty="0">
                <a:sym typeface="Wingdings" panose="05000000000000000000" pitchFamily="2" charset="2"/>
              </a:rPr>
              <a:t> is inserted to 4</a:t>
            </a:r>
            <a:r>
              <a:rPr lang="en-US" sz="1800" baseline="30000" dirty="0">
                <a:sym typeface="Wingdings" panose="05000000000000000000" pitchFamily="2" charset="2"/>
              </a:rPr>
              <a:t>th</a:t>
            </a:r>
            <a:r>
              <a:rPr lang="en-US" sz="1800" dirty="0">
                <a:sym typeface="Wingdings" panose="05000000000000000000" pitchFamily="2" charset="2"/>
              </a:rPr>
              <a:t> intercostal space, mid axillary line</a:t>
            </a:r>
          </a:p>
          <a:p>
            <a:pPr lvl="1">
              <a:lnSpc>
                <a:spcPct val="90000"/>
              </a:lnSpc>
            </a:pPr>
            <a:r>
              <a:rPr lang="en-US" sz="1800" dirty="0">
                <a:sym typeface="Wingdings" panose="05000000000000000000" pitchFamily="2" charset="2"/>
              </a:rPr>
              <a:t>Needle is withdrawn and catheter is attached to a stopcock and large (10-30ml) syringe</a:t>
            </a:r>
          </a:p>
          <a:p>
            <a:pPr lvl="1">
              <a:lnSpc>
                <a:spcPct val="90000"/>
              </a:lnSpc>
            </a:pPr>
            <a:r>
              <a:rPr lang="en-US" sz="1800" dirty="0">
                <a:sym typeface="Wingdings" panose="05000000000000000000" pitchFamily="2" charset="2"/>
              </a:rPr>
              <a:t>Air is withdrawn and amount documented</a:t>
            </a:r>
          </a:p>
          <a:p>
            <a:pPr lvl="1">
              <a:lnSpc>
                <a:spcPct val="90000"/>
              </a:lnSpc>
            </a:pPr>
            <a:r>
              <a:rPr lang="en-US" sz="1800" dirty="0">
                <a:sym typeface="Wingdings" panose="05000000000000000000" pitchFamily="2" charset="2"/>
              </a:rPr>
              <a:t>Follow-up CXR performed to assess resolution of pneumothorax</a:t>
            </a:r>
          </a:p>
          <a:p>
            <a:pPr>
              <a:lnSpc>
                <a:spcPct val="90000"/>
              </a:lnSpc>
            </a:pPr>
            <a:r>
              <a:rPr lang="en-US" dirty="0">
                <a:sym typeface="Wingdings" panose="05000000000000000000" pitchFamily="2" charset="2"/>
              </a:rPr>
              <a:t>Used for small pneumothorax not likely to reoccur, or as an emergent, lifesaving technique if time does not permit chest tube insertion</a:t>
            </a:r>
          </a:p>
          <a:p>
            <a:pPr lvl="1">
              <a:lnSpc>
                <a:spcPct val="90000"/>
              </a:lnSpc>
            </a:pPr>
            <a:r>
              <a:rPr lang="en-US" sz="1800" dirty="0">
                <a:sym typeface="Wingdings" panose="05000000000000000000" pitchFamily="2" charset="2"/>
              </a:rPr>
              <a:t>Some providers will just place chest tube emergently rather than do two separate procedures</a:t>
            </a:r>
          </a:p>
          <a:p>
            <a:pPr>
              <a:lnSpc>
                <a:spcPct val="90000"/>
              </a:lnSpc>
            </a:pPr>
            <a:endParaRPr lang="en-US" sz="1400" dirty="0"/>
          </a:p>
        </p:txBody>
      </p:sp>
      <p:sp>
        <p:nvSpPr>
          <p:cNvPr id="11" name="Rectangle 10">
            <a:extLst>
              <a:ext uri="{FF2B5EF4-FFF2-40B4-BE49-F238E27FC236}">
                <a16:creationId xmlns:a16="http://schemas.microsoft.com/office/drawing/2014/main" id="{879398A9-0D0D-4901-BDDF-B3D93CECA7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6706"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11FEC3B-E514-4E21-B2CB-7903A73569E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1298" y="1128683"/>
            <a:ext cx="3657600" cy="4608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person, indoor, clothing&#10;&#10;Description automatically generated">
            <a:extLst>
              <a:ext uri="{FF2B5EF4-FFF2-40B4-BE49-F238E27FC236}">
                <a16:creationId xmlns:a16="http://schemas.microsoft.com/office/drawing/2014/main" id="{EE9F5299-B869-4456-B1AC-7C0D27F58C5F}"/>
              </a:ext>
            </a:extLst>
          </p:cNvPr>
          <p:cNvPicPr>
            <a:picLocks noGrp="1" noChangeAspect="1"/>
          </p:cNvPicPr>
          <p:nvPr>
            <p:ph sz="half" idx="1"/>
          </p:nvPr>
        </p:nvPicPr>
        <p:blipFill>
          <a:blip r:embed="rId2"/>
          <a:stretch>
            <a:fillRect/>
          </a:stretch>
        </p:blipFill>
        <p:spPr>
          <a:xfrm>
            <a:off x="7643334" y="2316480"/>
            <a:ext cx="3400972" cy="2186339"/>
          </a:xfrm>
          <a:prstGeom prst="rect">
            <a:avLst/>
          </a:prstGeom>
        </p:spPr>
      </p:pic>
    </p:spTree>
    <p:extLst>
      <p:ext uri="{BB962C8B-B14F-4D97-AF65-F5344CB8AC3E}">
        <p14:creationId xmlns:p14="http://schemas.microsoft.com/office/powerpoint/2010/main" val="325583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112D9-C9BF-4DAF-B0E9-E03946D0D23E}"/>
              </a:ext>
            </a:extLst>
          </p:cNvPr>
          <p:cNvSpPr>
            <a:spLocks noGrp="1"/>
          </p:cNvSpPr>
          <p:nvPr>
            <p:ph type="title"/>
          </p:nvPr>
        </p:nvSpPr>
        <p:spPr>
          <a:xfrm>
            <a:off x="2231136" y="365498"/>
            <a:ext cx="7729728" cy="1188720"/>
          </a:xfrm>
        </p:spPr>
        <p:txBody>
          <a:bodyPr/>
          <a:lstStyle/>
          <a:p>
            <a:r>
              <a:rPr lang="en-US" dirty="0"/>
              <a:t>Pneumothorax Treatment</a:t>
            </a:r>
            <a:br>
              <a:rPr lang="en-US" dirty="0"/>
            </a:br>
            <a:r>
              <a:rPr lang="en-US" dirty="0"/>
              <a:t>Chest Tube Placement</a:t>
            </a:r>
          </a:p>
        </p:txBody>
      </p:sp>
      <p:sp>
        <p:nvSpPr>
          <p:cNvPr id="3" name="Content Placeholder 2">
            <a:extLst>
              <a:ext uri="{FF2B5EF4-FFF2-40B4-BE49-F238E27FC236}">
                <a16:creationId xmlns:a16="http://schemas.microsoft.com/office/drawing/2014/main" id="{B03BA934-F472-4181-AF86-EE476DD2A4C0}"/>
              </a:ext>
            </a:extLst>
          </p:cNvPr>
          <p:cNvSpPr>
            <a:spLocks noGrp="1"/>
          </p:cNvSpPr>
          <p:nvPr>
            <p:ph sz="half" idx="1"/>
          </p:nvPr>
        </p:nvSpPr>
        <p:spPr>
          <a:xfrm>
            <a:off x="1581912" y="1828801"/>
            <a:ext cx="4271771" cy="4780556"/>
          </a:xfrm>
        </p:spPr>
        <p:txBody>
          <a:bodyPr>
            <a:normAutofit fontScale="92500" lnSpcReduction="10000"/>
          </a:bodyPr>
          <a:lstStyle/>
          <a:p>
            <a:r>
              <a:rPr lang="en-US" sz="2100" dirty="0"/>
              <a:t>Chest Tube Placement:  Considered if</a:t>
            </a:r>
          </a:p>
          <a:p>
            <a:pPr lvl="1"/>
            <a:r>
              <a:rPr lang="en-US" sz="2100" dirty="0"/>
              <a:t>Pneumothorax is large or worsening</a:t>
            </a:r>
          </a:p>
          <a:p>
            <a:pPr lvl="1"/>
            <a:r>
              <a:rPr lang="en-US" sz="2100" dirty="0"/>
              <a:t>Baby is significantly symptomatic</a:t>
            </a:r>
          </a:p>
          <a:p>
            <a:pPr lvl="1"/>
            <a:r>
              <a:rPr lang="en-US" sz="2100" dirty="0"/>
              <a:t>To stabilize infant for transport/prevent reoccurrence on transfer</a:t>
            </a:r>
          </a:p>
          <a:p>
            <a:endParaRPr lang="en-US" sz="2100" dirty="0"/>
          </a:p>
          <a:p>
            <a:r>
              <a:rPr lang="en-US" sz="2100" dirty="0"/>
              <a:t>Fuhrman advantages over trocar chest tube</a:t>
            </a:r>
          </a:p>
          <a:p>
            <a:pPr lvl="1"/>
            <a:r>
              <a:rPr lang="en-US" sz="2100" dirty="0"/>
              <a:t>No cutting or suturing</a:t>
            </a:r>
          </a:p>
          <a:p>
            <a:pPr lvl="1"/>
            <a:r>
              <a:rPr lang="en-US" sz="2100" dirty="0"/>
              <a:t>More flexible -&gt; improved comfort</a:t>
            </a:r>
          </a:p>
          <a:p>
            <a:pPr lvl="1"/>
            <a:r>
              <a:rPr lang="en-US" sz="2100" dirty="0"/>
              <a:t>Smaller size</a:t>
            </a:r>
          </a:p>
          <a:p>
            <a:pPr lvl="2"/>
            <a:r>
              <a:rPr lang="en-US" sz="2100" dirty="0"/>
              <a:t>Less scarring, improved comfort</a:t>
            </a:r>
          </a:p>
          <a:p>
            <a:endParaRPr lang="en-US" dirty="0"/>
          </a:p>
        </p:txBody>
      </p:sp>
      <p:pic>
        <p:nvPicPr>
          <p:cNvPr id="5" name="Content Placeholder 4">
            <a:extLst>
              <a:ext uri="{FF2B5EF4-FFF2-40B4-BE49-F238E27FC236}">
                <a16:creationId xmlns:a16="http://schemas.microsoft.com/office/drawing/2014/main" id="{DB844671-07E4-43C4-985C-4285AC8C9476}"/>
              </a:ext>
            </a:extLst>
          </p:cNvPr>
          <p:cNvPicPr>
            <a:picLocks noGrp="1" noChangeAspect="1"/>
          </p:cNvPicPr>
          <p:nvPr>
            <p:ph sz="half" idx="2"/>
          </p:nvPr>
        </p:nvPicPr>
        <p:blipFill>
          <a:blip r:embed="rId2"/>
          <a:stretch>
            <a:fillRect/>
          </a:stretch>
        </p:blipFill>
        <p:spPr>
          <a:xfrm>
            <a:off x="7792062" y="1625600"/>
            <a:ext cx="3676775" cy="2747655"/>
          </a:xfrm>
          <a:prstGeom prst="rect">
            <a:avLst/>
          </a:prstGeom>
        </p:spPr>
      </p:pic>
      <p:pic>
        <p:nvPicPr>
          <p:cNvPr id="6" name="Picture 5">
            <a:extLst>
              <a:ext uri="{FF2B5EF4-FFF2-40B4-BE49-F238E27FC236}">
                <a16:creationId xmlns:a16="http://schemas.microsoft.com/office/drawing/2014/main" id="{58977A76-3BBE-4E43-8F63-91E74F2ACC34}"/>
              </a:ext>
            </a:extLst>
          </p:cNvPr>
          <p:cNvPicPr>
            <a:picLocks noChangeAspect="1"/>
          </p:cNvPicPr>
          <p:nvPr/>
        </p:nvPicPr>
        <p:blipFill>
          <a:blip r:embed="rId3"/>
          <a:stretch>
            <a:fillRect/>
          </a:stretch>
        </p:blipFill>
        <p:spPr>
          <a:xfrm>
            <a:off x="6096000" y="4189035"/>
            <a:ext cx="2426418" cy="2420322"/>
          </a:xfrm>
          <a:prstGeom prst="rect">
            <a:avLst/>
          </a:prstGeom>
        </p:spPr>
      </p:pic>
      <p:sp>
        <p:nvSpPr>
          <p:cNvPr id="7" name="TextBox 6">
            <a:extLst>
              <a:ext uri="{FF2B5EF4-FFF2-40B4-BE49-F238E27FC236}">
                <a16:creationId xmlns:a16="http://schemas.microsoft.com/office/drawing/2014/main" id="{7A6AED76-BAF0-4656-980E-03D8A0C68A0E}"/>
              </a:ext>
            </a:extLst>
          </p:cNvPr>
          <p:cNvSpPr txBox="1"/>
          <p:nvPr/>
        </p:nvSpPr>
        <p:spPr>
          <a:xfrm>
            <a:off x="8788400" y="2638044"/>
            <a:ext cx="1300480" cy="369332"/>
          </a:xfrm>
          <a:prstGeom prst="rect">
            <a:avLst/>
          </a:prstGeom>
          <a:noFill/>
        </p:spPr>
        <p:txBody>
          <a:bodyPr wrap="square" rtlCol="0">
            <a:spAutoFit/>
          </a:bodyPr>
          <a:lstStyle/>
          <a:p>
            <a:r>
              <a:rPr lang="en-US" dirty="0"/>
              <a:t>Fuhrman</a:t>
            </a:r>
          </a:p>
        </p:txBody>
      </p:sp>
      <p:sp>
        <p:nvSpPr>
          <p:cNvPr id="8" name="TextBox 7">
            <a:extLst>
              <a:ext uri="{FF2B5EF4-FFF2-40B4-BE49-F238E27FC236}">
                <a16:creationId xmlns:a16="http://schemas.microsoft.com/office/drawing/2014/main" id="{86945DF2-DCFE-4B5A-814C-4B1931DCA6BE}"/>
              </a:ext>
            </a:extLst>
          </p:cNvPr>
          <p:cNvSpPr txBox="1"/>
          <p:nvPr/>
        </p:nvSpPr>
        <p:spPr>
          <a:xfrm>
            <a:off x="7266187" y="4561840"/>
            <a:ext cx="1136133" cy="369332"/>
          </a:xfrm>
          <a:prstGeom prst="rect">
            <a:avLst/>
          </a:prstGeom>
          <a:noFill/>
        </p:spPr>
        <p:txBody>
          <a:bodyPr wrap="square" rtlCol="0">
            <a:spAutoFit/>
          </a:bodyPr>
          <a:lstStyle/>
          <a:p>
            <a:r>
              <a:rPr lang="en-US" dirty="0"/>
              <a:t>Trocar</a:t>
            </a:r>
          </a:p>
        </p:txBody>
      </p:sp>
    </p:spTree>
    <p:extLst>
      <p:ext uri="{BB962C8B-B14F-4D97-AF65-F5344CB8AC3E}">
        <p14:creationId xmlns:p14="http://schemas.microsoft.com/office/powerpoint/2010/main" val="2212510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BAC87F6E-526A-49B5-995D-42DB656594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7894"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D5D395-D7AD-4ED4-BB15-3DD6A86B5CB4}"/>
              </a:ext>
            </a:extLst>
          </p:cNvPr>
          <p:cNvSpPr>
            <a:spLocks noGrp="1"/>
          </p:cNvSpPr>
          <p:nvPr>
            <p:ph type="title"/>
          </p:nvPr>
        </p:nvSpPr>
        <p:spPr>
          <a:xfrm>
            <a:off x="1121344" y="1586484"/>
            <a:ext cx="3685032" cy="3685032"/>
          </a:xfrm>
          <a:prstGeom prst="ellipse">
            <a:avLst/>
          </a:prstGeom>
          <a:solidFill>
            <a:schemeClr val="accent2"/>
          </a:solidFill>
          <a:ln>
            <a:noFill/>
          </a:ln>
        </p:spPr>
        <p:txBody>
          <a:bodyPr vert="horz" lIns="182880" tIns="182880" rIns="182880" bIns="182880" rtlCol="0">
            <a:normAutofit/>
          </a:bodyPr>
          <a:lstStyle/>
          <a:p>
            <a:r>
              <a:rPr lang="en-US" sz="2100">
                <a:solidFill>
                  <a:srgbClr val="FFFFFF"/>
                </a:solidFill>
              </a:rPr>
              <a:t>Persistent Pulmonary Hypertension of the Newborn (PPHN)</a:t>
            </a:r>
          </a:p>
        </p:txBody>
      </p:sp>
      <p:sp>
        <p:nvSpPr>
          <p:cNvPr id="14" name="Rectangle 13">
            <a:extLst>
              <a:ext uri="{FF2B5EF4-FFF2-40B4-BE49-F238E27FC236}">
                <a16:creationId xmlns:a16="http://schemas.microsoft.com/office/drawing/2014/main" id="{5E5436DB-4E8B-43A5-AE55-1C527B62E2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8743" y="797433"/>
            <a:ext cx="5934456"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D65299F-028F-4AFC-B46A-8DB33E20FE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3335" y="960120"/>
            <a:ext cx="560527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D59B780-87F1-47C4-BAB4-6F84221BEEB4}"/>
              </a:ext>
            </a:extLst>
          </p:cNvPr>
          <p:cNvSpPr>
            <a:spLocks noGrp="1"/>
          </p:cNvSpPr>
          <p:nvPr>
            <p:ph idx="1"/>
          </p:nvPr>
        </p:nvSpPr>
        <p:spPr>
          <a:xfrm>
            <a:off x="6259551" y="1444752"/>
            <a:ext cx="4652840" cy="3968496"/>
          </a:xfrm>
        </p:spPr>
        <p:txBody>
          <a:bodyPr vert="horz" lIns="91440" tIns="45720" rIns="91440" bIns="45720" rtlCol="0" anchor="ctr">
            <a:normAutofit/>
          </a:bodyPr>
          <a:lstStyle/>
          <a:p>
            <a:r>
              <a:rPr lang="en-US" dirty="0">
                <a:solidFill>
                  <a:srgbClr val="404040"/>
                </a:solidFill>
              </a:rPr>
              <a:t>Approximately 1/500 infants</a:t>
            </a:r>
          </a:p>
          <a:p>
            <a:r>
              <a:rPr lang="en-US" dirty="0">
                <a:solidFill>
                  <a:srgbClr val="404040"/>
                </a:solidFill>
              </a:rPr>
              <a:t>Previously known as PFC (persistent fetal circulation)</a:t>
            </a:r>
          </a:p>
          <a:p>
            <a:r>
              <a:rPr lang="en-US" dirty="0">
                <a:solidFill>
                  <a:srgbClr val="404040"/>
                </a:solidFill>
              </a:rPr>
              <a:t>Failure of completion of the normal transition of fetus to newborn</a:t>
            </a:r>
          </a:p>
          <a:p>
            <a:pPr lvl="1"/>
            <a:r>
              <a:rPr lang="en-US" dirty="0">
                <a:solidFill>
                  <a:srgbClr val="404040"/>
                </a:solidFill>
              </a:rPr>
              <a:t>Delayed closure of fetal shunts</a:t>
            </a:r>
          </a:p>
          <a:p>
            <a:pPr lvl="1"/>
            <a:r>
              <a:rPr lang="en-US" dirty="0">
                <a:solidFill>
                  <a:srgbClr val="404040"/>
                </a:solidFill>
              </a:rPr>
              <a:t>Continued fetal physiology with high pulmonary vascular resistance and low systemic vascular resistance</a:t>
            </a:r>
          </a:p>
          <a:p>
            <a:pPr lvl="2"/>
            <a:r>
              <a:rPr lang="en-US" dirty="0">
                <a:solidFill>
                  <a:srgbClr val="404040"/>
                </a:solidFill>
              </a:rPr>
              <a:t>Can’t get blood into lungs to oxygenate</a:t>
            </a:r>
          </a:p>
          <a:p>
            <a:pPr marL="228600" lvl="1"/>
            <a:endParaRPr lang="en-US" dirty="0">
              <a:solidFill>
                <a:srgbClr val="404040"/>
              </a:solidFill>
            </a:endParaRPr>
          </a:p>
        </p:txBody>
      </p:sp>
      <p:sp>
        <p:nvSpPr>
          <p:cNvPr id="7" name="TextBox 6">
            <a:extLst>
              <a:ext uri="{FF2B5EF4-FFF2-40B4-BE49-F238E27FC236}">
                <a16:creationId xmlns:a16="http://schemas.microsoft.com/office/drawing/2014/main" id="{1DEEBBD4-1747-4BC6-B8F8-1F387A2B071A}"/>
              </a:ext>
            </a:extLst>
          </p:cNvPr>
          <p:cNvSpPr txBox="1"/>
          <p:nvPr/>
        </p:nvSpPr>
        <p:spPr>
          <a:xfrm>
            <a:off x="6813422" y="5740400"/>
            <a:ext cx="3321306" cy="230832"/>
          </a:xfrm>
          <a:prstGeom prst="rect">
            <a:avLst/>
          </a:prstGeom>
          <a:noFill/>
        </p:spPr>
        <p:txBody>
          <a:bodyPr wrap="square" rtlCol="0">
            <a:spAutoFit/>
          </a:bodyPr>
          <a:lstStyle/>
          <a:p>
            <a:endParaRPr lang="en-US" sz="900" dirty="0"/>
          </a:p>
        </p:txBody>
      </p:sp>
    </p:spTree>
    <p:extLst>
      <p:ext uri="{BB962C8B-B14F-4D97-AF65-F5344CB8AC3E}">
        <p14:creationId xmlns:p14="http://schemas.microsoft.com/office/powerpoint/2010/main" val="31726908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660E788-AFA9-4A1B-9991-6AA74632A1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3C18FF-6BBF-48DF-97B2-147A8D342FDA}"/>
              </a:ext>
            </a:extLst>
          </p:cNvPr>
          <p:cNvSpPr>
            <a:spLocks noGrp="1"/>
          </p:cNvSpPr>
          <p:nvPr>
            <p:ph type="title"/>
          </p:nvPr>
        </p:nvSpPr>
        <p:spPr>
          <a:xfrm>
            <a:off x="643467" y="643467"/>
            <a:ext cx="3363974" cy="1728044"/>
          </a:xfrm>
          <a:noFill/>
          <a:ln>
            <a:solidFill>
              <a:schemeClr val="bg1"/>
            </a:solidFill>
          </a:ln>
        </p:spPr>
        <p:txBody>
          <a:bodyPr vert="horz" wrap="square" lIns="182880" tIns="182880" rIns="182880" bIns="182880" rtlCol="0" anchor="ctr">
            <a:normAutofit/>
          </a:bodyPr>
          <a:lstStyle/>
          <a:p>
            <a:r>
              <a:rPr lang="en-US" sz="1800">
                <a:solidFill>
                  <a:schemeClr val="bg1"/>
                </a:solidFill>
              </a:rPr>
              <a:t>Persistent Pulmonary Hypertension of the Newborn(PPHN)</a:t>
            </a:r>
          </a:p>
        </p:txBody>
      </p:sp>
      <p:sp>
        <p:nvSpPr>
          <p:cNvPr id="3" name="Content Placeholder 2">
            <a:extLst>
              <a:ext uri="{FF2B5EF4-FFF2-40B4-BE49-F238E27FC236}">
                <a16:creationId xmlns:a16="http://schemas.microsoft.com/office/drawing/2014/main" id="{EEFA8CF8-B84E-4FD5-859F-0D817FA0D5DC}"/>
              </a:ext>
            </a:extLst>
          </p:cNvPr>
          <p:cNvSpPr>
            <a:spLocks noGrp="1"/>
          </p:cNvSpPr>
          <p:nvPr>
            <p:ph sz="half" idx="1"/>
          </p:nvPr>
        </p:nvSpPr>
        <p:spPr>
          <a:xfrm>
            <a:off x="643468" y="2638044"/>
            <a:ext cx="3363974" cy="3986276"/>
          </a:xfrm>
        </p:spPr>
        <p:txBody>
          <a:bodyPr vert="horz" lIns="91440" tIns="45720" rIns="91440" bIns="45720" rtlCol="0">
            <a:normAutofit/>
          </a:bodyPr>
          <a:lstStyle/>
          <a:p>
            <a:pPr>
              <a:lnSpc>
                <a:spcPct val="90000"/>
              </a:lnSpc>
            </a:pPr>
            <a:r>
              <a:rPr lang="en-US" sz="1400" dirty="0">
                <a:solidFill>
                  <a:schemeClr val="bg1"/>
                </a:solidFill>
              </a:rPr>
              <a:t>Commonly occurs in term and near-term infants</a:t>
            </a:r>
          </a:p>
          <a:p>
            <a:pPr lvl="1">
              <a:lnSpc>
                <a:spcPct val="90000"/>
              </a:lnSpc>
            </a:pPr>
            <a:r>
              <a:rPr lang="en-US" sz="1400" dirty="0">
                <a:solidFill>
                  <a:schemeClr val="bg1"/>
                </a:solidFill>
              </a:rPr>
              <a:t>Emerging evidence of increased occurrence in premature infants</a:t>
            </a:r>
          </a:p>
          <a:p>
            <a:pPr>
              <a:lnSpc>
                <a:spcPct val="90000"/>
              </a:lnSpc>
            </a:pPr>
            <a:r>
              <a:rPr lang="en-US" sz="1400" dirty="0">
                <a:solidFill>
                  <a:schemeClr val="bg1"/>
                </a:solidFill>
              </a:rPr>
              <a:t>Accompanies other lung pathologies or conditions</a:t>
            </a:r>
          </a:p>
          <a:p>
            <a:pPr lvl="1">
              <a:lnSpc>
                <a:spcPct val="90000"/>
              </a:lnSpc>
            </a:pPr>
            <a:r>
              <a:rPr lang="en-US" sz="1400" dirty="0">
                <a:solidFill>
                  <a:schemeClr val="bg1"/>
                </a:solidFill>
              </a:rPr>
              <a:t>Congenital diaphragmatic hernia</a:t>
            </a:r>
          </a:p>
          <a:p>
            <a:pPr lvl="1">
              <a:lnSpc>
                <a:spcPct val="90000"/>
              </a:lnSpc>
            </a:pPr>
            <a:r>
              <a:rPr lang="en-US" sz="1400" dirty="0">
                <a:solidFill>
                  <a:schemeClr val="bg1"/>
                </a:solidFill>
              </a:rPr>
              <a:t>Meconium aspiration syndrome</a:t>
            </a:r>
          </a:p>
          <a:p>
            <a:pPr lvl="1">
              <a:lnSpc>
                <a:spcPct val="90000"/>
              </a:lnSpc>
            </a:pPr>
            <a:r>
              <a:rPr lang="en-US" sz="1400" dirty="0">
                <a:solidFill>
                  <a:schemeClr val="bg1"/>
                </a:solidFill>
              </a:rPr>
              <a:t>RDS</a:t>
            </a:r>
          </a:p>
          <a:p>
            <a:pPr lvl="1">
              <a:lnSpc>
                <a:spcPct val="90000"/>
              </a:lnSpc>
            </a:pPr>
            <a:r>
              <a:rPr lang="en-US" sz="1400" dirty="0">
                <a:solidFill>
                  <a:schemeClr val="bg1"/>
                </a:solidFill>
              </a:rPr>
              <a:t>TTN</a:t>
            </a:r>
          </a:p>
          <a:p>
            <a:pPr lvl="1">
              <a:lnSpc>
                <a:spcPct val="90000"/>
              </a:lnSpc>
            </a:pPr>
            <a:r>
              <a:rPr lang="en-US" sz="1400" dirty="0">
                <a:solidFill>
                  <a:schemeClr val="bg1"/>
                </a:solidFill>
              </a:rPr>
              <a:t>Pneumonia</a:t>
            </a:r>
          </a:p>
          <a:p>
            <a:pPr lvl="1">
              <a:lnSpc>
                <a:spcPct val="90000"/>
              </a:lnSpc>
            </a:pPr>
            <a:r>
              <a:rPr lang="en-US" sz="1400" dirty="0">
                <a:solidFill>
                  <a:schemeClr val="bg1"/>
                </a:solidFill>
              </a:rPr>
              <a:t>Asphyxia/acidosis</a:t>
            </a:r>
          </a:p>
          <a:p>
            <a:pPr lvl="1">
              <a:lnSpc>
                <a:spcPct val="90000"/>
              </a:lnSpc>
            </a:pPr>
            <a:r>
              <a:rPr lang="en-US" sz="1400" dirty="0">
                <a:solidFill>
                  <a:schemeClr val="bg1"/>
                </a:solidFill>
              </a:rPr>
              <a:t>Congenital cardiac defects</a:t>
            </a:r>
          </a:p>
          <a:p>
            <a:pPr>
              <a:lnSpc>
                <a:spcPct val="90000"/>
              </a:lnSpc>
            </a:pPr>
            <a:endParaRPr lang="en-US" sz="1400" dirty="0">
              <a:solidFill>
                <a:schemeClr val="bg1"/>
              </a:solidFill>
            </a:endParaRPr>
          </a:p>
        </p:txBody>
      </p:sp>
      <p:pic>
        <p:nvPicPr>
          <p:cNvPr id="6" name="Content Placeholder 5">
            <a:extLst>
              <a:ext uri="{FF2B5EF4-FFF2-40B4-BE49-F238E27FC236}">
                <a16:creationId xmlns:a16="http://schemas.microsoft.com/office/drawing/2014/main" id="{4B54D89A-0AC0-4014-B819-7E058A5502D3}"/>
              </a:ext>
            </a:extLst>
          </p:cNvPr>
          <p:cNvPicPr>
            <a:picLocks noGrp="1" noChangeAspect="1"/>
          </p:cNvPicPr>
          <p:nvPr>
            <p:ph sz="half" idx="2"/>
          </p:nvPr>
        </p:nvPicPr>
        <p:blipFill>
          <a:blip r:embed="rId2"/>
          <a:stretch>
            <a:fillRect/>
          </a:stretch>
        </p:blipFill>
        <p:spPr>
          <a:xfrm>
            <a:off x="5529994" y="643467"/>
            <a:ext cx="5786307" cy="5410199"/>
          </a:xfrm>
          <a:prstGeom prst="rect">
            <a:avLst/>
          </a:prstGeom>
        </p:spPr>
      </p:pic>
    </p:spTree>
    <p:extLst>
      <p:ext uri="{BB962C8B-B14F-4D97-AF65-F5344CB8AC3E}">
        <p14:creationId xmlns:p14="http://schemas.microsoft.com/office/powerpoint/2010/main" val="2088159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9223F7-6474-4654-B79C-56D7067B3EC5}"/>
              </a:ext>
            </a:extLst>
          </p:cNvPr>
          <p:cNvSpPr>
            <a:spLocks noGrp="1"/>
          </p:cNvSpPr>
          <p:nvPr>
            <p:ph type="title"/>
          </p:nvPr>
        </p:nvSpPr>
        <p:spPr/>
        <p:txBody>
          <a:bodyPr/>
          <a:lstStyle/>
          <a:p>
            <a:r>
              <a:rPr lang="en-US" dirty="0" smtClean="0"/>
              <a:t>Transition:</a:t>
            </a:r>
            <a:br>
              <a:rPr lang="en-US" dirty="0" smtClean="0"/>
            </a:br>
            <a:r>
              <a:rPr lang="en-US" dirty="0" smtClean="0"/>
              <a:t>Major Tasks Prior </a:t>
            </a:r>
            <a:r>
              <a:rPr lang="en-US" dirty="0"/>
              <a:t>to Birth</a:t>
            </a:r>
          </a:p>
        </p:txBody>
      </p:sp>
      <p:sp>
        <p:nvSpPr>
          <p:cNvPr id="5" name="Content Placeholder 4">
            <a:extLst>
              <a:ext uri="{FF2B5EF4-FFF2-40B4-BE49-F238E27FC236}">
                <a16:creationId xmlns:a16="http://schemas.microsoft.com/office/drawing/2014/main" id="{6F1ACAD0-317A-4742-BA89-9E903919841E}"/>
              </a:ext>
            </a:extLst>
          </p:cNvPr>
          <p:cNvSpPr>
            <a:spLocks noGrp="1"/>
          </p:cNvSpPr>
          <p:nvPr>
            <p:ph idx="1"/>
          </p:nvPr>
        </p:nvSpPr>
        <p:spPr>
          <a:xfrm>
            <a:off x="1192045" y="2521666"/>
            <a:ext cx="7729728" cy="3895760"/>
          </a:xfrm>
        </p:spPr>
        <p:txBody>
          <a:bodyPr>
            <a:normAutofit fontScale="92500"/>
          </a:bodyPr>
          <a:lstStyle/>
          <a:p>
            <a:r>
              <a:rPr lang="en-US" sz="2100" dirty="0"/>
              <a:t>Surfactant Production in </a:t>
            </a:r>
            <a:r>
              <a:rPr lang="en-US" sz="2100" dirty="0" smtClean="0"/>
              <a:t>Alveoli</a:t>
            </a:r>
          </a:p>
          <a:p>
            <a:pPr lvl="1"/>
            <a:r>
              <a:rPr lang="en-US" sz="1900" dirty="0" smtClean="0"/>
              <a:t>Doesn’t typically begin until mid to late 3</a:t>
            </a:r>
            <a:r>
              <a:rPr lang="en-US" sz="1900" baseline="30000" dirty="0" smtClean="0"/>
              <a:t>rd</a:t>
            </a:r>
            <a:r>
              <a:rPr lang="en-US" sz="1900" dirty="0" smtClean="0"/>
              <a:t> trimester</a:t>
            </a:r>
            <a:endParaRPr lang="en-US" sz="1900" dirty="0"/>
          </a:p>
          <a:p>
            <a:pPr lvl="1"/>
            <a:r>
              <a:rPr lang="en-US" sz="2100" dirty="0"/>
              <a:t>Surfactant coats the internal walls of the alveoli, which prevents collapse of these sacs during exhalation (atelectasis)</a:t>
            </a:r>
          </a:p>
          <a:p>
            <a:pPr lvl="1"/>
            <a:r>
              <a:rPr lang="en-US" sz="2100" dirty="0"/>
              <a:t>Surfactant is a substance made up of mostly phospholipids and proteins</a:t>
            </a:r>
          </a:p>
          <a:p>
            <a:pPr lvl="2"/>
            <a:r>
              <a:rPr lang="en-US" sz="2100" dirty="0"/>
              <a:t>R</a:t>
            </a:r>
            <a:r>
              <a:rPr lang="en-US" sz="2100" dirty="0" smtClean="0"/>
              <a:t>educe </a:t>
            </a:r>
            <a:r>
              <a:rPr lang="en-US" sz="2100" dirty="0"/>
              <a:t>the surface tension in the alveoli</a:t>
            </a:r>
          </a:p>
          <a:p>
            <a:pPr lvl="2"/>
            <a:r>
              <a:rPr lang="en-US" sz="2100" dirty="0"/>
              <a:t>Play a role in host defense and controlling the inflammatory process. </a:t>
            </a:r>
          </a:p>
          <a:p>
            <a:pPr lvl="1"/>
            <a:r>
              <a:rPr lang="en-US" sz="2100" dirty="0"/>
              <a:t>Surfactant secretion into the fetal lungs is stimulated by </a:t>
            </a:r>
            <a:r>
              <a:rPr lang="en-US" sz="2100" dirty="0" smtClean="0"/>
              <a:t>labor!</a:t>
            </a:r>
            <a:endParaRPr lang="en-US" sz="2100" dirty="0"/>
          </a:p>
          <a:p>
            <a:pPr lvl="2"/>
            <a:r>
              <a:rPr lang="en-US" sz="2100" dirty="0"/>
              <a:t>Alveolar stretch as a result of initiation of ventilation further increases the secretion of surfactant</a:t>
            </a:r>
          </a:p>
          <a:p>
            <a:endParaRPr lang="en-US" dirty="0"/>
          </a:p>
        </p:txBody>
      </p:sp>
      <p:pic>
        <p:nvPicPr>
          <p:cNvPr id="8" name="Picture 7" descr="A picture containing indoor, food, red, table&#10;&#10;Description automatically generated">
            <a:extLst>
              <a:ext uri="{FF2B5EF4-FFF2-40B4-BE49-F238E27FC236}">
                <a16:creationId xmlns:a16="http://schemas.microsoft.com/office/drawing/2014/main" id="{88E752E8-A254-4A68-B3CF-CA44F56CF6CB}"/>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8921773" y="3217949"/>
            <a:ext cx="2945247" cy="1960372"/>
          </a:xfrm>
          <a:prstGeom prst="rect">
            <a:avLst/>
          </a:prstGeom>
        </p:spPr>
      </p:pic>
    </p:spTree>
    <p:extLst>
      <p:ext uri="{BB962C8B-B14F-4D97-AF65-F5344CB8AC3E}">
        <p14:creationId xmlns:p14="http://schemas.microsoft.com/office/powerpoint/2010/main" val="39025273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14164-B74F-4A72-B847-4E76FAC24F33}"/>
              </a:ext>
            </a:extLst>
          </p:cNvPr>
          <p:cNvSpPr>
            <a:spLocks noGrp="1"/>
          </p:cNvSpPr>
          <p:nvPr>
            <p:ph type="title"/>
          </p:nvPr>
        </p:nvSpPr>
        <p:spPr>
          <a:xfrm>
            <a:off x="804672" y="978776"/>
            <a:ext cx="5925310" cy="1174991"/>
          </a:xfrm>
        </p:spPr>
        <p:txBody>
          <a:bodyPr vert="horz" lIns="182880" tIns="182880" rIns="182880" bIns="182880" rtlCol="0" anchor="ctr">
            <a:normAutofit/>
          </a:bodyPr>
          <a:lstStyle/>
          <a:p>
            <a:r>
              <a:rPr lang="en-US" sz="1900"/>
              <a:t>Persistent Pulmonary Hypertension of the Newborn (PPHN)</a:t>
            </a:r>
          </a:p>
        </p:txBody>
      </p:sp>
      <p:sp>
        <p:nvSpPr>
          <p:cNvPr id="4" name="Content Placeholder 3">
            <a:extLst>
              <a:ext uri="{FF2B5EF4-FFF2-40B4-BE49-F238E27FC236}">
                <a16:creationId xmlns:a16="http://schemas.microsoft.com/office/drawing/2014/main" id="{A4F8E0F2-BC0A-4873-9035-F3DA7E7BCB1C}"/>
              </a:ext>
            </a:extLst>
          </p:cNvPr>
          <p:cNvSpPr>
            <a:spLocks noGrp="1"/>
          </p:cNvSpPr>
          <p:nvPr>
            <p:ph sz="half" idx="2"/>
          </p:nvPr>
        </p:nvSpPr>
        <p:spPr>
          <a:xfrm>
            <a:off x="804672" y="2640692"/>
            <a:ext cx="5925310" cy="3953148"/>
          </a:xfrm>
        </p:spPr>
        <p:txBody>
          <a:bodyPr vert="horz" lIns="91440" tIns="45720" rIns="91440" bIns="45720" rtlCol="0">
            <a:normAutofit/>
          </a:bodyPr>
          <a:lstStyle/>
          <a:p>
            <a:r>
              <a:rPr lang="en-US" dirty="0"/>
              <a:t>Symptoms/Signs:</a:t>
            </a:r>
          </a:p>
          <a:p>
            <a:pPr lvl="1"/>
            <a:r>
              <a:rPr lang="en-US" sz="1800" dirty="0"/>
              <a:t>Hypoxemia, especially with differential in SpO2 between right hand and foot</a:t>
            </a:r>
          </a:p>
          <a:p>
            <a:pPr lvl="2"/>
            <a:r>
              <a:rPr lang="en-US" sz="1800" dirty="0"/>
              <a:t>Accompanying cyanosis</a:t>
            </a:r>
          </a:p>
          <a:p>
            <a:pPr lvl="1"/>
            <a:r>
              <a:rPr lang="en-US" sz="1800" dirty="0"/>
              <a:t>Respiratory distress signs (grunting/retractions/nasal flaring/tachypnea)</a:t>
            </a:r>
          </a:p>
          <a:p>
            <a:pPr lvl="1"/>
            <a:r>
              <a:rPr lang="en-US" sz="1800" dirty="0"/>
              <a:t>Particularly clear CXR</a:t>
            </a:r>
          </a:p>
          <a:p>
            <a:pPr lvl="1"/>
            <a:r>
              <a:rPr lang="en-US" sz="1800" dirty="0"/>
              <a:t>Hypotension</a:t>
            </a:r>
          </a:p>
          <a:p>
            <a:r>
              <a:rPr lang="en-US" dirty="0"/>
              <a:t>Diagnosis</a:t>
            </a:r>
          </a:p>
          <a:p>
            <a:pPr lvl="1"/>
            <a:r>
              <a:rPr lang="en-US" sz="1800" dirty="0"/>
              <a:t>ECHO is gold standard for diagnosis</a:t>
            </a:r>
          </a:p>
        </p:txBody>
      </p:sp>
      <p:pic>
        <p:nvPicPr>
          <p:cNvPr id="6" name="Content Placeholder 5" descr="A picture containing indoor, floor, wall, table&#10;&#10;Description automatically generated">
            <a:extLst>
              <a:ext uri="{FF2B5EF4-FFF2-40B4-BE49-F238E27FC236}">
                <a16:creationId xmlns:a16="http://schemas.microsoft.com/office/drawing/2014/main" id="{67D2B3C9-772E-4727-9E1C-784BDCDE7E01}"/>
              </a:ext>
            </a:extLst>
          </p:cNvPr>
          <p:cNvPicPr>
            <a:picLocks noGrp="1" noChangeAspect="1"/>
          </p:cNvPicPr>
          <p:nvPr>
            <p:ph sz="half" idx="1"/>
          </p:nvPr>
        </p:nvPicPr>
        <p:blipFill rotWithShape="1">
          <a:blip r:embed="rId2">
            <a:extLst>
              <a:ext uri="{837473B0-CC2E-450A-ABE3-18F120FF3D39}">
                <a1611:picAttrSrcUrl xmlns="" xmlns:a1611="http://schemas.microsoft.com/office/drawing/2016/11/main" r:id="rId3"/>
              </a:ext>
            </a:extLst>
          </a:blip>
          <a:srcRect l="14437" r="24612"/>
          <a:stretch/>
        </p:blipFill>
        <p:spPr>
          <a:xfrm>
            <a:off x="7534654" y="10"/>
            <a:ext cx="4657345" cy="6857990"/>
          </a:xfrm>
          <a:prstGeom prst="rect">
            <a:avLst/>
          </a:prstGeom>
        </p:spPr>
      </p:pic>
    </p:spTree>
    <p:extLst>
      <p:ext uri="{BB962C8B-B14F-4D97-AF65-F5344CB8AC3E}">
        <p14:creationId xmlns:p14="http://schemas.microsoft.com/office/powerpoint/2010/main" val="6046003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03A936-56BF-422D-921C-6703F5A0606B}"/>
              </a:ext>
            </a:extLst>
          </p:cNvPr>
          <p:cNvSpPr>
            <a:spLocks noGrp="1"/>
          </p:cNvSpPr>
          <p:nvPr>
            <p:ph type="title"/>
          </p:nvPr>
        </p:nvSpPr>
        <p:spPr>
          <a:xfrm>
            <a:off x="2231136" y="467418"/>
            <a:ext cx="7729728" cy="1188720"/>
          </a:xfrm>
          <a:solidFill>
            <a:srgbClr val="FFFFFF"/>
          </a:solidFill>
        </p:spPr>
        <p:txBody>
          <a:bodyPr>
            <a:normAutofit/>
          </a:bodyPr>
          <a:lstStyle/>
          <a:p>
            <a:r>
              <a:rPr lang="en-US" dirty="0"/>
              <a:t>Treatment of PPHN</a:t>
            </a:r>
          </a:p>
        </p:txBody>
      </p:sp>
      <p:sp>
        <p:nvSpPr>
          <p:cNvPr id="9" name="Content Placeholder 2">
            <a:extLst>
              <a:ext uri="{FF2B5EF4-FFF2-40B4-BE49-F238E27FC236}">
                <a16:creationId xmlns:a16="http://schemas.microsoft.com/office/drawing/2014/main" id="{A18D4A2B-F64F-4FC6-A202-A8C94592FB94}"/>
              </a:ext>
            </a:extLst>
          </p:cNvPr>
          <p:cNvSpPr>
            <a:spLocks noGrp="1"/>
          </p:cNvSpPr>
          <p:nvPr>
            <p:ph idx="1"/>
          </p:nvPr>
        </p:nvSpPr>
        <p:spPr>
          <a:xfrm>
            <a:off x="1380067" y="2123557"/>
            <a:ext cx="9491133" cy="3405176"/>
          </a:xfrm>
        </p:spPr>
        <p:txBody>
          <a:bodyPr>
            <a:normAutofit/>
          </a:bodyPr>
          <a:lstStyle/>
          <a:p>
            <a:pPr>
              <a:lnSpc>
                <a:spcPct val="90000"/>
              </a:lnSpc>
            </a:pPr>
            <a:r>
              <a:rPr lang="en-US" sz="1600" dirty="0">
                <a:solidFill>
                  <a:srgbClr val="404040"/>
                </a:solidFill>
              </a:rPr>
              <a:t>Oxygen: a potent pulmonary vasodilator- target SpO2 95% or greater</a:t>
            </a:r>
          </a:p>
          <a:p>
            <a:pPr>
              <a:lnSpc>
                <a:spcPct val="90000"/>
              </a:lnSpc>
            </a:pPr>
            <a:r>
              <a:rPr lang="en-US" sz="1600" dirty="0">
                <a:solidFill>
                  <a:srgbClr val="404040"/>
                </a:solidFill>
              </a:rPr>
              <a:t>Sedation: Calm infant allows PVR to fall more efficiently, crying can halt or reverse progress</a:t>
            </a:r>
          </a:p>
          <a:p>
            <a:pPr>
              <a:lnSpc>
                <a:spcPct val="90000"/>
              </a:lnSpc>
            </a:pPr>
            <a:r>
              <a:rPr lang="en-US" sz="1600" dirty="0">
                <a:solidFill>
                  <a:srgbClr val="404040"/>
                </a:solidFill>
              </a:rPr>
              <a:t>Respiratory Support: May be as non-invasive as HFNC, but often require ventilation</a:t>
            </a:r>
          </a:p>
          <a:p>
            <a:pPr lvl="1">
              <a:lnSpc>
                <a:spcPct val="90000"/>
              </a:lnSpc>
            </a:pPr>
            <a:r>
              <a:rPr lang="en-US" dirty="0">
                <a:solidFill>
                  <a:srgbClr val="404040"/>
                </a:solidFill>
              </a:rPr>
              <a:t>Not unusual to require escalation to high-frequency ventilation or even ECMO</a:t>
            </a:r>
          </a:p>
          <a:p>
            <a:pPr>
              <a:lnSpc>
                <a:spcPct val="90000"/>
              </a:lnSpc>
            </a:pPr>
            <a:r>
              <a:rPr lang="en-US" sz="1600" dirty="0">
                <a:solidFill>
                  <a:srgbClr val="404040"/>
                </a:solidFill>
              </a:rPr>
              <a:t>Inhaled Nitric Oxide: Achieves potent and selective pulmonary vasodilation without decreasing systemic vascular tone </a:t>
            </a:r>
          </a:p>
          <a:p>
            <a:pPr lvl="1">
              <a:lnSpc>
                <a:spcPct val="90000"/>
              </a:lnSpc>
            </a:pPr>
            <a:r>
              <a:rPr lang="en-US" dirty="0" err="1">
                <a:solidFill>
                  <a:srgbClr val="404040"/>
                </a:solidFill>
              </a:rPr>
              <a:t>iNO</a:t>
            </a:r>
            <a:r>
              <a:rPr lang="en-US" dirty="0">
                <a:solidFill>
                  <a:srgbClr val="404040"/>
                </a:solidFill>
              </a:rPr>
              <a:t> reduces V/Q mismatch by entering only ventilated alveoli and redirecting pulmonary blood by dilating adjacent pulmonary arterioles</a:t>
            </a:r>
          </a:p>
          <a:p>
            <a:pPr>
              <a:lnSpc>
                <a:spcPct val="90000"/>
              </a:lnSpc>
            </a:pPr>
            <a:r>
              <a:rPr lang="en-US" sz="1600" dirty="0">
                <a:solidFill>
                  <a:srgbClr val="404040"/>
                </a:solidFill>
              </a:rPr>
              <a:t>Other pharmacologic management: Sildenafil, inotropic agents to support systemic blood pressure</a:t>
            </a:r>
          </a:p>
        </p:txBody>
      </p:sp>
    </p:spTree>
    <p:extLst>
      <p:ext uri="{BB962C8B-B14F-4D97-AF65-F5344CB8AC3E}">
        <p14:creationId xmlns:p14="http://schemas.microsoft.com/office/powerpoint/2010/main" val="39963711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BAC87F6E-526A-49B5-995D-42DB656594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7894"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0FC070-8A3D-460D-BD54-8862D9B9E296}"/>
              </a:ext>
            </a:extLst>
          </p:cNvPr>
          <p:cNvSpPr>
            <a:spLocks noGrp="1"/>
          </p:cNvSpPr>
          <p:nvPr>
            <p:ph type="title"/>
          </p:nvPr>
        </p:nvSpPr>
        <p:spPr>
          <a:xfrm>
            <a:off x="1121344" y="1586484"/>
            <a:ext cx="3685032" cy="3685032"/>
          </a:xfrm>
          <a:prstGeom prst="ellipse">
            <a:avLst/>
          </a:prstGeom>
          <a:solidFill>
            <a:schemeClr val="accent2"/>
          </a:solidFill>
          <a:ln>
            <a:noFill/>
          </a:ln>
        </p:spPr>
        <p:txBody>
          <a:bodyPr>
            <a:normAutofit/>
          </a:bodyPr>
          <a:lstStyle/>
          <a:p>
            <a:r>
              <a:rPr lang="en-US">
                <a:solidFill>
                  <a:srgbClr val="FFFFFF"/>
                </a:solidFill>
              </a:rPr>
              <a:t>Meconium Aspiration Syndrome (MAS)</a:t>
            </a:r>
          </a:p>
        </p:txBody>
      </p:sp>
      <p:sp>
        <p:nvSpPr>
          <p:cNvPr id="10" name="Rectangle 9">
            <a:extLst>
              <a:ext uri="{FF2B5EF4-FFF2-40B4-BE49-F238E27FC236}">
                <a16:creationId xmlns:a16="http://schemas.microsoft.com/office/drawing/2014/main" id="{5E5436DB-4E8B-43A5-AE55-1C527B62E2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8743" y="797433"/>
            <a:ext cx="5934456"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D65299F-028F-4AFC-B46A-8DB33E20FE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3335" y="960120"/>
            <a:ext cx="560527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9FEF338-7EB8-45E7-B977-8C3436C32175}"/>
              </a:ext>
            </a:extLst>
          </p:cNvPr>
          <p:cNvSpPr>
            <a:spLocks noGrp="1"/>
          </p:cNvSpPr>
          <p:nvPr>
            <p:ph idx="1"/>
          </p:nvPr>
        </p:nvSpPr>
        <p:spPr>
          <a:xfrm>
            <a:off x="6259551" y="1444752"/>
            <a:ext cx="4652840" cy="3968496"/>
          </a:xfrm>
        </p:spPr>
        <p:txBody>
          <a:bodyPr anchor="ctr">
            <a:normAutofit/>
          </a:bodyPr>
          <a:lstStyle/>
          <a:p>
            <a:r>
              <a:rPr lang="en-US" dirty="0">
                <a:solidFill>
                  <a:srgbClr val="404040"/>
                </a:solidFill>
              </a:rPr>
              <a:t>Fetus may pass meconium prior to birth, in response to temporary episode of hypoxemia/acidosis in utero </a:t>
            </a:r>
            <a:r>
              <a:rPr lang="en-US" dirty="0">
                <a:solidFill>
                  <a:srgbClr val="404040"/>
                </a:solidFill>
                <a:sym typeface="Wingdings" panose="05000000000000000000" pitchFamily="2" charset="2"/>
              </a:rPr>
              <a:t> decreased sphincter tone</a:t>
            </a:r>
          </a:p>
          <a:p>
            <a:r>
              <a:rPr lang="en-US" dirty="0">
                <a:solidFill>
                  <a:srgbClr val="404040"/>
                </a:solidFill>
                <a:sym typeface="Wingdings" panose="05000000000000000000" pitchFamily="2" charset="2"/>
              </a:rPr>
              <a:t>More common in late term (40-42 week) or post-term (&gt;42 week) gestations, or accompanying intrauterine growth restriction</a:t>
            </a:r>
          </a:p>
          <a:p>
            <a:pPr lvl="1"/>
            <a:r>
              <a:rPr lang="en-US" dirty="0">
                <a:solidFill>
                  <a:srgbClr val="404040"/>
                </a:solidFill>
                <a:sym typeface="Wingdings" panose="05000000000000000000" pitchFamily="2" charset="2"/>
              </a:rPr>
              <a:t>Placental insufficiency which predisposes infant to hypoxemia or acidosis</a:t>
            </a:r>
          </a:p>
          <a:p>
            <a:r>
              <a:rPr lang="en-US" dirty="0">
                <a:solidFill>
                  <a:srgbClr val="404040"/>
                </a:solidFill>
                <a:sym typeface="Wingdings" panose="05000000000000000000" pitchFamily="2" charset="2"/>
              </a:rPr>
              <a:t>Meconium stained amniotic fluid occurs in ~15% of deliveries</a:t>
            </a:r>
          </a:p>
          <a:p>
            <a:pPr lvl="1"/>
            <a:r>
              <a:rPr lang="en-US" dirty="0">
                <a:solidFill>
                  <a:srgbClr val="404040"/>
                </a:solidFill>
                <a:sym typeface="Wingdings" panose="05000000000000000000" pitchFamily="2" charset="2"/>
              </a:rPr>
              <a:t>Only about 10% of THOSE acquire MAS</a:t>
            </a:r>
          </a:p>
          <a:p>
            <a:endParaRPr lang="en-US" dirty="0">
              <a:solidFill>
                <a:srgbClr val="404040"/>
              </a:solidFill>
            </a:endParaRPr>
          </a:p>
        </p:txBody>
      </p:sp>
    </p:spTree>
    <p:extLst>
      <p:ext uri="{BB962C8B-B14F-4D97-AF65-F5344CB8AC3E}">
        <p14:creationId xmlns:p14="http://schemas.microsoft.com/office/powerpoint/2010/main" val="6509193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FC25-8711-4A9C-B3F2-67994C7D75D3}"/>
              </a:ext>
            </a:extLst>
          </p:cNvPr>
          <p:cNvSpPr>
            <a:spLocks noGrp="1"/>
          </p:cNvSpPr>
          <p:nvPr>
            <p:ph type="title"/>
          </p:nvPr>
        </p:nvSpPr>
        <p:spPr/>
        <p:txBody>
          <a:bodyPr/>
          <a:lstStyle/>
          <a:p>
            <a:r>
              <a:rPr lang="en-US" dirty="0"/>
              <a:t>Meconium Aspiration Syndrome (MAS)</a:t>
            </a:r>
          </a:p>
        </p:txBody>
      </p:sp>
      <p:sp>
        <p:nvSpPr>
          <p:cNvPr id="3" name="Content Placeholder 2">
            <a:extLst>
              <a:ext uri="{FF2B5EF4-FFF2-40B4-BE49-F238E27FC236}">
                <a16:creationId xmlns:a16="http://schemas.microsoft.com/office/drawing/2014/main" id="{03DC61F2-19DB-4E0F-80BC-E022086563F9}"/>
              </a:ext>
            </a:extLst>
          </p:cNvPr>
          <p:cNvSpPr>
            <a:spLocks noGrp="1"/>
          </p:cNvSpPr>
          <p:nvPr>
            <p:ph idx="1"/>
          </p:nvPr>
        </p:nvSpPr>
        <p:spPr>
          <a:xfrm>
            <a:off x="1750568" y="2595711"/>
            <a:ext cx="8690864" cy="3991356"/>
          </a:xfrm>
        </p:spPr>
        <p:txBody>
          <a:bodyPr>
            <a:normAutofit/>
          </a:bodyPr>
          <a:lstStyle/>
          <a:p>
            <a:r>
              <a:rPr lang="en-US" sz="2000" dirty="0"/>
              <a:t>Once meconium is present in the amniotic fluid, it can potentially be aspirated into the lungs prior to birth, during delivery, or immediately following birth</a:t>
            </a:r>
          </a:p>
          <a:p>
            <a:r>
              <a:rPr lang="en-US" sz="2000" dirty="0"/>
              <a:t>NRP NO LONGER RECOMMENDS any variation in the treatment of meconium-stained infants versus those with clear amniotic fluid</a:t>
            </a:r>
          </a:p>
          <a:p>
            <a:pPr lvl="1"/>
            <a:r>
              <a:rPr lang="en-US" sz="2000" dirty="0"/>
              <a:t>Proceed with normal steps of resuscitation if infant is not vigorous and crying</a:t>
            </a:r>
          </a:p>
          <a:p>
            <a:r>
              <a:rPr lang="en-US" sz="2000" dirty="0"/>
              <a:t>Thick, sticky meconium causes a chemical pneumonitis</a:t>
            </a:r>
          </a:p>
          <a:p>
            <a:pPr lvl="1"/>
            <a:r>
              <a:rPr lang="en-US" sz="2000" dirty="0"/>
              <a:t>Sterile, so not bacterial pneumonia, but does decrease lung’s own immune defenses</a:t>
            </a:r>
          </a:p>
          <a:p>
            <a:pPr lvl="1"/>
            <a:r>
              <a:rPr lang="en-US" sz="2000" dirty="0"/>
              <a:t>Debate on role of antibiotics in MAS</a:t>
            </a:r>
          </a:p>
        </p:txBody>
      </p:sp>
    </p:spTree>
    <p:extLst>
      <p:ext uri="{BB962C8B-B14F-4D97-AF65-F5344CB8AC3E}">
        <p14:creationId xmlns:p14="http://schemas.microsoft.com/office/powerpoint/2010/main" val="18538221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660E788-AFA9-4A1B-9991-6AA74632A1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4B1972-3EB1-43CA-BDF3-0CFB84C28BA5}"/>
              </a:ext>
            </a:extLst>
          </p:cNvPr>
          <p:cNvSpPr>
            <a:spLocks noGrp="1"/>
          </p:cNvSpPr>
          <p:nvPr>
            <p:ph type="title"/>
          </p:nvPr>
        </p:nvSpPr>
        <p:spPr>
          <a:xfrm>
            <a:off x="643467" y="643467"/>
            <a:ext cx="3363974" cy="1728044"/>
          </a:xfrm>
          <a:noFill/>
          <a:ln>
            <a:solidFill>
              <a:schemeClr val="bg1"/>
            </a:solidFill>
          </a:ln>
        </p:spPr>
        <p:txBody>
          <a:bodyPr vert="horz" wrap="square" lIns="182880" tIns="182880" rIns="182880" bIns="182880" rtlCol="0" anchor="ctr">
            <a:normAutofit/>
          </a:bodyPr>
          <a:lstStyle/>
          <a:p>
            <a:r>
              <a:rPr lang="en-US" sz="2400">
                <a:solidFill>
                  <a:schemeClr val="bg1"/>
                </a:solidFill>
              </a:rPr>
              <a:t>Meconium Aspiration Syndrome (MAS)</a:t>
            </a:r>
          </a:p>
        </p:txBody>
      </p:sp>
      <p:sp>
        <p:nvSpPr>
          <p:cNvPr id="5" name="Content Placeholder 4">
            <a:extLst>
              <a:ext uri="{FF2B5EF4-FFF2-40B4-BE49-F238E27FC236}">
                <a16:creationId xmlns:a16="http://schemas.microsoft.com/office/drawing/2014/main" id="{5A9B1F1E-5A86-45FD-8E53-DBF543147390}"/>
              </a:ext>
            </a:extLst>
          </p:cNvPr>
          <p:cNvSpPr>
            <a:spLocks noGrp="1"/>
          </p:cNvSpPr>
          <p:nvPr>
            <p:ph sz="half" idx="2"/>
          </p:nvPr>
        </p:nvSpPr>
        <p:spPr>
          <a:xfrm>
            <a:off x="643468" y="2638044"/>
            <a:ext cx="3363974" cy="3415622"/>
          </a:xfrm>
        </p:spPr>
        <p:txBody>
          <a:bodyPr vert="horz" lIns="91440" tIns="45720" rIns="91440" bIns="45720" rtlCol="0">
            <a:normAutofit/>
          </a:bodyPr>
          <a:lstStyle/>
          <a:p>
            <a:r>
              <a:rPr lang="en-US" dirty="0">
                <a:solidFill>
                  <a:schemeClr val="bg1"/>
                </a:solidFill>
              </a:rPr>
              <a:t>Patchy, heterogeneous CXR</a:t>
            </a:r>
          </a:p>
          <a:p>
            <a:pPr lvl="1"/>
            <a:r>
              <a:rPr lang="en-US" dirty="0">
                <a:solidFill>
                  <a:schemeClr val="bg1"/>
                </a:solidFill>
              </a:rPr>
              <a:t>Mixed areas of atelectasis and hyperinflation due to meconium blocking airways or trapping air in alveoli</a:t>
            </a:r>
          </a:p>
          <a:p>
            <a:r>
              <a:rPr lang="en-US" dirty="0">
                <a:solidFill>
                  <a:schemeClr val="bg1"/>
                </a:solidFill>
              </a:rPr>
              <a:t>Symptoms</a:t>
            </a:r>
          </a:p>
          <a:p>
            <a:pPr lvl="1"/>
            <a:r>
              <a:rPr lang="en-US" dirty="0">
                <a:solidFill>
                  <a:schemeClr val="bg1"/>
                </a:solidFill>
              </a:rPr>
              <a:t>History of meconium staining at birth</a:t>
            </a:r>
          </a:p>
          <a:p>
            <a:pPr lvl="1"/>
            <a:r>
              <a:rPr lang="en-US" dirty="0">
                <a:solidFill>
                  <a:schemeClr val="bg1"/>
                </a:solidFill>
              </a:rPr>
              <a:t>Respiratory distress symptoms</a:t>
            </a:r>
          </a:p>
          <a:p>
            <a:pPr lvl="1"/>
            <a:r>
              <a:rPr lang="en-US" dirty="0">
                <a:solidFill>
                  <a:schemeClr val="bg1"/>
                </a:solidFill>
              </a:rPr>
              <a:t>Often has symptoms of PPHN</a:t>
            </a:r>
          </a:p>
        </p:txBody>
      </p:sp>
      <p:pic>
        <p:nvPicPr>
          <p:cNvPr id="7" name="Content Placeholder 6" descr="A picture containing X-ray film&#10;&#10;Description automatically generated">
            <a:extLst>
              <a:ext uri="{FF2B5EF4-FFF2-40B4-BE49-F238E27FC236}">
                <a16:creationId xmlns:a16="http://schemas.microsoft.com/office/drawing/2014/main" id="{054E2077-D946-474D-B2D7-0875AA50E1B2}"/>
              </a:ext>
            </a:extLst>
          </p:cNvPr>
          <p:cNvPicPr>
            <a:picLocks noGrp="1" noChangeAspect="1"/>
          </p:cNvPicPr>
          <p:nvPr>
            <p:ph sz="half" idx="1"/>
          </p:nvPr>
        </p:nvPicPr>
        <p:blipFill>
          <a:blip r:embed="rId2">
            <a:extLst>
              <a:ext uri="{837473B0-CC2E-450A-ABE3-18F120FF3D39}">
                <a1611:picAttrSrcUrl xmlns="" xmlns:a1611="http://schemas.microsoft.com/office/drawing/2016/11/main" r:id="rId3"/>
              </a:ext>
            </a:extLst>
          </a:blip>
          <a:stretch>
            <a:fillRect/>
          </a:stretch>
        </p:blipFill>
        <p:spPr>
          <a:xfrm>
            <a:off x="5357879" y="643467"/>
            <a:ext cx="6130537" cy="5410199"/>
          </a:xfrm>
          <a:prstGeom prst="rect">
            <a:avLst/>
          </a:prstGeom>
        </p:spPr>
      </p:pic>
    </p:spTree>
    <p:extLst>
      <p:ext uri="{BB962C8B-B14F-4D97-AF65-F5344CB8AC3E}">
        <p14:creationId xmlns:p14="http://schemas.microsoft.com/office/powerpoint/2010/main" val="8081456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6" name="Rectangle 10">
            <a:extLst>
              <a:ext uri="{FF2B5EF4-FFF2-40B4-BE49-F238E27FC236}">
                <a16:creationId xmlns:a16="http://schemas.microsoft.com/office/drawing/2014/main" id="{F7EAFAA4-859B-42B4-AC85-F32CFE6950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9085"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DE17F4-E0F4-4B69-B21C-752DDCF19057}"/>
              </a:ext>
            </a:extLst>
          </p:cNvPr>
          <p:cNvSpPr>
            <a:spLocks noGrp="1"/>
          </p:cNvSpPr>
          <p:nvPr>
            <p:ph type="title"/>
          </p:nvPr>
        </p:nvSpPr>
        <p:spPr>
          <a:xfrm>
            <a:off x="6923757" y="1290025"/>
            <a:ext cx="4475892" cy="1188720"/>
          </a:xfrm>
          <a:solidFill>
            <a:srgbClr val="FFFFFF"/>
          </a:solidFill>
          <a:ln>
            <a:solidFill>
              <a:srgbClr val="404040"/>
            </a:solidFill>
          </a:ln>
        </p:spPr>
        <p:txBody>
          <a:bodyPr vert="horz" lIns="182880" tIns="182880" rIns="182880" bIns="182880" rtlCol="0" anchor="ctr">
            <a:normAutofit/>
          </a:bodyPr>
          <a:lstStyle/>
          <a:p>
            <a:r>
              <a:rPr lang="en-US" sz="2000"/>
              <a:t>Treatment of Meconium Aspiration Syndrome (MAS)</a:t>
            </a:r>
          </a:p>
        </p:txBody>
      </p:sp>
      <p:sp>
        <p:nvSpPr>
          <p:cNvPr id="17" name="Rectangle 12">
            <a:extLst>
              <a:ext uri="{FF2B5EF4-FFF2-40B4-BE49-F238E27FC236}">
                <a16:creationId xmlns:a16="http://schemas.microsoft.com/office/drawing/2014/main" id="{B3855DB9-46C3-47FA-992C-FC2BE58A73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966"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2B401D5-BF67-49A4-8617-0C6BD886C7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777"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indoor, sitting&#10;&#10;Description automatically generated">
            <a:extLst>
              <a:ext uri="{FF2B5EF4-FFF2-40B4-BE49-F238E27FC236}">
                <a16:creationId xmlns:a16="http://schemas.microsoft.com/office/drawing/2014/main" id="{7430FB23-1FF9-4F2E-B8BE-0932919D3A1F}"/>
              </a:ext>
            </a:extLst>
          </p:cNvPr>
          <p:cNvPicPr>
            <a:picLocks noGrp="1" noChangeAspect="1"/>
          </p:cNvPicPr>
          <p:nvPr>
            <p:ph sz="half" idx="2"/>
          </p:nvPr>
        </p:nvPicPr>
        <p:blipFill rotWithShape="1">
          <a:blip r:embed="rId2">
            <a:extLst>
              <a:ext uri="{837473B0-CC2E-450A-ABE3-18F120FF3D39}">
                <a1611:picAttrSrcUrl xmlns="" xmlns:a1611="http://schemas.microsoft.com/office/drawing/2016/11/main" r:id="rId3"/>
              </a:ext>
            </a:extLst>
          </a:blip>
          <a:srcRect l="15839" r="16605" b="1"/>
          <a:stretch/>
        </p:blipFill>
        <p:spPr>
          <a:xfrm>
            <a:off x="1132454" y="1126397"/>
            <a:ext cx="3867912" cy="4288536"/>
          </a:xfrm>
          <a:prstGeom prst="rect">
            <a:avLst/>
          </a:prstGeom>
        </p:spPr>
      </p:pic>
      <p:sp>
        <p:nvSpPr>
          <p:cNvPr id="3" name="Content Placeholder 2">
            <a:extLst>
              <a:ext uri="{FF2B5EF4-FFF2-40B4-BE49-F238E27FC236}">
                <a16:creationId xmlns:a16="http://schemas.microsoft.com/office/drawing/2014/main" id="{2A391137-D05B-4B7E-B1F1-F81DAEC4FD06}"/>
              </a:ext>
            </a:extLst>
          </p:cNvPr>
          <p:cNvSpPr>
            <a:spLocks noGrp="1"/>
          </p:cNvSpPr>
          <p:nvPr>
            <p:ph sz="half" idx="1"/>
          </p:nvPr>
        </p:nvSpPr>
        <p:spPr>
          <a:xfrm>
            <a:off x="6923757" y="2858703"/>
            <a:ext cx="4475892" cy="3846897"/>
          </a:xfrm>
        </p:spPr>
        <p:txBody>
          <a:bodyPr vert="horz" lIns="91440" tIns="45720" rIns="91440" bIns="45720" rtlCol="0">
            <a:normAutofit/>
          </a:bodyPr>
          <a:lstStyle/>
          <a:p>
            <a:pPr>
              <a:lnSpc>
                <a:spcPct val="90000"/>
              </a:lnSpc>
              <a:buClr>
                <a:schemeClr val="tx1"/>
              </a:buClr>
            </a:pPr>
            <a:r>
              <a:rPr lang="en-US" dirty="0">
                <a:solidFill>
                  <a:schemeClr val="tx1"/>
                </a:solidFill>
              </a:rPr>
              <a:t>Supportive respiratory care</a:t>
            </a:r>
          </a:p>
          <a:p>
            <a:pPr lvl="1">
              <a:lnSpc>
                <a:spcPct val="90000"/>
              </a:lnSpc>
              <a:buClr>
                <a:schemeClr val="tx1"/>
              </a:buClr>
            </a:pPr>
            <a:r>
              <a:rPr lang="en-US" sz="1800" dirty="0">
                <a:solidFill>
                  <a:schemeClr val="tx1"/>
                </a:solidFill>
              </a:rPr>
              <a:t>Often have difficulty with ventilation and oxygenation due to varying lung pathology</a:t>
            </a:r>
          </a:p>
          <a:p>
            <a:pPr lvl="1">
              <a:lnSpc>
                <a:spcPct val="90000"/>
              </a:lnSpc>
              <a:buClr>
                <a:schemeClr val="tx1"/>
              </a:buClr>
            </a:pPr>
            <a:r>
              <a:rPr lang="en-US" sz="1800" dirty="0">
                <a:solidFill>
                  <a:schemeClr val="tx1"/>
                </a:solidFill>
              </a:rPr>
              <a:t>Frequently may require ventilation/ high frequency ventilation, occasionally ECMO</a:t>
            </a:r>
          </a:p>
          <a:p>
            <a:pPr>
              <a:lnSpc>
                <a:spcPct val="90000"/>
              </a:lnSpc>
              <a:buClr>
                <a:schemeClr val="tx1"/>
              </a:buClr>
            </a:pPr>
            <a:r>
              <a:rPr lang="en-US" dirty="0">
                <a:solidFill>
                  <a:schemeClr val="tx1"/>
                </a:solidFill>
              </a:rPr>
              <a:t>Sedation and permissive oxygenation </a:t>
            </a:r>
          </a:p>
          <a:p>
            <a:pPr lvl="1">
              <a:lnSpc>
                <a:spcPct val="90000"/>
              </a:lnSpc>
              <a:buClr>
                <a:schemeClr val="tx1"/>
              </a:buClr>
            </a:pPr>
            <a:r>
              <a:rPr lang="en-US" sz="1800" dirty="0">
                <a:solidFill>
                  <a:schemeClr val="tx1"/>
                </a:solidFill>
              </a:rPr>
              <a:t>Due to higher risk of PPHN</a:t>
            </a:r>
          </a:p>
          <a:p>
            <a:pPr>
              <a:lnSpc>
                <a:spcPct val="90000"/>
              </a:lnSpc>
              <a:buClr>
                <a:schemeClr val="tx1"/>
              </a:buClr>
            </a:pPr>
            <a:r>
              <a:rPr lang="en-US" dirty="0">
                <a:solidFill>
                  <a:schemeClr val="tx1"/>
                </a:solidFill>
              </a:rPr>
              <a:t>Antibiotics… some treat for 5-7 days</a:t>
            </a:r>
          </a:p>
          <a:p>
            <a:pPr>
              <a:lnSpc>
                <a:spcPct val="90000"/>
              </a:lnSpc>
              <a:buClr>
                <a:schemeClr val="tx1"/>
              </a:buClr>
            </a:pPr>
            <a:r>
              <a:rPr lang="en-US" dirty="0">
                <a:solidFill>
                  <a:schemeClr val="tx1"/>
                </a:solidFill>
              </a:rPr>
              <a:t>Surfactant dosing</a:t>
            </a:r>
          </a:p>
          <a:p>
            <a:pPr lvl="1">
              <a:lnSpc>
                <a:spcPct val="90000"/>
              </a:lnSpc>
              <a:buClr>
                <a:schemeClr val="tx1"/>
              </a:buClr>
            </a:pPr>
            <a:r>
              <a:rPr lang="en-US" sz="1800" dirty="0">
                <a:solidFill>
                  <a:schemeClr val="tx1"/>
                </a:solidFill>
              </a:rPr>
              <a:t>Due to inactivation of natural surfactant</a:t>
            </a:r>
          </a:p>
        </p:txBody>
      </p:sp>
    </p:spTree>
    <p:extLst>
      <p:ext uri="{BB962C8B-B14F-4D97-AF65-F5344CB8AC3E}">
        <p14:creationId xmlns:p14="http://schemas.microsoft.com/office/powerpoint/2010/main" val="29711981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C85E3-3296-49B9-B1F5-58C683FF9AF8}"/>
              </a:ext>
            </a:extLst>
          </p:cNvPr>
          <p:cNvSpPr>
            <a:spLocks noGrp="1"/>
          </p:cNvSpPr>
          <p:nvPr>
            <p:ph type="title"/>
          </p:nvPr>
        </p:nvSpPr>
        <p:spPr/>
        <p:txBody>
          <a:bodyPr/>
          <a:lstStyle/>
          <a:p>
            <a:r>
              <a:rPr lang="en-US" dirty="0"/>
              <a:t>Questions??</a:t>
            </a:r>
          </a:p>
        </p:txBody>
      </p:sp>
      <p:sp>
        <p:nvSpPr>
          <p:cNvPr id="5" name="Text Placeholder 4">
            <a:extLst>
              <a:ext uri="{FF2B5EF4-FFF2-40B4-BE49-F238E27FC236}">
                <a16:creationId xmlns:a16="http://schemas.microsoft.com/office/drawing/2014/main" id="{149C8242-C552-47E7-8E3C-FB9676A50C6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55751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9223F7-6474-4654-B79C-56D7067B3EC5}"/>
              </a:ext>
            </a:extLst>
          </p:cNvPr>
          <p:cNvSpPr>
            <a:spLocks noGrp="1"/>
          </p:cNvSpPr>
          <p:nvPr>
            <p:ph type="title"/>
          </p:nvPr>
        </p:nvSpPr>
        <p:spPr/>
        <p:txBody>
          <a:bodyPr/>
          <a:lstStyle/>
          <a:p>
            <a:r>
              <a:rPr lang="en-US" dirty="0" smtClean="0"/>
              <a:t>Transition:</a:t>
            </a:r>
            <a:br>
              <a:rPr lang="en-US" dirty="0" smtClean="0"/>
            </a:br>
            <a:r>
              <a:rPr lang="en-US" dirty="0" smtClean="0"/>
              <a:t>Major Tasks Prior </a:t>
            </a:r>
            <a:r>
              <a:rPr lang="en-US" dirty="0"/>
              <a:t>to Birth</a:t>
            </a:r>
          </a:p>
        </p:txBody>
      </p:sp>
      <p:sp>
        <p:nvSpPr>
          <p:cNvPr id="6" name="Content Placeholder 5">
            <a:extLst>
              <a:ext uri="{FF2B5EF4-FFF2-40B4-BE49-F238E27FC236}">
                <a16:creationId xmlns:a16="http://schemas.microsoft.com/office/drawing/2014/main" id="{6F33EF5A-E5C9-4BCE-8894-93C4B084409A}"/>
              </a:ext>
            </a:extLst>
          </p:cNvPr>
          <p:cNvSpPr>
            <a:spLocks noGrp="1"/>
          </p:cNvSpPr>
          <p:nvPr>
            <p:ph sz="half" idx="1"/>
          </p:nvPr>
        </p:nvSpPr>
        <p:spPr/>
        <p:txBody>
          <a:bodyPr>
            <a:normAutofit fontScale="92500" lnSpcReduction="20000"/>
          </a:bodyPr>
          <a:lstStyle/>
          <a:p>
            <a:pPr lvl="1"/>
            <a:endParaRPr lang="en-US" dirty="0"/>
          </a:p>
        </p:txBody>
      </p:sp>
      <p:sp>
        <p:nvSpPr>
          <p:cNvPr id="7" name="Content Placeholder 6"/>
          <p:cNvSpPr>
            <a:spLocks noGrp="1"/>
          </p:cNvSpPr>
          <p:nvPr>
            <p:ph sz="half" idx="2"/>
          </p:nvPr>
        </p:nvSpPr>
        <p:spPr>
          <a:xfrm>
            <a:off x="5744095" y="2638044"/>
            <a:ext cx="6251170" cy="4086952"/>
          </a:xfrm>
        </p:spPr>
        <p:txBody>
          <a:bodyPr>
            <a:normAutofit fontScale="92500" lnSpcReduction="20000"/>
          </a:bodyPr>
          <a:lstStyle/>
          <a:p>
            <a:r>
              <a:rPr lang="en-US" sz="2100" dirty="0"/>
              <a:t>Reabsorption of Fetal Lung Fluid</a:t>
            </a:r>
          </a:p>
          <a:p>
            <a:pPr lvl="1"/>
            <a:r>
              <a:rPr lang="en-US" sz="2100" dirty="0"/>
              <a:t>During spontaneous labor and immediately after birth, the respiratory epithelium changes from active </a:t>
            </a:r>
            <a:r>
              <a:rPr lang="en-US" sz="2100" b="1" dirty="0"/>
              <a:t>fluid secretion</a:t>
            </a:r>
            <a:r>
              <a:rPr lang="en-US" sz="2100" dirty="0"/>
              <a:t> to active </a:t>
            </a:r>
            <a:r>
              <a:rPr lang="en-US" sz="2100" b="1" dirty="0"/>
              <a:t>fluid absorption</a:t>
            </a:r>
          </a:p>
          <a:p>
            <a:pPr lvl="2"/>
            <a:r>
              <a:rPr lang="en-US" sz="2100" dirty="0"/>
              <a:t>Related to chloride versus sodium transport</a:t>
            </a:r>
          </a:p>
          <a:p>
            <a:pPr lvl="1"/>
            <a:r>
              <a:rPr lang="en-US" sz="2100" dirty="0"/>
              <a:t>The sodium-mediated active absorption process is believed to be initiated even before labor with regulation by increased cortisol and thyroid hormone levels</a:t>
            </a:r>
          </a:p>
          <a:p>
            <a:pPr lvl="1"/>
            <a:r>
              <a:rPr lang="en-US" sz="2100" dirty="0"/>
              <a:t>During active labor and delivery, fetal lung fluid volumes will decrease leaving only about 35% to be absorbed and cleared from the lungs with breathing</a:t>
            </a:r>
          </a:p>
          <a:p>
            <a:pPr lvl="2"/>
            <a:r>
              <a:rPr lang="en-US" sz="2100" dirty="0"/>
              <a:t>Not “vaginal squeeze”!</a:t>
            </a:r>
          </a:p>
          <a:p>
            <a:pPr lvl="2"/>
            <a:r>
              <a:rPr lang="en-US" sz="2100" dirty="0"/>
              <a:t>Usually done by 2-4 hours of age</a:t>
            </a:r>
          </a:p>
        </p:txBody>
      </p:sp>
      <p:pic>
        <p:nvPicPr>
          <p:cNvPr id="8" name="Picture 7" descr="A picture containing indoor, food, red, table&#10;&#10;Description automatically generated">
            <a:extLst>
              <a:ext uri="{FF2B5EF4-FFF2-40B4-BE49-F238E27FC236}">
                <a16:creationId xmlns:a16="http://schemas.microsoft.com/office/drawing/2014/main" id="{88E752E8-A254-4A68-B3CF-CA44F56CF6CB}"/>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788836" y="2638044"/>
            <a:ext cx="4387238" cy="2920169"/>
          </a:xfrm>
          <a:prstGeom prst="rect">
            <a:avLst/>
          </a:prstGeom>
        </p:spPr>
      </p:pic>
    </p:spTree>
    <p:extLst>
      <p:ext uri="{BB962C8B-B14F-4D97-AF65-F5344CB8AC3E}">
        <p14:creationId xmlns:p14="http://schemas.microsoft.com/office/powerpoint/2010/main" val="794049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6" name="Rectangle 21">
            <a:extLst>
              <a:ext uri="{FF2B5EF4-FFF2-40B4-BE49-F238E27FC236}">
                <a16:creationId xmlns:a16="http://schemas.microsoft.com/office/drawing/2014/main" id="{1660E788-AFA9-4A1B-9991-6AA74632A1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3">
            <a:extLst>
              <a:ext uri="{FF2B5EF4-FFF2-40B4-BE49-F238E27FC236}">
                <a16:creationId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4006E3-CBBC-4FE9-8807-2AF0ACC9E8DC}"/>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US">
                <a:solidFill>
                  <a:schemeClr val="bg1"/>
                </a:solidFill>
              </a:rPr>
              <a:t>Fetal Circulation</a:t>
            </a:r>
          </a:p>
        </p:txBody>
      </p:sp>
      <p:sp>
        <p:nvSpPr>
          <p:cNvPr id="12" name="Content Placeholder 11">
            <a:extLst>
              <a:ext uri="{FF2B5EF4-FFF2-40B4-BE49-F238E27FC236}">
                <a16:creationId xmlns:a16="http://schemas.microsoft.com/office/drawing/2014/main" id="{EDACC40C-E6D8-4BB9-B940-C239BA9C7EAD}"/>
              </a:ext>
            </a:extLst>
          </p:cNvPr>
          <p:cNvSpPr>
            <a:spLocks noGrp="1"/>
          </p:cNvSpPr>
          <p:nvPr>
            <p:ph idx="1"/>
          </p:nvPr>
        </p:nvSpPr>
        <p:spPr>
          <a:xfrm>
            <a:off x="643468" y="2638044"/>
            <a:ext cx="3674532" cy="4098036"/>
          </a:xfrm>
        </p:spPr>
        <p:txBody>
          <a:bodyPr>
            <a:noAutofit/>
          </a:bodyPr>
          <a:lstStyle/>
          <a:p>
            <a:pPr>
              <a:lnSpc>
                <a:spcPct val="90000"/>
              </a:lnSpc>
            </a:pPr>
            <a:r>
              <a:rPr lang="en-US" sz="2000" dirty="0">
                <a:solidFill>
                  <a:schemeClr val="bg1"/>
                </a:solidFill>
              </a:rPr>
              <a:t>Oxygenated “red” blood from placenta</a:t>
            </a:r>
            <a:r>
              <a:rPr lang="en-US" sz="2000" dirty="0">
                <a:solidFill>
                  <a:schemeClr val="bg1"/>
                </a:solidFill>
                <a:sym typeface="Wingdings" panose="05000000000000000000" pitchFamily="2" charset="2"/>
              </a:rPr>
              <a:t> umbilical vein  ductus venosus  IVC  </a:t>
            </a:r>
            <a:r>
              <a:rPr lang="en-US" sz="2000" dirty="0">
                <a:solidFill>
                  <a:schemeClr val="bg1"/>
                </a:solidFill>
              </a:rPr>
              <a:t>RA </a:t>
            </a:r>
            <a:r>
              <a:rPr lang="en-US" sz="2000" dirty="0">
                <a:solidFill>
                  <a:schemeClr val="bg1"/>
                </a:solidFill>
                <a:sym typeface="Wingdings" panose="05000000000000000000" pitchFamily="2" charset="2"/>
              </a:rPr>
              <a:t> </a:t>
            </a:r>
            <a:r>
              <a:rPr lang="en-US" sz="2000" dirty="0">
                <a:solidFill>
                  <a:schemeClr val="bg1"/>
                </a:solidFill>
              </a:rPr>
              <a:t>most of it flows through the foramen </a:t>
            </a:r>
            <a:r>
              <a:rPr lang="en-US" sz="2000" dirty="0" err="1">
                <a:solidFill>
                  <a:schemeClr val="bg1"/>
                </a:solidFill>
              </a:rPr>
              <a:t>ovale</a:t>
            </a:r>
            <a:r>
              <a:rPr lang="en-US" sz="2000" dirty="0">
                <a:solidFill>
                  <a:schemeClr val="bg1"/>
                </a:solidFill>
              </a:rPr>
              <a:t> into the left atrium.</a:t>
            </a:r>
          </a:p>
          <a:p>
            <a:pPr>
              <a:lnSpc>
                <a:spcPct val="90000"/>
              </a:lnSpc>
            </a:pPr>
            <a:r>
              <a:rPr lang="en-US" sz="2000" dirty="0">
                <a:solidFill>
                  <a:schemeClr val="bg1"/>
                </a:solidFill>
              </a:rPr>
              <a:t>Blood then passes into the LV and then to the aorta </a:t>
            </a:r>
            <a:r>
              <a:rPr lang="en-US" sz="2000" dirty="0">
                <a:solidFill>
                  <a:schemeClr val="bg1"/>
                </a:solidFill>
                <a:sym typeface="Wingdings" panose="05000000000000000000" pitchFamily="2" charset="2"/>
              </a:rPr>
              <a:t> perfuses</a:t>
            </a:r>
            <a:r>
              <a:rPr lang="en-US" sz="2000" dirty="0">
                <a:solidFill>
                  <a:schemeClr val="bg1"/>
                </a:solidFill>
              </a:rPr>
              <a:t> the heart muscle itself, the brain and arms </a:t>
            </a:r>
            <a:r>
              <a:rPr lang="en-US" sz="2000" dirty="0">
                <a:solidFill>
                  <a:schemeClr val="bg1"/>
                </a:solidFill>
                <a:sym typeface="Wingdings" panose="05000000000000000000" pitchFamily="2" charset="2"/>
              </a:rPr>
              <a:t></a:t>
            </a:r>
            <a:r>
              <a:rPr lang="en-US" sz="2000" dirty="0">
                <a:solidFill>
                  <a:schemeClr val="bg1"/>
                </a:solidFill>
              </a:rPr>
              <a:t> back to RA through the SVC and goes to the RV</a:t>
            </a:r>
            <a:r>
              <a:rPr lang="en-US" sz="2000" dirty="0" smtClean="0">
                <a:solidFill>
                  <a:schemeClr val="bg1"/>
                </a:solidFill>
              </a:rPr>
              <a:t>.</a:t>
            </a:r>
            <a:endParaRPr lang="en-US" sz="2000" dirty="0">
              <a:solidFill>
                <a:schemeClr val="bg1"/>
              </a:solidFill>
            </a:endParaRPr>
          </a:p>
        </p:txBody>
      </p:sp>
      <p:pic>
        <p:nvPicPr>
          <p:cNvPr id="10" name="Content Placeholder 6">
            <a:extLst>
              <a:ext uri="{FF2B5EF4-FFF2-40B4-BE49-F238E27FC236}">
                <a16:creationId xmlns:a16="http://schemas.microsoft.com/office/drawing/2014/main" id="{6A465CB0-9D77-41FD-9F0B-4FA1A2C45AA2}"/>
              </a:ext>
            </a:extLst>
          </p:cNvPr>
          <p:cNvPicPr>
            <a:picLocks noChangeAspect="1"/>
          </p:cNvPicPr>
          <p:nvPr/>
        </p:nvPicPr>
        <p:blipFill>
          <a:blip r:embed="rId2"/>
          <a:stretch>
            <a:fillRect/>
          </a:stretch>
        </p:blipFill>
        <p:spPr>
          <a:xfrm>
            <a:off x="6198204" y="643467"/>
            <a:ext cx="4449887" cy="5410199"/>
          </a:xfrm>
          <a:prstGeom prst="rect">
            <a:avLst/>
          </a:prstGeom>
        </p:spPr>
      </p:pic>
    </p:spTree>
    <p:extLst>
      <p:ext uri="{BB962C8B-B14F-4D97-AF65-F5344CB8AC3E}">
        <p14:creationId xmlns:p14="http://schemas.microsoft.com/office/powerpoint/2010/main" val="145327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6" name="Rectangle 21">
            <a:extLst>
              <a:ext uri="{FF2B5EF4-FFF2-40B4-BE49-F238E27FC236}">
                <a16:creationId xmlns:a16="http://schemas.microsoft.com/office/drawing/2014/main" id="{1660E788-AFA9-4A1B-9991-6AA74632A1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3">
            <a:extLst>
              <a:ext uri="{FF2B5EF4-FFF2-40B4-BE49-F238E27FC236}">
                <a16:creationId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4006E3-CBBC-4FE9-8807-2AF0ACC9E8DC}"/>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US">
                <a:solidFill>
                  <a:schemeClr val="bg1"/>
                </a:solidFill>
              </a:rPr>
              <a:t>Fetal Circulation</a:t>
            </a:r>
          </a:p>
        </p:txBody>
      </p:sp>
      <p:sp>
        <p:nvSpPr>
          <p:cNvPr id="12" name="Content Placeholder 11">
            <a:extLst>
              <a:ext uri="{FF2B5EF4-FFF2-40B4-BE49-F238E27FC236}">
                <a16:creationId xmlns:a16="http://schemas.microsoft.com/office/drawing/2014/main" id="{EDACC40C-E6D8-4BB9-B940-C239BA9C7EAD}"/>
              </a:ext>
            </a:extLst>
          </p:cNvPr>
          <p:cNvSpPr>
            <a:spLocks noGrp="1"/>
          </p:cNvSpPr>
          <p:nvPr>
            <p:ph idx="1"/>
          </p:nvPr>
        </p:nvSpPr>
        <p:spPr>
          <a:xfrm>
            <a:off x="643468" y="2638044"/>
            <a:ext cx="3674532" cy="4098036"/>
          </a:xfrm>
        </p:spPr>
        <p:txBody>
          <a:bodyPr>
            <a:noAutofit/>
          </a:bodyPr>
          <a:lstStyle/>
          <a:p>
            <a:pPr>
              <a:lnSpc>
                <a:spcPct val="90000"/>
              </a:lnSpc>
            </a:pPr>
            <a:r>
              <a:rPr lang="en-US" dirty="0" smtClean="0">
                <a:solidFill>
                  <a:schemeClr val="bg1"/>
                </a:solidFill>
              </a:rPr>
              <a:t>“</a:t>
            </a:r>
            <a:r>
              <a:rPr lang="en-US" dirty="0">
                <a:solidFill>
                  <a:schemeClr val="bg1"/>
                </a:solidFill>
              </a:rPr>
              <a:t>Purple blood” is pumped from the RV into the pulmonary artery.  </a:t>
            </a:r>
          </a:p>
          <a:p>
            <a:pPr lvl="1">
              <a:lnSpc>
                <a:spcPct val="90000"/>
              </a:lnSpc>
            </a:pPr>
            <a:r>
              <a:rPr lang="en-US" sz="1800" dirty="0">
                <a:solidFill>
                  <a:schemeClr val="bg1"/>
                </a:solidFill>
              </a:rPr>
              <a:t>Tiny amount continues on to the lungs (due to increased pulmonary vascular </a:t>
            </a:r>
            <a:r>
              <a:rPr lang="en-US" sz="1800" dirty="0" smtClean="0">
                <a:solidFill>
                  <a:schemeClr val="bg1"/>
                </a:solidFill>
              </a:rPr>
              <a:t>resistance- “high blood pressure” in lungs).</a:t>
            </a:r>
            <a:endParaRPr lang="en-US" sz="1800" dirty="0">
              <a:solidFill>
                <a:schemeClr val="bg1"/>
              </a:solidFill>
            </a:endParaRPr>
          </a:p>
          <a:p>
            <a:pPr lvl="1">
              <a:lnSpc>
                <a:spcPct val="90000"/>
              </a:lnSpc>
            </a:pPr>
            <a:r>
              <a:rPr lang="en-US" sz="1800" dirty="0">
                <a:solidFill>
                  <a:schemeClr val="bg1"/>
                </a:solidFill>
              </a:rPr>
              <a:t>Most of this blood is shunted through the ductus arteriosus to the descending aorta. </a:t>
            </a:r>
          </a:p>
          <a:p>
            <a:pPr>
              <a:lnSpc>
                <a:spcPct val="90000"/>
              </a:lnSpc>
            </a:pPr>
            <a:r>
              <a:rPr lang="en-US" dirty="0">
                <a:solidFill>
                  <a:schemeClr val="bg1"/>
                </a:solidFill>
              </a:rPr>
              <a:t>This blood then enters the umbilical arteries and flows into the placenta. </a:t>
            </a:r>
          </a:p>
        </p:txBody>
      </p:sp>
      <p:pic>
        <p:nvPicPr>
          <p:cNvPr id="10" name="Content Placeholder 6">
            <a:extLst>
              <a:ext uri="{FF2B5EF4-FFF2-40B4-BE49-F238E27FC236}">
                <a16:creationId xmlns:a16="http://schemas.microsoft.com/office/drawing/2014/main" id="{6A465CB0-9D77-41FD-9F0B-4FA1A2C45AA2}"/>
              </a:ext>
            </a:extLst>
          </p:cNvPr>
          <p:cNvPicPr>
            <a:picLocks noChangeAspect="1"/>
          </p:cNvPicPr>
          <p:nvPr/>
        </p:nvPicPr>
        <p:blipFill>
          <a:blip r:embed="rId2"/>
          <a:stretch>
            <a:fillRect/>
          </a:stretch>
        </p:blipFill>
        <p:spPr>
          <a:xfrm>
            <a:off x="6198204" y="643467"/>
            <a:ext cx="4449887" cy="5410199"/>
          </a:xfrm>
          <a:prstGeom prst="rect">
            <a:avLst/>
          </a:prstGeom>
        </p:spPr>
      </p:pic>
    </p:spTree>
    <p:extLst>
      <p:ext uri="{BB962C8B-B14F-4D97-AF65-F5344CB8AC3E}">
        <p14:creationId xmlns:p14="http://schemas.microsoft.com/office/powerpoint/2010/main" val="2572364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person holding a baby&#10;&#10;Description automatically generated">
            <a:extLst>
              <a:ext uri="{FF2B5EF4-FFF2-40B4-BE49-F238E27FC236}">
                <a16:creationId xmlns:a16="http://schemas.microsoft.com/office/drawing/2014/main" id="{7FF461C5-7952-44B1-82FD-46A3D0D31ECF}"/>
              </a:ext>
            </a:extLst>
          </p:cNvPr>
          <p:cNvPicPr>
            <a:picLocks noGrp="1" noChangeAspect="1"/>
          </p:cNvPicPr>
          <p:nvPr>
            <p:ph sz="half" idx="2"/>
          </p:nvPr>
        </p:nvPicPr>
        <p:blipFill rotWithShape="1">
          <a:blip r:embed="rId2">
            <a:alphaModFix amt="40000"/>
            <a:extLst>
              <a:ext uri="{837473B0-CC2E-450A-ABE3-18F120FF3D39}">
                <a1611:picAttrSrcUrl xmlns="" xmlns:a1611="http://schemas.microsoft.com/office/drawing/2016/11/main" r:id="rId3"/>
              </a:ext>
            </a:extLst>
          </a:blip>
          <a:srcRect t="11995" b="3419"/>
          <a:stretch/>
        </p:blipFill>
        <p:spPr>
          <a:xfrm>
            <a:off x="20" y="10"/>
            <a:ext cx="12191980" cy="6857990"/>
          </a:xfrm>
          <a:prstGeom prst="rect">
            <a:avLst/>
          </a:prstGeom>
        </p:spPr>
      </p:pic>
      <p:sp>
        <p:nvSpPr>
          <p:cNvPr id="2" name="Title 1">
            <a:extLst>
              <a:ext uri="{FF2B5EF4-FFF2-40B4-BE49-F238E27FC236}">
                <a16:creationId xmlns:a16="http://schemas.microsoft.com/office/drawing/2014/main" id="{0E49C9BF-3736-4235-862A-F9FF61C5006D}"/>
              </a:ext>
            </a:extLst>
          </p:cNvPr>
          <p:cNvSpPr>
            <a:spLocks noGrp="1"/>
          </p:cNvSpPr>
          <p:nvPr>
            <p:ph type="title"/>
          </p:nvPr>
        </p:nvSpPr>
        <p:spPr>
          <a:xfrm>
            <a:off x="2231136" y="964692"/>
            <a:ext cx="7729728" cy="1188720"/>
          </a:xfrm>
          <a:noFill/>
          <a:ln>
            <a:solidFill>
              <a:srgbClr val="FFFFFF"/>
            </a:solidFill>
          </a:ln>
        </p:spPr>
        <p:txBody>
          <a:bodyPr vert="horz" lIns="182880" tIns="182880" rIns="182880" bIns="182880" rtlCol="0" anchor="ctr">
            <a:normAutofit/>
          </a:bodyPr>
          <a:lstStyle/>
          <a:p>
            <a:r>
              <a:rPr lang="en-US" dirty="0">
                <a:solidFill>
                  <a:schemeClr val="tx1"/>
                </a:solidFill>
              </a:rPr>
              <a:t>What Happens At birth?? </a:t>
            </a:r>
            <a:br>
              <a:rPr lang="en-US" dirty="0">
                <a:solidFill>
                  <a:schemeClr val="tx1"/>
                </a:solidFill>
              </a:rPr>
            </a:br>
            <a:r>
              <a:rPr lang="en-US" dirty="0">
                <a:solidFill>
                  <a:schemeClr val="tx1"/>
                </a:solidFill>
              </a:rPr>
              <a:t>First Breath</a:t>
            </a:r>
          </a:p>
        </p:txBody>
      </p:sp>
      <p:sp>
        <p:nvSpPr>
          <p:cNvPr id="3" name="Content Placeholder 2">
            <a:extLst>
              <a:ext uri="{FF2B5EF4-FFF2-40B4-BE49-F238E27FC236}">
                <a16:creationId xmlns:a16="http://schemas.microsoft.com/office/drawing/2014/main" id="{99C98924-90D8-4024-8512-1D9193B7C72E}"/>
              </a:ext>
            </a:extLst>
          </p:cNvPr>
          <p:cNvSpPr>
            <a:spLocks noGrp="1"/>
          </p:cNvSpPr>
          <p:nvPr>
            <p:ph sz="half" idx="1"/>
          </p:nvPr>
        </p:nvSpPr>
        <p:spPr>
          <a:xfrm>
            <a:off x="1022465" y="2510445"/>
            <a:ext cx="10216342" cy="3849716"/>
          </a:xfrm>
        </p:spPr>
        <p:txBody>
          <a:bodyPr vert="horz" lIns="91440" tIns="45720" rIns="91440" bIns="45720" rtlCol="0">
            <a:noAutofit/>
          </a:bodyPr>
          <a:lstStyle/>
          <a:p>
            <a:pPr>
              <a:lnSpc>
                <a:spcPct val="90000"/>
              </a:lnSpc>
            </a:pPr>
            <a:r>
              <a:rPr lang="en-US" sz="2000" dirty="0"/>
              <a:t>Pulmonary vascular resistance (“lung blood pressure”) DROPS, </a:t>
            </a:r>
            <a:r>
              <a:rPr lang="en-US" sz="2000" dirty="0" smtClean="0"/>
              <a:t> those blood vessels relax, resulting </a:t>
            </a:r>
            <a:r>
              <a:rPr lang="en-US" sz="2000" dirty="0"/>
              <a:t>in </a:t>
            </a:r>
            <a:r>
              <a:rPr lang="en-US" sz="2000" dirty="0" smtClean="0"/>
              <a:t>oxygenated </a:t>
            </a:r>
            <a:r>
              <a:rPr lang="en-US" sz="2000" dirty="0"/>
              <a:t>blood flowing into the lungs</a:t>
            </a:r>
          </a:p>
          <a:p>
            <a:pPr lvl="1">
              <a:lnSpc>
                <a:spcPct val="90000"/>
              </a:lnSpc>
            </a:pPr>
            <a:r>
              <a:rPr lang="en-US" sz="2000" dirty="0"/>
              <a:t>This is caused by a combination of increased oxygen exposure as well as </a:t>
            </a:r>
            <a:r>
              <a:rPr lang="en-US" sz="2000" dirty="0" smtClean="0"/>
              <a:t>getting the alveoli open with first breaths.</a:t>
            </a:r>
            <a:endParaRPr lang="en-US" sz="2000" dirty="0"/>
          </a:p>
          <a:p>
            <a:pPr>
              <a:lnSpc>
                <a:spcPct val="90000"/>
              </a:lnSpc>
            </a:pPr>
            <a:r>
              <a:rPr lang="en-US" sz="2000" dirty="0"/>
              <a:t>Surfactant secretion is triggered by alveolar </a:t>
            </a:r>
            <a:r>
              <a:rPr lang="en-US" sz="2000" dirty="0" smtClean="0"/>
              <a:t>expansion</a:t>
            </a:r>
          </a:p>
          <a:p>
            <a:pPr lvl="1">
              <a:lnSpc>
                <a:spcPct val="90000"/>
              </a:lnSpc>
            </a:pPr>
            <a:r>
              <a:rPr lang="en-US" sz="1800" dirty="0" smtClean="0"/>
              <a:t>As lungs open, surfactant rushes in!</a:t>
            </a:r>
            <a:endParaRPr lang="en-US" sz="1800" dirty="0"/>
          </a:p>
          <a:p>
            <a:pPr>
              <a:lnSpc>
                <a:spcPct val="90000"/>
              </a:lnSpc>
            </a:pPr>
            <a:r>
              <a:rPr lang="en-US" sz="2000" dirty="0"/>
              <a:t>Normal newborns inflate their lungs at birth by generating large negative pressure breaths, which pull the lung fluid from the airways into the distal airspaces</a:t>
            </a:r>
          </a:p>
          <a:p>
            <a:pPr>
              <a:lnSpc>
                <a:spcPct val="90000"/>
              </a:lnSpc>
            </a:pPr>
            <a:r>
              <a:rPr lang="en-US" sz="2000" dirty="0"/>
              <a:t>Maintain functional residual capacity, the “leftover air” following exhalation, to prevent alveolar collapse </a:t>
            </a:r>
          </a:p>
          <a:p>
            <a:pPr lvl="1">
              <a:lnSpc>
                <a:spcPct val="90000"/>
              </a:lnSpc>
            </a:pPr>
            <a:r>
              <a:rPr lang="en-US" sz="2000" dirty="0"/>
              <a:t>Like “PEEP”</a:t>
            </a:r>
          </a:p>
        </p:txBody>
      </p:sp>
    </p:spTree>
    <p:extLst>
      <p:ext uri="{BB962C8B-B14F-4D97-AF65-F5344CB8AC3E}">
        <p14:creationId xmlns:p14="http://schemas.microsoft.com/office/powerpoint/2010/main" val="406487461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person holding a baby&#10;&#10;Description automatically generated">
            <a:extLst>
              <a:ext uri="{FF2B5EF4-FFF2-40B4-BE49-F238E27FC236}">
                <a16:creationId xmlns:a16="http://schemas.microsoft.com/office/drawing/2014/main" id="{7FF461C5-7952-44B1-82FD-46A3D0D31ECF}"/>
              </a:ext>
            </a:extLst>
          </p:cNvPr>
          <p:cNvPicPr>
            <a:picLocks noGrp="1" noChangeAspect="1"/>
          </p:cNvPicPr>
          <p:nvPr>
            <p:ph sz="half" idx="2"/>
          </p:nvPr>
        </p:nvPicPr>
        <p:blipFill rotWithShape="1">
          <a:blip r:embed="rId2">
            <a:alphaModFix amt="40000"/>
            <a:extLst>
              <a:ext uri="{837473B0-CC2E-450A-ABE3-18F120FF3D39}">
                <a1611:picAttrSrcUrl xmlns="" xmlns:a1611="http://schemas.microsoft.com/office/drawing/2016/11/main" r:id="rId3"/>
              </a:ext>
            </a:extLst>
          </a:blip>
          <a:srcRect t="11995" b="3419"/>
          <a:stretch/>
        </p:blipFill>
        <p:spPr>
          <a:xfrm>
            <a:off x="20" y="10"/>
            <a:ext cx="12191980" cy="6857990"/>
          </a:xfrm>
          <a:prstGeom prst="rect">
            <a:avLst/>
          </a:prstGeom>
        </p:spPr>
      </p:pic>
      <p:sp>
        <p:nvSpPr>
          <p:cNvPr id="2" name="Title 1">
            <a:extLst>
              <a:ext uri="{FF2B5EF4-FFF2-40B4-BE49-F238E27FC236}">
                <a16:creationId xmlns:a16="http://schemas.microsoft.com/office/drawing/2014/main" id="{0E49C9BF-3736-4235-862A-F9FF61C5006D}"/>
              </a:ext>
            </a:extLst>
          </p:cNvPr>
          <p:cNvSpPr>
            <a:spLocks noGrp="1"/>
          </p:cNvSpPr>
          <p:nvPr>
            <p:ph type="title"/>
          </p:nvPr>
        </p:nvSpPr>
        <p:spPr>
          <a:xfrm>
            <a:off x="2231136" y="964692"/>
            <a:ext cx="7729728" cy="1188720"/>
          </a:xfrm>
          <a:noFill/>
          <a:ln>
            <a:solidFill>
              <a:srgbClr val="FFFFFF"/>
            </a:solidFill>
          </a:ln>
        </p:spPr>
        <p:txBody>
          <a:bodyPr vert="horz" lIns="182880" tIns="182880" rIns="182880" bIns="182880" rtlCol="0" anchor="ctr">
            <a:normAutofit/>
          </a:bodyPr>
          <a:lstStyle/>
          <a:p>
            <a:r>
              <a:rPr lang="en-US" dirty="0">
                <a:solidFill>
                  <a:schemeClr val="tx1"/>
                </a:solidFill>
              </a:rPr>
              <a:t>What Happens At birth?? </a:t>
            </a:r>
            <a:br>
              <a:rPr lang="en-US" dirty="0">
                <a:solidFill>
                  <a:schemeClr val="tx1"/>
                </a:solidFill>
              </a:rPr>
            </a:br>
            <a:r>
              <a:rPr lang="en-US" dirty="0">
                <a:solidFill>
                  <a:schemeClr val="tx1"/>
                </a:solidFill>
              </a:rPr>
              <a:t>Clamped </a:t>
            </a:r>
            <a:r>
              <a:rPr lang="en-US" dirty="0" err="1">
                <a:solidFill>
                  <a:schemeClr val="tx1"/>
                </a:solidFill>
              </a:rPr>
              <a:t>UmbilicaL</a:t>
            </a:r>
            <a:r>
              <a:rPr lang="en-US" dirty="0">
                <a:solidFill>
                  <a:schemeClr val="tx1"/>
                </a:solidFill>
              </a:rPr>
              <a:t> </a:t>
            </a:r>
            <a:r>
              <a:rPr lang="en-US" dirty="0" err="1">
                <a:solidFill>
                  <a:schemeClr val="tx1"/>
                </a:solidFill>
              </a:rPr>
              <a:t>COrd</a:t>
            </a:r>
            <a:endParaRPr lang="en-US" dirty="0">
              <a:solidFill>
                <a:schemeClr val="tx1"/>
              </a:solidFill>
            </a:endParaRPr>
          </a:p>
        </p:txBody>
      </p:sp>
      <p:sp>
        <p:nvSpPr>
          <p:cNvPr id="3" name="Content Placeholder 2">
            <a:extLst>
              <a:ext uri="{FF2B5EF4-FFF2-40B4-BE49-F238E27FC236}">
                <a16:creationId xmlns:a16="http://schemas.microsoft.com/office/drawing/2014/main" id="{99C98924-90D8-4024-8512-1D9193B7C72E}"/>
              </a:ext>
            </a:extLst>
          </p:cNvPr>
          <p:cNvSpPr>
            <a:spLocks noGrp="1"/>
          </p:cNvSpPr>
          <p:nvPr>
            <p:ph sz="half" idx="1"/>
          </p:nvPr>
        </p:nvSpPr>
        <p:spPr>
          <a:xfrm>
            <a:off x="1280159" y="2651760"/>
            <a:ext cx="9487039" cy="3616036"/>
          </a:xfrm>
        </p:spPr>
        <p:txBody>
          <a:bodyPr vert="horz" lIns="91440" tIns="45720" rIns="91440" bIns="45720" rtlCol="0">
            <a:noAutofit/>
          </a:bodyPr>
          <a:lstStyle/>
          <a:p>
            <a:pPr>
              <a:lnSpc>
                <a:spcPct val="90000"/>
              </a:lnSpc>
            </a:pPr>
            <a:r>
              <a:rPr lang="en-US" sz="2400" dirty="0"/>
              <a:t>The low-resistance vascular bed of the placenta is </a:t>
            </a:r>
            <a:r>
              <a:rPr lang="en-US" sz="2400" dirty="0" smtClean="0"/>
              <a:t>disconnected from the newborn’s circulation.</a:t>
            </a:r>
            <a:endParaRPr lang="en-US" sz="2400" dirty="0"/>
          </a:p>
          <a:p>
            <a:pPr lvl="1">
              <a:lnSpc>
                <a:spcPct val="90000"/>
              </a:lnSpc>
            </a:pPr>
            <a:r>
              <a:rPr lang="en-US" sz="2400" dirty="0"/>
              <a:t>Results in HIGHER systemic vascular resistance (“body blood pressure</a:t>
            </a:r>
            <a:r>
              <a:rPr lang="en-US" sz="2400" dirty="0" smtClean="0"/>
              <a:t>”) in order to perfuse vital organs.</a:t>
            </a:r>
            <a:endParaRPr lang="en-US" sz="2400" dirty="0"/>
          </a:p>
          <a:p>
            <a:pPr>
              <a:lnSpc>
                <a:spcPct val="90000"/>
              </a:lnSpc>
            </a:pPr>
            <a:r>
              <a:rPr lang="en-US" sz="2400" dirty="0"/>
              <a:t> The pressure within the left atrium increases due to increased systemic vascular resistance + more blood coming back from lungs</a:t>
            </a:r>
            <a:r>
              <a:rPr lang="en-US" sz="2400" dirty="0" smtClean="0"/>
              <a:t>.</a:t>
            </a:r>
            <a:endParaRPr lang="en-US" sz="2400" dirty="0"/>
          </a:p>
          <a:p>
            <a:pPr>
              <a:lnSpc>
                <a:spcPct val="90000"/>
              </a:lnSpc>
            </a:pPr>
            <a:r>
              <a:rPr lang="en-US" sz="2400" dirty="0"/>
              <a:t>With the left atrial pressure being greater than the right atrial pressure, the flap across the</a:t>
            </a:r>
            <a:r>
              <a:rPr lang="en-US" sz="2400" b="1" dirty="0"/>
              <a:t> </a:t>
            </a:r>
            <a:r>
              <a:rPr lang="en-US" sz="2400" dirty="0"/>
              <a:t>foramen </a:t>
            </a:r>
            <a:r>
              <a:rPr lang="en-US" sz="2400" dirty="0" err="1"/>
              <a:t>ovale</a:t>
            </a:r>
            <a:r>
              <a:rPr lang="en-US" sz="2400" dirty="0"/>
              <a:t> closes.</a:t>
            </a:r>
          </a:p>
        </p:txBody>
      </p:sp>
    </p:spTree>
    <p:extLst>
      <p:ext uri="{BB962C8B-B14F-4D97-AF65-F5344CB8AC3E}">
        <p14:creationId xmlns:p14="http://schemas.microsoft.com/office/powerpoint/2010/main" val="247247990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otalTime>2655</TotalTime>
  <Words>3401</Words>
  <Application>Microsoft Office PowerPoint</Application>
  <PresentationFormat>Widescreen</PresentationFormat>
  <Paragraphs>356</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Gill Sans MT</vt:lpstr>
      <vt:lpstr>Wingdings</vt:lpstr>
      <vt:lpstr>Parcel</vt:lpstr>
      <vt:lpstr>Neonatal Transition   and   Respiratory Disorders of the Newborn</vt:lpstr>
      <vt:lpstr>Newborn Transition</vt:lpstr>
      <vt:lpstr>Fetal to Newborn Transition</vt:lpstr>
      <vt:lpstr>Transition: Major Tasks Prior to Birth</vt:lpstr>
      <vt:lpstr>Transition: Major Tasks Prior to Birth</vt:lpstr>
      <vt:lpstr>Fetal Circulation</vt:lpstr>
      <vt:lpstr>Fetal Circulation</vt:lpstr>
      <vt:lpstr>What Happens At birth??  First Breath</vt:lpstr>
      <vt:lpstr>What Happens At birth??  Clamped UmbilicaL COrd</vt:lpstr>
      <vt:lpstr>Circulation After Birth</vt:lpstr>
      <vt:lpstr>Oxygen saturations At birth</vt:lpstr>
      <vt:lpstr>What if Something Goes Wrong?? Signs of Newborn Respiratory Distress</vt:lpstr>
      <vt:lpstr>What If Something Goes Wrong??</vt:lpstr>
      <vt:lpstr>What If Something Goes Wrong??</vt:lpstr>
      <vt:lpstr>Helpful Hints for Positive pressure Ventilation</vt:lpstr>
      <vt:lpstr>What If Something Goes Wrong??</vt:lpstr>
      <vt:lpstr>What If Something Goes Wrong??</vt:lpstr>
      <vt:lpstr>What If Something Goes Wrong??</vt:lpstr>
      <vt:lpstr>What If Something Goes Wrong??</vt:lpstr>
      <vt:lpstr>Characteristics of A Resuscitation</vt:lpstr>
      <vt:lpstr>Newborn Respiratory Disorders</vt:lpstr>
      <vt:lpstr>This Baby is in distress… Now What?!?!?</vt:lpstr>
      <vt:lpstr>Respiratory Support Options In Most Nurseries</vt:lpstr>
      <vt:lpstr>Respiratory Support Options in Most Nurseries</vt:lpstr>
      <vt:lpstr>Respiratory Distress Syndrome (RDS)</vt:lpstr>
      <vt:lpstr>RespiratorY Distress Syndrome (RDS)</vt:lpstr>
      <vt:lpstr>Treatment of RDS</vt:lpstr>
      <vt:lpstr>Treatment of RDS Surfactant Therapy</vt:lpstr>
      <vt:lpstr>Transient Tachypnea of the Newborn (TTN)</vt:lpstr>
      <vt:lpstr>Transient Tachypnea of the NeWborn (TTN)</vt:lpstr>
      <vt:lpstr>Congenital Pneumonia</vt:lpstr>
      <vt:lpstr>Congenital Pneumonia</vt:lpstr>
      <vt:lpstr>Pneumothorax</vt:lpstr>
      <vt:lpstr>Images of Pneumothoraces</vt:lpstr>
      <vt:lpstr>Pneumothorax Treatment</vt:lpstr>
      <vt:lpstr>Pneumothorax Treatment</vt:lpstr>
      <vt:lpstr>Pneumothorax Treatment Chest Tube Placement</vt:lpstr>
      <vt:lpstr>Persistent Pulmonary Hypertension of the Newborn (PPHN)</vt:lpstr>
      <vt:lpstr>Persistent Pulmonary Hypertension of the Newborn(PPHN)</vt:lpstr>
      <vt:lpstr>Persistent Pulmonary Hypertension of the Newborn (PPHN)</vt:lpstr>
      <vt:lpstr>Treatment of PPHN</vt:lpstr>
      <vt:lpstr>Meconium Aspiration Syndrome (MAS)</vt:lpstr>
      <vt:lpstr>Meconium Aspiration Syndrome (MAS)</vt:lpstr>
      <vt:lpstr>Meconium Aspiration Syndrome (MAS)</vt:lpstr>
      <vt:lpstr>Treatment of Meconium Aspiration Syndrome (MAS)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Neonatal Transition   and   Respiratory Disorders of the Newborn</dc:title>
  <dc:creator>Kenyatta Jenkins</dc:creator>
  <cp:lastModifiedBy>Jenkins, Janessa</cp:lastModifiedBy>
  <cp:revision>14</cp:revision>
  <dcterms:created xsi:type="dcterms:W3CDTF">2019-09-22T20:57:11Z</dcterms:created>
  <dcterms:modified xsi:type="dcterms:W3CDTF">2020-12-08T17:29:48Z</dcterms:modified>
</cp:coreProperties>
</file>