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HkL9pWwrtvUSAHPFZxivOQ&amp;r=0&amp;pid=OfficeInsert" ContentType="image/jpeg"/>
  <Default Extension="jpg&amp;ehk=vCrNotWc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4" r:id="rId3"/>
    <p:sldId id="300" r:id="rId4"/>
    <p:sldId id="301" r:id="rId5"/>
    <p:sldId id="260" r:id="rId6"/>
    <p:sldId id="262" r:id="rId7"/>
    <p:sldId id="326" r:id="rId8"/>
    <p:sldId id="325" r:id="rId9"/>
    <p:sldId id="303" r:id="rId10"/>
    <p:sldId id="309" r:id="rId11"/>
    <p:sldId id="304" r:id="rId12"/>
    <p:sldId id="263" r:id="rId13"/>
    <p:sldId id="310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259" r:id="rId22"/>
    <p:sldId id="311" r:id="rId23"/>
    <p:sldId id="312" r:id="rId24"/>
    <p:sldId id="313" r:id="rId25"/>
    <p:sldId id="314" r:id="rId26"/>
    <p:sldId id="318" r:id="rId27"/>
    <p:sldId id="317" r:id="rId28"/>
    <p:sldId id="271" r:id="rId29"/>
    <p:sldId id="273" r:id="rId30"/>
    <p:sldId id="319" r:id="rId31"/>
    <p:sldId id="321" r:id="rId32"/>
    <p:sldId id="322" r:id="rId33"/>
    <p:sldId id="323" r:id="rId34"/>
    <p:sldId id="33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574D6-78D0-4A9C-BCAC-3DAC452770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BB774B-1E86-4D6F-984F-C198D8235FEB}">
      <dgm:prSet/>
      <dgm:spPr/>
      <dgm:t>
        <a:bodyPr/>
        <a:lstStyle/>
        <a:p>
          <a:r>
            <a:rPr lang="en-US" dirty="0"/>
            <a:t>TAKE YOUR TIME to assess for the best site… look at hands, arms, </a:t>
          </a:r>
          <a:r>
            <a:rPr lang="en-US" dirty="0" err="1"/>
            <a:t>antecubitals</a:t>
          </a:r>
          <a:r>
            <a:rPr lang="en-US" dirty="0"/>
            <a:t>, feet, calves, and scalp.</a:t>
          </a:r>
        </a:p>
        <a:p>
          <a:r>
            <a:rPr lang="en-US" dirty="0"/>
            <a:t>	Scalp- always make sure to palpate for a pulse first, avoiding temporal area due to arteries.</a:t>
          </a:r>
        </a:p>
        <a:p>
          <a:r>
            <a:rPr lang="en-US" dirty="0"/>
            <a:t>	Always point downward towards heart- stand at baby’s head!</a:t>
          </a:r>
        </a:p>
      </dgm:t>
    </dgm:pt>
    <dgm:pt modelId="{8385AB52-1EAA-4EF0-9EEC-AF696A9A99FB}" type="parTrans" cxnId="{0B3F5809-3683-4D7A-B213-2A3A96000D30}">
      <dgm:prSet/>
      <dgm:spPr/>
      <dgm:t>
        <a:bodyPr/>
        <a:lstStyle/>
        <a:p>
          <a:endParaRPr lang="en-US"/>
        </a:p>
      </dgm:t>
    </dgm:pt>
    <dgm:pt modelId="{C271BB4A-DE06-46F2-84F4-706EA4317026}" type="sibTrans" cxnId="{0B3F5809-3683-4D7A-B213-2A3A96000D30}">
      <dgm:prSet/>
      <dgm:spPr/>
      <dgm:t>
        <a:bodyPr/>
        <a:lstStyle/>
        <a:p>
          <a:endParaRPr lang="en-US"/>
        </a:p>
      </dgm:t>
    </dgm:pt>
    <dgm:pt modelId="{45691CF4-A42C-4865-829D-A72D56E77549}">
      <dgm:prSet/>
      <dgm:spPr/>
      <dgm:t>
        <a:bodyPr/>
        <a:lstStyle/>
        <a:p>
          <a:r>
            <a:rPr lang="en-US" dirty="0"/>
            <a:t>Unlike adults, this is a visual assessment, </a:t>
          </a:r>
          <a:r>
            <a:rPr lang="en-US" b="1" i="1" dirty="0"/>
            <a:t>rarely</a:t>
          </a:r>
          <a:r>
            <a:rPr lang="en-US" dirty="0"/>
            <a:t> can you feel a vein- that doesn’t mean you can’t access it.</a:t>
          </a:r>
        </a:p>
      </dgm:t>
    </dgm:pt>
    <dgm:pt modelId="{EAB0F953-F1CE-4997-A798-129276C69864}" type="parTrans" cxnId="{13CDA813-EE8D-4D7A-BA15-F0FAC31B8E2B}">
      <dgm:prSet/>
      <dgm:spPr/>
      <dgm:t>
        <a:bodyPr/>
        <a:lstStyle/>
        <a:p>
          <a:endParaRPr lang="en-US"/>
        </a:p>
      </dgm:t>
    </dgm:pt>
    <dgm:pt modelId="{9F1FB007-71F3-4F97-865E-D5D567B8E7AF}" type="sibTrans" cxnId="{13CDA813-EE8D-4D7A-BA15-F0FAC31B8E2B}">
      <dgm:prSet/>
      <dgm:spPr/>
      <dgm:t>
        <a:bodyPr/>
        <a:lstStyle/>
        <a:p>
          <a:endParaRPr lang="en-US"/>
        </a:p>
      </dgm:t>
    </dgm:pt>
    <dgm:pt modelId="{F104BBC5-BDC8-441E-999B-F8B203B1B177}">
      <dgm:prSet/>
      <dgm:spPr/>
      <dgm:t>
        <a:bodyPr/>
        <a:lstStyle/>
        <a:p>
          <a:r>
            <a:rPr lang="en-US"/>
            <a:t>Consider using a transilluminator to assist in locating veins.</a:t>
          </a:r>
        </a:p>
      </dgm:t>
    </dgm:pt>
    <dgm:pt modelId="{41B7433D-D9DF-4A4A-9880-5488B4F27EDC}" type="parTrans" cxnId="{1B4C6B53-AA0F-4CFB-AE6C-55F54E70F477}">
      <dgm:prSet/>
      <dgm:spPr/>
      <dgm:t>
        <a:bodyPr/>
        <a:lstStyle/>
        <a:p>
          <a:endParaRPr lang="en-US"/>
        </a:p>
      </dgm:t>
    </dgm:pt>
    <dgm:pt modelId="{48AC00DD-AB78-4B05-AD83-8A354A78A5BD}" type="sibTrans" cxnId="{1B4C6B53-AA0F-4CFB-AE6C-55F54E70F477}">
      <dgm:prSet/>
      <dgm:spPr/>
      <dgm:t>
        <a:bodyPr/>
        <a:lstStyle/>
        <a:p>
          <a:endParaRPr lang="en-US"/>
        </a:p>
      </dgm:t>
    </dgm:pt>
    <dgm:pt modelId="{7515A2E7-83B1-44D5-9D75-95A075DF8685}" type="pres">
      <dgm:prSet presAssocID="{438574D6-78D0-4A9C-BCAC-3DAC45277086}" presName="linear" presStyleCnt="0">
        <dgm:presLayoutVars>
          <dgm:animLvl val="lvl"/>
          <dgm:resizeHandles val="exact"/>
        </dgm:presLayoutVars>
      </dgm:prSet>
      <dgm:spPr/>
    </dgm:pt>
    <dgm:pt modelId="{A5A7C115-F93F-4938-8583-B624C7512687}" type="pres">
      <dgm:prSet presAssocID="{4FBB774B-1E86-4D6F-984F-C198D8235F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BBD403-50AA-44ED-8ADD-3E38CCE05A40}" type="pres">
      <dgm:prSet presAssocID="{C271BB4A-DE06-46F2-84F4-706EA4317026}" presName="spacer" presStyleCnt="0"/>
      <dgm:spPr/>
    </dgm:pt>
    <dgm:pt modelId="{B4851593-98D1-4CD0-BC0C-509FDE23699A}" type="pres">
      <dgm:prSet presAssocID="{45691CF4-A42C-4865-829D-A72D56E775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971513-4E29-4650-952C-AAC59FCC7A44}" type="pres">
      <dgm:prSet presAssocID="{9F1FB007-71F3-4F97-865E-D5D567B8E7AF}" presName="spacer" presStyleCnt="0"/>
      <dgm:spPr/>
    </dgm:pt>
    <dgm:pt modelId="{14705DB9-EC29-44AD-A76D-CAA7E054572B}" type="pres">
      <dgm:prSet presAssocID="{F104BBC5-BDC8-441E-999B-F8B203B1B1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3F5809-3683-4D7A-B213-2A3A96000D30}" srcId="{438574D6-78D0-4A9C-BCAC-3DAC45277086}" destId="{4FBB774B-1E86-4D6F-984F-C198D8235FEB}" srcOrd="0" destOrd="0" parTransId="{8385AB52-1EAA-4EF0-9EEC-AF696A9A99FB}" sibTransId="{C271BB4A-DE06-46F2-84F4-706EA4317026}"/>
    <dgm:cxn modelId="{13CDA813-EE8D-4D7A-BA15-F0FAC31B8E2B}" srcId="{438574D6-78D0-4A9C-BCAC-3DAC45277086}" destId="{45691CF4-A42C-4865-829D-A72D56E77549}" srcOrd="1" destOrd="0" parTransId="{EAB0F953-F1CE-4997-A798-129276C69864}" sibTransId="{9F1FB007-71F3-4F97-865E-D5D567B8E7AF}"/>
    <dgm:cxn modelId="{E9187B17-7DC4-49C8-8343-F7620463161E}" type="presOf" srcId="{F104BBC5-BDC8-441E-999B-F8B203B1B177}" destId="{14705DB9-EC29-44AD-A76D-CAA7E054572B}" srcOrd="0" destOrd="0" presId="urn:microsoft.com/office/officeart/2005/8/layout/vList2"/>
    <dgm:cxn modelId="{804D0D1F-94C9-4C1A-9F7F-97C61229D1E8}" type="presOf" srcId="{4FBB774B-1E86-4D6F-984F-C198D8235FEB}" destId="{A5A7C115-F93F-4938-8583-B624C7512687}" srcOrd="0" destOrd="0" presId="urn:microsoft.com/office/officeart/2005/8/layout/vList2"/>
    <dgm:cxn modelId="{1B4C6B53-AA0F-4CFB-AE6C-55F54E70F477}" srcId="{438574D6-78D0-4A9C-BCAC-3DAC45277086}" destId="{F104BBC5-BDC8-441E-999B-F8B203B1B177}" srcOrd="2" destOrd="0" parTransId="{41B7433D-D9DF-4A4A-9880-5488B4F27EDC}" sibTransId="{48AC00DD-AB78-4B05-AD83-8A354A78A5BD}"/>
    <dgm:cxn modelId="{33540683-326C-406D-A07E-E2DA00400C0A}" type="presOf" srcId="{438574D6-78D0-4A9C-BCAC-3DAC45277086}" destId="{7515A2E7-83B1-44D5-9D75-95A075DF8685}" srcOrd="0" destOrd="0" presId="urn:microsoft.com/office/officeart/2005/8/layout/vList2"/>
    <dgm:cxn modelId="{7D7F999A-BCE0-4310-AE00-44C299E93C1C}" type="presOf" srcId="{45691CF4-A42C-4865-829D-A72D56E77549}" destId="{B4851593-98D1-4CD0-BC0C-509FDE23699A}" srcOrd="0" destOrd="0" presId="urn:microsoft.com/office/officeart/2005/8/layout/vList2"/>
    <dgm:cxn modelId="{AAE5C2A2-DFB7-47A0-ACB2-723D38766198}" type="presParOf" srcId="{7515A2E7-83B1-44D5-9D75-95A075DF8685}" destId="{A5A7C115-F93F-4938-8583-B624C7512687}" srcOrd="0" destOrd="0" presId="urn:microsoft.com/office/officeart/2005/8/layout/vList2"/>
    <dgm:cxn modelId="{C93C1F28-56E1-43AD-86A8-07453BDBC7F8}" type="presParOf" srcId="{7515A2E7-83B1-44D5-9D75-95A075DF8685}" destId="{AFBBD403-50AA-44ED-8ADD-3E38CCE05A40}" srcOrd="1" destOrd="0" presId="urn:microsoft.com/office/officeart/2005/8/layout/vList2"/>
    <dgm:cxn modelId="{D875D3B5-0893-47BD-961A-C6FCF05BC925}" type="presParOf" srcId="{7515A2E7-83B1-44D5-9D75-95A075DF8685}" destId="{B4851593-98D1-4CD0-BC0C-509FDE23699A}" srcOrd="2" destOrd="0" presId="urn:microsoft.com/office/officeart/2005/8/layout/vList2"/>
    <dgm:cxn modelId="{F2A3F2DD-5B44-4AC3-AE10-4A763959E7EE}" type="presParOf" srcId="{7515A2E7-83B1-44D5-9D75-95A075DF8685}" destId="{A2971513-4E29-4650-952C-AAC59FCC7A44}" srcOrd="3" destOrd="0" presId="urn:microsoft.com/office/officeart/2005/8/layout/vList2"/>
    <dgm:cxn modelId="{B18CBC71-58EB-4D40-975A-8A6F09A7343D}" type="presParOf" srcId="{7515A2E7-83B1-44D5-9D75-95A075DF8685}" destId="{14705DB9-EC29-44AD-A76D-CAA7E05457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C115-F93F-4938-8583-B624C7512687}">
      <dsp:nvSpPr>
        <dsp:cNvPr id="0" name=""/>
        <dsp:cNvSpPr/>
      </dsp:nvSpPr>
      <dsp:spPr>
        <a:xfrm>
          <a:off x="0" y="186939"/>
          <a:ext cx="10515600" cy="1289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TAKE YOUR TIME to assess for the best site… look at hands, arms, </a:t>
          </a:r>
          <a:r>
            <a:rPr lang="en-US" sz="1900" kern="1200" dirty="0" err="1"/>
            <a:t>antecubitals</a:t>
          </a:r>
          <a:r>
            <a:rPr lang="en-US" sz="1900" kern="1200" dirty="0"/>
            <a:t>, feet, calves, and scalp.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	Scalp- always make sure to palpate for a pulse first, avoiding temporal area due to arteries.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	Always point downward towards heart- stand at baby’s head!</a:t>
          </a:r>
        </a:p>
      </dsp:txBody>
      <dsp:txXfrm>
        <a:off x="62940" y="249879"/>
        <a:ext cx="10389720" cy="1163460"/>
      </dsp:txXfrm>
    </dsp:sp>
    <dsp:sp modelId="{B4851593-98D1-4CD0-BC0C-509FDE23699A}">
      <dsp:nvSpPr>
        <dsp:cNvPr id="0" name=""/>
        <dsp:cNvSpPr/>
      </dsp:nvSpPr>
      <dsp:spPr>
        <a:xfrm>
          <a:off x="0" y="1530999"/>
          <a:ext cx="10515600" cy="12893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Unlike adults, this is a visual assessment, </a:t>
          </a:r>
          <a:r>
            <a:rPr lang="en-US" sz="1900" b="1" i="1" kern="1200" dirty="0"/>
            <a:t>rarely</a:t>
          </a:r>
          <a:r>
            <a:rPr lang="en-US" sz="1900" kern="1200" dirty="0"/>
            <a:t> can you feel a vein- that doesn’t mean you can’t access it.</a:t>
          </a:r>
        </a:p>
      </dsp:txBody>
      <dsp:txXfrm>
        <a:off x="62940" y="1593939"/>
        <a:ext cx="10389720" cy="1163460"/>
      </dsp:txXfrm>
    </dsp:sp>
    <dsp:sp modelId="{14705DB9-EC29-44AD-A76D-CAA7E054572B}">
      <dsp:nvSpPr>
        <dsp:cNvPr id="0" name=""/>
        <dsp:cNvSpPr/>
      </dsp:nvSpPr>
      <dsp:spPr>
        <a:xfrm>
          <a:off x="0" y="2875059"/>
          <a:ext cx="10515600" cy="1289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Consider using a transilluminator to assist in locating veins.</a:t>
          </a:r>
        </a:p>
      </dsp:txBody>
      <dsp:txXfrm>
        <a:off x="62940" y="2937999"/>
        <a:ext cx="10389720" cy="116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DB709-EB7D-4AD8-8098-21EAEAE170D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D7352-0C1F-412A-8614-1BA8DE581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A1169-3B03-4938-8F79-2C37EA9C3C8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8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156A0-B048-42D2-8285-2E807EB1967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0B77-2E56-4048-8F66-E7F200D1B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2DAA7-527E-475B-98AF-A6EA14D63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CD118-CFCA-4ABF-8680-705DD611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A0D1F-8CE1-421D-8B0F-618A0080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7FD3-0B3D-4B94-B0E9-BD691FE5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2842-F00E-42B3-881D-8E6ED8A4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63EFE-171E-4641-8329-A1E3FE3A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4709D-2F66-487E-AA9E-4F0AE96A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E8B6-9C8B-4C8F-997C-45BB7276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6D9AB-1704-465C-A00E-CF058A5A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27B95-3CFF-4504-A569-306FE2C89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E5902-CDB3-4B16-96F6-12E352F9D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09DE3-257B-4EBF-AF6B-75E56FC2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E9E00-BDF4-4690-83F7-B6078E5F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0D42F-CFCF-4A9C-AFB5-50CAA0F1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1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AC3D-0369-41E5-A781-EFE93DA1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91D2D-F188-460D-897C-857AE422F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4012-9FF0-4284-B5C0-ADB9A164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6710B-AEA1-4870-AAEE-D7F29BFE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10C3D-7BF1-41F0-B7A3-53320B2E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5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728B-34F5-4DA6-9D86-00104090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80A0A-0375-4509-814A-A4A0D441F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A37F-E714-4707-ACDB-A2697192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62109-F365-4883-83F6-6414B8E6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107F2-0E09-49A4-8A31-88835357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EE8C-519B-4A7E-B670-E6520AC2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4830-1104-4D99-94EB-116D83C8D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2FF36-D618-4E63-9394-576FE1E01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5D164-161D-465E-8349-D6E42EC3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84C14-7E51-446E-99FF-33DDCFEC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7D8E-4601-4DE5-8C76-42DA9B3D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D2BA-FB7D-4D91-8911-9AA73EE2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23139-4E28-41C3-8051-0E68785A6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C1F56-F59F-410F-A0CA-8811CF980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2E15D-6DF0-4A7D-97F2-317B982B8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A5C50-AC9D-4683-A4C7-6878A7E23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AD4EC-725B-4184-B2CE-B9A2D17A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4667E-E322-4886-9E48-2509F113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E9F8F-C2AE-4331-BD1B-0453CEA1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BA36-0254-4CDB-A7C4-ACF69F80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372C7-E91A-4B88-A9D1-B083D3A1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BF8B1-7A7B-49C6-A7C0-F814F9C2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66E8D-8E58-4D52-852E-4DDB874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5AFC7-01C4-4009-AF02-BB3FEE69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AEC11-3873-4E91-863C-6F2D649C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CC8A1-D9FA-493C-9819-E85CADB6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17C9-D416-41F6-8647-C9599204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9381E-9FC3-4F95-9216-8598BF7F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6926F-74EB-419C-ABDE-E5A0C8086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39D2E-7DB2-4A3D-95DD-16FD8808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2AD71-E4A5-4485-8FA4-BB109B16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99952-861C-43E1-87B8-138CB647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7AFA-E927-4843-904C-AA0DBDEB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B776C5-A3D8-4374-A9C3-193D30FFC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28C09-8BD8-4444-B168-BFF8872B2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4DD23-DF57-453C-88C7-BD4E0B52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E0BE8-B502-4B93-949D-7CB34EF8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BA6A8-20AB-4BEF-8CFA-75088347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FCF5D-F974-4675-86E0-4C3C1CAA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BB95C-F629-42E3-AE87-E5A9A38E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68942-3221-496D-8D8A-FDBF1B920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E3FD-FB0D-4221-B9BD-C97A2B6322B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7475-8B23-426B-A9E9-D9464CA9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700D8-9FE6-4192-8DE7-650FDDC0E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669FB-44B9-40E0-B9FF-A8A345E3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uffingtonpost.com/entry/why-americas-babies-are-suffering-opioid-addictions_us_58f8b468e4b0b6ca1341617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solve.com/stock-photo/Portrait-cute-newborn-baby-boy-lying-crib-royalty-free-image/101-D1061-202-23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peripheral-intravenous-catheter-vein-newborn-baby-foot-iv-cannula-tee-stopcock-adapter-connector-device-image9145408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a/pin/41862372784974762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LSlOx4uaB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ug.hfhs.org/babiesKid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nryschein.com/us-en/Shopping/ProductDetails.aspx?productid=8321432&amp;cdivId=medical&amp;CatalogName=B_MEDICAL&amp;name=Heel%20Stick%20Quikheel%201gx2.5mm%20Sterile%20Teal%20Incision%20Device%2050/Bx&amp;did=medical&amp;ShowProductCompare=true&amp;FullPageMode=true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miripley.com/2011_07_01_archive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md.org/browse-by-age-group/newborn-infants/no-bottles-pleas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ursingclass.wikispaces.com/Nursing+Ethics+History+Theory" TargetMode="External"/><Relationship Id="rId2" Type="http://schemas.openxmlformats.org/officeDocument/2006/relationships/image" Target="../media/image20.jpg&amp;ehk=HkL9pWwrtvUSAHPFZxivOQ&amp;r=0&amp;pid=OfficeInsert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ommysnippets.com/closed-nursing-in-comfort-with-balboa-baby-giveaway/" TargetMode="External"/><Relationship Id="rId2" Type="http://schemas.openxmlformats.org/officeDocument/2006/relationships/image" Target="../media/image22.jpg&amp;ehk=vCrNotWc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breastfeeding-one-week-old-baby-boy-image1913376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offices/oct/40-years-of-nasa-spinoff/enriched-baby-food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13BE4-7EAA-44A0-A354-FE34CF121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AKA… WHAT Do You Want ME to Do With This Kid?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05520-77F4-4881-BB62-8B14E9D81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1359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Late Preterm </a:t>
            </a:r>
            <a:br>
              <a:rPr lang="en-US" sz="3600" dirty="0">
                <a:solidFill>
                  <a:srgbClr val="080808"/>
                </a:solidFill>
              </a:rPr>
            </a:br>
            <a:r>
              <a:rPr lang="en-US" sz="3600" dirty="0">
                <a:solidFill>
                  <a:srgbClr val="080808"/>
                </a:solidFill>
              </a:rPr>
              <a:t>and </a:t>
            </a:r>
            <a:br>
              <a:rPr lang="en-US" sz="3600" dirty="0">
                <a:solidFill>
                  <a:srgbClr val="080808"/>
                </a:solidFill>
              </a:rPr>
            </a:br>
            <a:r>
              <a:rPr lang="en-US" sz="3600" dirty="0">
                <a:solidFill>
                  <a:srgbClr val="080808"/>
                </a:solidFill>
              </a:rPr>
              <a:t>Level II Care 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65B6EB-57E5-48F6-B0F2-BE2C6645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Thermoregulation Practices for Preemies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517F02-8097-45F2-9213-1C5257A1A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ISC (skin probes)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Infant unclothed except diaper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Used when infant cannot be swaddled (close observation for seizure activity, abdominal exam, respiratory status, etc)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When under phototherapy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When infant is displaying temperature instability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During times of temperature swings (during initial bath)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baby lying on a bed&#10;&#10;Description automatically generated">
            <a:extLst>
              <a:ext uri="{FF2B5EF4-FFF2-40B4-BE49-F238E27FC236}">
                <a16:creationId xmlns:a16="http://schemas.microsoft.com/office/drawing/2014/main" id="{1B82D005-1138-47D3-A0B0-48DC2B64FE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848" r="21746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91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Thermoregulation Practices for Preemies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Air Controlled Isolette</a:t>
            </a:r>
          </a:p>
          <a:p>
            <a:pPr lvl="1"/>
            <a:r>
              <a:rPr lang="en-US" sz="2000"/>
              <a:t>Infants that can be dressed and swaddled (sleeper and one blanket)</a:t>
            </a:r>
          </a:p>
          <a:p>
            <a:pPr lvl="1"/>
            <a:r>
              <a:rPr lang="en-US" sz="2000"/>
              <a:t>Generally set temperature at 32-33C to start , or close to infant’s ISC “actual” temperature</a:t>
            </a:r>
          </a:p>
          <a:p>
            <a:pPr lvl="1"/>
            <a:r>
              <a:rPr lang="en-US" sz="2000"/>
              <a:t>Assess infant’s axillary temperature q3hrs, wean by 0.5C as tolerated to a minimum of 26C</a:t>
            </a:r>
          </a:p>
          <a:p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r="1289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3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Weaning From Isolette to Open Crib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&#10;Description automatically generated">
            <a:extLst>
              <a:ext uri="{FF2B5EF4-FFF2-40B4-BE49-F238E27FC236}">
                <a16:creationId xmlns:a16="http://schemas.microsoft.com/office/drawing/2014/main" id="{4910C7AB-B3A3-4AF3-A3FF-7838931A7A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72" r="25970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444222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000" dirty="0"/>
              <a:t>Tolerating feedings at/near goal</a:t>
            </a:r>
          </a:p>
          <a:p>
            <a:r>
              <a:rPr lang="en-US" sz="2000" dirty="0"/>
              <a:t>Minimal apnea/bradycardia episodes, stable oxygen requirement</a:t>
            </a:r>
          </a:p>
          <a:p>
            <a:r>
              <a:rPr lang="en-US" sz="2000" dirty="0"/>
              <a:t>Consistent weight gain (questionable in this setting)</a:t>
            </a:r>
          </a:p>
          <a:p>
            <a:r>
              <a:rPr lang="en-US" sz="2000" dirty="0"/>
              <a:t>Maintaining temp at 97.7 or higher on air control at 28C (or lower)</a:t>
            </a:r>
          </a:p>
          <a:p>
            <a:r>
              <a:rPr lang="en-US" sz="2000" dirty="0"/>
              <a:t>Transition infant to onesie/sleeper and place in sleep sack or swaddled X2 blankets</a:t>
            </a:r>
          </a:p>
          <a:p>
            <a:r>
              <a:rPr lang="en-US" sz="2000" dirty="0"/>
              <a:t>Frequent temp checks once transitioned</a:t>
            </a:r>
          </a:p>
          <a:p>
            <a:r>
              <a:rPr lang="en-US" sz="2000" dirty="0"/>
              <a:t>Avoid bathing in next 18-24 hours after being placed in open crib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1962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C4F35-7654-4EB1-864F-83546EB3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IV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7055E-CBCD-481C-9166-A52D44382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4970877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Most Level 2 infants will have an IV for some period of time, if receiving a septic evaluation or preterm enough to be unlikely to take enough PO to maintain their blood glucose.</a:t>
            </a:r>
          </a:p>
          <a:p>
            <a:r>
              <a:rPr lang="en-US" sz="2000" dirty="0"/>
              <a:t>Starting IV fluids are usually D10W at 70ml/kg/day</a:t>
            </a:r>
          </a:p>
          <a:p>
            <a:pPr lvl="1"/>
            <a:r>
              <a:rPr lang="en-US" sz="2000" dirty="0"/>
              <a:t>Example for a 2kg infant: 2kg x70ml= 140mls</a:t>
            </a:r>
          </a:p>
          <a:p>
            <a:pPr lvl="2"/>
            <a:r>
              <a:rPr lang="en-US" dirty="0"/>
              <a:t>140mls/24 hours in the day is 5.8ml/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sz="2000" dirty="0"/>
              <a:t>We adjust IV fluids daily based on electrolyte results in earlier preterm infants</a:t>
            </a:r>
          </a:p>
        </p:txBody>
      </p:sp>
      <p:sp>
        <p:nvSpPr>
          <p:cNvPr id="44" name="Isosceles Triangle 3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hand holding a baby&#10;&#10;Description automatically generated">
            <a:extLst>
              <a:ext uri="{FF2B5EF4-FFF2-40B4-BE49-F238E27FC236}">
                <a16:creationId xmlns:a16="http://schemas.microsoft.com/office/drawing/2014/main" id="{24E65104-966A-47D8-9180-BA95ABDF7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28" r="29970"/>
          <a:stretch/>
        </p:blipFill>
        <p:spPr>
          <a:xfrm>
            <a:off x="6371001" y="713127"/>
            <a:ext cx="5064344" cy="5431745"/>
          </a:xfrm>
          <a:prstGeom prst="rect">
            <a:avLst/>
          </a:prstGeom>
        </p:spPr>
      </p:pic>
      <p:grpSp>
        <p:nvGrpSpPr>
          <p:cNvPr id="46" name="Group 39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97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14252-AFE2-4EFB-9B2F-1FB8C97C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800" dirty="0"/>
              <a:t>Starting Peripheral IVs in Newborns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8A9604A-E804-4DAE-A19C-3B4383E8F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3670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24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ADF31-7BF5-41AB-B4BD-106B80C7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Starting Peripheral IVs in Newborns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FF44-C3CB-444B-BEE1-150EAA57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Consider a tourniquet for extremities, but not always necessary. Can cut down an adult tourniquet to both shorter and narrower if needed.</a:t>
            </a:r>
          </a:p>
          <a:p>
            <a:r>
              <a:rPr lang="en-US" sz="2400" dirty="0"/>
              <a:t>Have all supplies ready ahead of time- </a:t>
            </a:r>
            <a:r>
              <a:rPr lang="en-US" sz="2400" dirty="0" err="1"/>
              <a:t>tegaderm</a:t>
            </a:r>
            <a:r>
              <a:rPr lang="en-US" sz="2400" dirty="0"/>
              <a:t> (may need to cut in half), tape, cotton ball, stabilization device (if using).</a:t>
            </a:r>
          </a:p>
          <a:p>
            <a:r>
              <a:rPr lang="en-US" sz="2400" dirty="0"/>
              <a:t>SWADDLE the baby, with only the part you need unrestrained.</a:t>
            </a:r>
          </a:p>
          <a:p>
            <a:pPr lvl="1"/>
            <a:r>
              <a:rPr lang="en-US" dirty="0"/>
              <a:t>Utilize a second person, if possible, for administering sucrose or breastmilk, containing infant, and helping infant to suck on pacifier or gloved finger.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8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A8842-7198-4D44-979E-869436EF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I’m Ready to Stick!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2FDFC9E-22AC-453F-A168-4BC6AC43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457471"/>
            <a:ext cx="7718212" cy="5161606"/>
          </a:xfrm>
        </p:spPr>
        <p:txBody>
          <a:bodyPr>
            <a:normAutofit/>
          </a:bodyPr>
          <a:lstStyle/>
          <a:p>
            <a:r>
              <a:rPr lang="en-US" sz="2000" dirty="0"/>
              <a:t>PREP THOROUGHLY and ALLOW TO DRY COMPLETELY. </a:t>
            </a:r>
          </a:p>
          <a:p>
            <a:pPr lvl="1"/>
            <a:r>
              <a:rPr lang="en-US" sz="2000" dirty="0" err="1"/>
              <a:t>Chlorhexadine</a:t>
            </a:r>
            <a:r>
              <a:rPr lang="en-US" sz="2000" dirty="0"/>
              <a:t> is fine if &gt;27 weeks gestation, betadine or alcohol if &lt;27 weeks</a:t>
            </a:r>
          </a:p>
          <a:p>
            <a:r>
              <a:rPr lang="en-US" sz="2000" dirty="0"/>
              <a:t>Insert needle into chosen vein, sliding in slowly and watching for a flash.</a:t>
            </a:r>
          </a:p>
          <a:p>
            <a:pPr lvl="1"/>
            <a:r>
              <a:rPr lang="en-US" sz="2000" dirty="0"/>
              <a:t>Typically almost flat to skin, very shallow angle!</a:t>
            </a:r>
          </a:p>
          <a:p>
            <a:pPr lvl="1"/>
            <a:r>
              <a:rPr lang="en-US" sz="2000" dirty="0"/>
              <a:t>Hold skin taut to stabilize the vein- above and below with fingers of non-dominant hand making a “C”</a:t>
            </a:r>
          </a:p>
          <a:p>
            <a:pPr lvl="1"/>
            <a:r>
              <a:rPr lang="en-US" sz="2000" dirty="0"/>
              <a:t>May have to pull needle out of catheter to watch for </a:t>
            </a:r>
            <a:r>
              <a:rPr lang="en-US" sz="2000" i="1" dirty="0"/>
              <a:t>slow</a:t>
            </a:r>
            <a:r>
              <a:rPr lang="en-US" sz="2000" dirty="0"/>
              <a:t> return of blood.</a:t>
            </a:r>
          </a:p>
          <a:p>
            <a:pPr lvl="1"/>
            <a:r>
              <a:rPr lang="en-US" sz="2000" dirty="0"/>
              <a:t>If none present, reseat needle fully and advance carefully, stopping to check periodically for a flash.</a:t>
            </a:r>
          </a:p>
          <a:p>
            <a:r>
              <a:rPr lang="en-US" sz="2000" dirty="0"/>
              <a:t>Often helpful to place </a:t>
            </a:r>
            <a:r>
              <a:rPr lang="en-US" sz="2000" dirty="0" err="1"/>
              <a:t>tegaderm</a:t>
            </a:r>
            <a:r>
              <a:rPr lang="en-US" sz="2000" dirty="0"/>
              <a:t> over catheter once flash is obtained, prior to flushing.</a:t>
            </a:r>
          </a:p>
          <a:p>
            <a:pPr lvl="1"/>
            <a:r>
              <a:rPr lang="en-US" sz="2000" dirty="0"/>
              <a:t>So they don’t dislodge it by wiggling while you flush!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6" name="Picture 5" descr="A picture containing indoor, person, bed, laying&#10;&#10;Description automatically generated">
            <a:extLst>
              <a:ext uri="{FF2B5EF4-FFF2-40B4-BE49-F238E27FC236}">
                <a16:creationId xmlns:a16="http://schemas.microsoft.com/office/drawing/2014/main" id="{FAE5E99D-88B9-47AD-AFA8-498905660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17" r="30063" b="1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63" name="Rectangle 5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5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543AD-FE88-48AB-80DA-786FACD3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Securement and Assessment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DD99-AB59-4487-862C-3C6F6209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Place </a:t>
            </a:r>
            <a:r>
              <a:rPr lang="en-US" sz="2400" dirty="0" err="1"/>
              <a:t>tegaderm</a:t>
            </a:r>
            <a:r>
              <a:rPr lang="en-US" sz="2400" dirty="0"/>
              <a:t> over insertion site. May use tape over </a:t>
            </a:r>
            <a:r>
              <a:rPr lang="en-US" sz="2400" dirty="0" err="1"/>
              <a:t>tegaderm</a:t>
            </a:r>
            <a:r>
              <a:rPr lang="en-US" sz="2400" dirty="0"/>
              <a:t> to further secure catheter, often “chevron” around hub of tubing.</a:t>
            </a:r>
          </a:p>
          <a:p>
            <a:r>
              <a:rPr lang="en-US" sz="2400" dirty="0"/>
              <a:t>Utilize cotton ball or small gauze to prevent hub from creating pressure sore. </a:t>
            </a:r>
          </a:p>
          <a:p>
            <a:pPr lvl="1"/>
            <a:r>
              <a:rPr lang="en-US" dirty="0"/>
              <a:t>May also use cotton ball inside hand if taping circumferentially.</a:t>
            </a:r>
          </a:p>
          <a:p>
            <a:r>
              <a:rPr lang="en-US" sz="2400" dirty="0"/>
              <a:t>MAKE SURE insertion site is visible- not wrapped under Coban or gauze.</a:t>
            </a:r>
          </a:p>
          <a:p>
            <a:pPr lvl="1"/>
            <a:r>
              <a:rPr lang="en-US" dirty="0"/>
              <a:t>Visualize site every 30 minutes- don’t “swaddle in” IV extremity.</a:t>
            </a:r>
          </a:p>
          <a:p>
            <a:r>
              <a:rPr lang="en-US" sz="2400" dirty="0"/>
              <a:t>Some facilities prefer </a:t>
            </a:r>
            <a:r>
              <a:rPr lang="en-US" sz="2400" dirty="0" err="1"/>
              <a:t>armboards</a:t>
            </a:r>
            <a:r>
              <a:rPr lang="en-US" sz="2400" dirty="0"/>
              <a:t>, can also use folded diaper, “soft nets” to support extremity.</a:t>
            </a:r>
          </a:p>
        </p:txBody>
      </p:sp>
    </p:spTree>
    <p:extLst>
      <p:ext uri="{BB962C8B-B14F-4D97-AF65-F5344CB8AC3E}">
        <p14:creationId xmlns:p14="http://schemas.microsoft.com/office/powerpoint/2010/main" val="211466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7CE93E-2A19-4CEC-88F4-2411875F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196" y="603092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Venipuncture and Heelsticks</a:t>
            </a:r>
          </a:p>
        </p:txBody>
      </p:sp>
      <p:pic>
        <p:nvPicPr>
          <p:cNvPr id="8" name="Picture 7" descr="A picture containing indoor, person, bed, laying&#10;&#10;Description automatically generated">
            <a:extLst>
              <a:ext uri="{FF2B5EF4-FFF2-40B4-BE49-F238E27FC236}">
                <a16:creationId xmlns:a16="http://schemas.microsoft.com/office/drawing/2014/main" id="{4CA81DE2-1D40-4F75-84E6-B7942DF2D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10" r="10131" b="-3"/>
          <a:stretch/>
        </p:blipFill>
        <p:spPr>
          <a:xfrm>
            <a:off x="1307905" y="271875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BDB6-42A4-4A66-894B-B8F566AB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315047"/>
            <a:ext cx="5927634" cy="3936830"/>
          </a:xfrm>
        </p:spPr>
        <p:txBody>
          <a:bodyPr>
            <a:noAutofit/>
          </a:bodyPr>
          <a:lstStyle/>
          <a:p>
            <a:r>
              <a:rPr lang="en-US" sz="2000" dirty="0"/>
              <a:t>Venipuncture, especially for cultures, requires careful preparation.</a:t>
            </a:r>
          </a:p>
          <a:p>
            <a:pPr lvl="1"/>
            <a:r>
              <a:rPr lang="en-US" sz="2000" dirty="0"/>
              <a:t>Same guidelines as IV starts- clean for at least 30 seconds, allow to dry for a whole minute.</a:t>
            </a:r>
          </a:p>
          <a:p>
            <a:pPr lvl="1"/>
            <a:r>
              <a:rPr lang="en-US" sz="2000" dirty="0"/>
              <a:t>Contaminated cultures are a leading cause of prolonged antibiotic use in newborns</a:t>
            </a:r>
          </a:p>
          <a:p>
            <a:r>
              <a:rPr lang="en-US" sz="2000" dirty="0"/>
              <a:t>Utilize a butterfly with syringe on end, not vacutainer</a:t>
            </a:r>
          </a:p>
          <a:p>
            <a:pPr lvl="1"/>
            <a:r>
              <a:rPr lang="en-US" sz="2000" dirty="0"/>
              <a:t>Pull plunger back slightly prior to attaching to butterfly tubing</a:t>
            </a:r>
          </a:p>
          <a:p>
            <a:pPr lvl="1"/>
            <a:r>
              <a:rPr lang="en-US" sz="2000" dirty="0"/>
              <a:t>Helpful to use a “friend” to pull back on syringe once blood is flowing</a:t>
            </a:r>
          </a:p>
          <a:p>
            <a:r>
              <a:rPr lang="en-US" sz="2000" dirty="0"/>
              <a:t>Similar technique to IV starts</a:t>
            </a:r>
          </a:p>
          <a:p>
            <a:pPr lvl="1"/>
            <a:r>
              <a:rPr lang="en-US" sz="2000" dirty="0"/>
              <a:t>Shallow angle, slow advancement</a:t>
            </a:r>
          </a:p>
        </p:txBody>
      </p:sp>
    </p:spTree>
    <p:extLst>
      <p:ext uri="{BB962C8B-B14F-4D97-AF65-F5344CB8AC3E}">
        <p14:creationId xmlns:p14="http://schemas.microsoft.com/office/powerpoint/2010/main" val="406406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CE93E-2A19-4CEC-88F4-2411875F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en-US" sz="3600" dirty="0"/>
              <a:t>Venipuncture and </a:t>
            </a:r>
            <a:r>
              <a:rPr lang="en-US" sz="3600" dirty="0" err="1"/>
              <a:t>Heelsticks</a:t>
            </a:r>
            <a:endParaRPr lang="en-US" sz="36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BDB6-42A4-4A66-894B-B8F566AB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857375"/>
            <a:ext cx="7878334" cy="4038600"/>
          </a:xfrm>
        </p:spPr>
        <p:txBody>
          <a:bodyPr>
            <a:normAutofit/>
          </a:bodyPr>
          <a:lstStyle/>
          <a:p>
            <a:r>
              <a:rPr lang="en-US" sz="2200" dirty="0"/>
              <a:t>Successful </a:t>
            </a:r>
            <a:r>
              <a:rPr lang="en-US" sz="2200" dirty="0" err="1"/>
              <a:t>heelsticks</a:t>
            </a:r>
            <a:r>
              <a:rPr lang="en-US" sz="2200" dirty="0"/>
              <a:t> are dependent on great capillary blood flow- WARMTH and POSITION are critical</a:t>
            </a:r>
          </a:p>
          <a:p>
            <a:r>
              <a:rPr lang="en-US" sz="2200" dirty="0"/>
              <a:t>Place heel warmer several minutes prior to stick</a:t>
            </a:r>
          </a:p>
          <a:p>
            <a:pPr lvl="1"/>
            <a:r>
              <a:rPr lang="en-US" sz="2200" dirty="0"/>
              <a:t>Consider two- one on foot, one on calf, can leave one on calf throughout procedure</a:t>
            </a:r>
          </a:p>
          <a:p>
            <a:r>
              <a:rPr lang="en-US" sz="2200" dirty="0"/>
              <a:t>Calm, swaddled baby or place skin-to-skin with mother</a:t>
            </a:r>
          </a:p>
          <a:p>
            <a:pPr lvl="1"/>
            <a:r>
              <a:rPr lang="en-US" sz="1800" dirty="0"/>
              <a:t>Containment, sucrose or breastmilk and sucking all help!</a:t>
            </a:r>
          </a:p>
          <a:p>
            <a:r>
              <a:rPr lang="en-US" sz="2200" dirty="0"/>
              <a:t>Prep site thoroughly and allow to dry completely</a:t>
            </a:r>
          </a:p>
          <a:p>
            <a:r>
              <a:rPr lang="en-US" sz="2200" dirty="0"/>
              <a:t>Hold lancet firmly against heel and depress button</a:t>
            </a:r>
          </a:p>
        </p:txBody>
      </p:sp>
      <p:pic>
        <p:nvPicPr>
          <p:cNvPr id="7" name="Picture 6" descr="A pair of pink shoes&#10;&#10;Description automatically generated with low confidence">
            <a:extLst>
              <a:ext uri="{FF2B5EF4-FFF2-40B4-BE49-F238E27FC236}">
                <a16:creationId xmlns:a16="http://schemas.microsoft.com/office/drawing/2014/main" id="{6242D89B-F843-43C2-AE8E-41DC3976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6391" y="779167"/>
            <a:ext cx="2383740" cy="2635439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665C0-2F82-4EF5-B0B5-7F7396B10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16391" y="3543641"/>
            <a:ext cx="2635439" cy="26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3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F7908-5F52-4897-AD02-33326268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Late Preterm Infants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00C8E-023D-435C-B977-839C415B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US" sz="2200" dirty="0"/>
              <a:t>Generally means born 34-36 6/7 weeks</a:t>
            </a:r>
          </a:p>
          <a:p>
            <a:r>
              <a:rPr lang="en-US" sz="2200" dirty="0"/>
              <a:t>Prone to issues not commonly seen in term infants, even when “well”</a:t>
            </a:r>
          </a:p>
          <a:p>
            <a:pPr lvl="1"/>
            <a:r>
              <a:rPr lang="en-US" sz="2200" dirty="0"/>
              <a:t>Apnea and bradycardia</a:t>
            </a:r>
          </a:p>
          <a:p>
            <a:pPr lvl="1"/>
            <a:r>
              <a:rPr lang="en-US" sz="2200" dirty="0"/>
              <a:t>Difficulty with thermoregulation</a:t>
            </a:r>
          </a:p>
          <a:p>
            <a:pPr lvl="1"/>
            <a:r>
              <a:rPr lang="en-US" sz="2200" dirty="0"/>
              <a:t>Feeding dyscoordination requiring OG/NG feedings or IV support</a:t>
            </a:r>
          </a:p>
          <a:p>
            <a:pPr lvl="1"/>
            <a:r>
              <a:rPr lang="en-US" sz="2200" dirty="0"/>
              <a:t>Hypoglycemia</a:t>
            </a:r>
          </a:p>
          <a:p>
            <a:pPr lvl="1"/>
            <a:r>
              <a:rPr lang="en-US" sz="2200" dirty="0"/>
              <a:t>Hyperbilirubinemia</a:t>
            </a:r>
          </a:p>
          <a:p>
            <a:r>
              <a:rPr lang="en-US" sz="2200" dirty="0"/>
              <a:t>Often end up with a 1-3 week stay in Level 2 nurseries to achieve stability with temperature and practice with feedings</a:t>
            </a:r>
          </a:p>
          <a:p>
            <a:pPr lvl="1"/>
            <a:r>
              <a:rPr lang="en-US" sz="1800" dirty="0"/>
              <a:t>These are those “feeder/growers” we are talking about!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179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CE93E-2A19-4CEC-88F4-2411875F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Venipuncture and Heelsticks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4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BDB6-42A4-4A66-894B-B8F566AB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With non-dominant hand cupping foot, thumb pointing downward, flex foot lightly against shin, don’t squeeze excessively</a:t>
            </a:r>
          </a:p>
          <a:p>
            <a:pPr lvl="1"/>
            <a:r>
              <a:rPr lang="en-US" sz="2000"/>
              <a:t>Allow time for capillary refill to occur</a:t>
            </a:r>
          </a:p>
          <a:p>
            <a:r>
              <a:rPr lang="en-US" sz="2000"/>
              <a:t>Gravity is your friend, position baby to allow blood to flow “downward” if possible</a:t>
            </a:r>
          </a:p>
          <a:p>
            <a:r>
              <a:rPr lang="en-US" sz="2000"/>
              <a:t>Try to avoid “scraping” or “scooping” if possible, allow drops to fall freely</a:t>
            </a:r>
          </a:p>
          <a:p>
            <a:pPr lvl="1"/>
            <a:r>
              <a:rPr lang="en-US" sz="2000"/>
              <a:t>Prevents hemolysis and clotting</a:t>
            </a:r>
            <a:endParaRPr lang="en-US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baby, baby bed&#10;&#10;Description automatically generated">
            <a:extLst>
              <a:ext uri="{FF2B5EF4-FFF2-40B4-BE49-F238E27FC236}">
                <a16:creationId xmlns:a16="http://schemas.microsoft.com/office/drawing/2014/main" id="{A9F63705-54D8-4E10-B4AB-F74A5F250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20" r="2842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C121A-2659-4EC4-ABC1-D237EBC2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16" y="248083"/>
            <a:ext cx="9849751" cy="1349671"/>
          </a:xfrm>
        </p:spPr>
        <p:txBody>
          <a:bodyPr anchor="b">
            <a:normAutofit/>
          </a:bodyPr>
          <a:lstStyle/>
          <a:p>
            <a:r>
              <a:rPr lang="en-US" sz="5400" dirty="0"/>
              <a:t>Early Feedings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4B6B-FF2F-4369-91B2-FFCCEEE91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845837"/>
            <a:ext cx="9849751" cy="408924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For earlier preterm babies (32-33 weeks) or babies with respiratory distress first feeds may be “priming” feeds</a:t>
            </a:r>
          </a:p>
          <a:p>
            <a:pPr lvl="1"/>
            <a:r>
              <a:rPr lang="en-US" sz="2000" dirty="0"/>
              <a:t>Preferably breastmilk</a:t>
            </a:r>
          </a:p>
          <a:p>
            <a:pPr lvl="1"/>
            <a:r>
              <a:rPr lang="en-US" sz="2000" dirty="0"/>
              <a:t>Up to 20ml/kg/day</a:t>
            </a:r>
          </a:p>
          <a:p>
            <a:pPr lvl="1"/>
            <a:r>
              <a:rPr lang="en-US" sz="2000" dirty="0"/>
              <a:t>Purpose is to activate gut enzymes, prevent atrophy of the villi, prepare the intestines for larger amounts of food</a:t>
            </a:r>
          </a:p>
          <a:p>
            <a:pPr lvl="1"/>
            <a:r>
              <a:rPr lang="en-US" sz="2000" dirty="0"/>
              <a:t>This is “free food”, we don’t count it towards the baby’s fluid goal or calorie goal.</a:t>
            </a:r>
          </a:p>
          <a:p>
            <a:r>
              <a:rPr lang="en-US" sz="2000" dirty="0"/>
              <a:t>“Colostrum therapy”- offering up to 2mls of mother’s milk via swab or syringe to allow tastes in an infant otherwise unable to feed.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B7DBA7D4-F502-447F-815D-2B155FB31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1072" y="356982"/>
            <a:ext cx="5774690" cy="14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7BED6-E3EE-4AD1-93CB-A2E75EF5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Feeding Schedules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09547-5046-4541-A372-85F68DE2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587829"/>
            <a:ext cx="5542387" cy="5175657"/>
          </a:xfrm>
        </p:spPr>
        <p:txBody>
          <a:bodyPr anchor="t">
            <a:noAutofit/>
          </a:bodyPr>
          <a:lstStyle/>
          <a:p>
            <a:r>
              <a:rPr lang="en-US" sz="2000" dirty="0"/>
              <a:t>When those infants are ready for more nutrition, they can be placed on a “feeding schedule”</a:t>
            </a:r>
          </a:p>
          <a:p>
            <a:pPr lvl="1"/>
            <a:r>
              <a:rPr lang="en-US" sz="2000" dirty="0"/>
              <a:t>Labeled by alphabet letter in the NICU, divided by gestation/weight</a:t>
            </a:r>
          </a:p>
          <a:p>
            <a:pPr lvl="1"/>
            <a:r>
              <a:rPr lang="en-US" sz="2000" dirty="0"/>
              <a:t>Most common one used in this setting is “D”</a:t>
            </a:r>
          </a:p>
          <a:p>
            <a:pPr lvl="1"/>
            <a:r>
              <a:rPr lang="en-US" sz="2000" dirty="0"/>
              <a:t>Advances feeding volume every few feedings</a:t>
            </a:r>
          </a:p>
          <a:p>
            <a:pPr lvl="1"/>
            <a:r>
              <a:rPr lang="en-US" sz="2000" dirty="0"/>
              <a:t>Typically begin with plain expressed breastmilk, then consider adding more calories with HMF (human milk fortifier) when mothers are able to pump higher volumes </a:t>
            </a:r>
          </a:p>
          <a:p>
            <a:pPr lvl="1"/>
            <a:r>
              <a:rPr lang="en-US" sz="2000" dirty="0"/>
              <a:t>These feedings may be by OG or NG tube, or by mouth</a:t>
            </a:r>
          </a:p>
          <a:p>
            <a:pPr lvl="1"/>
            <a:r>
              <a:rPr lang="en-US" sz="2000" dirty="0"/>
              <a:t>Also incorporate opportunities for breastfeeding directly</a:t>
            </a:r>
          </a:p>
        </p:txBody>
      </p:sp>
    </p:spTree>
    <p:extLst>
      <p:ext uri="{BB962C8B-B14F-4D97-AF65-F5344CB8AC3E}">
        <p14:creationId xmlns:p14="http://schemas.microsoft.com/office/powerpoint/2010/main" val="177407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B80D0-48B4-4BDA-9936-4085451B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Feeding Schedules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356B9D-2FAC-4621-BE59-C5576742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988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Multiply rate factor (third column) by the weight in kilograms, to get the volume of each feeding.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Example: 2kg baby- first three feedings 8mls, second three feedings 11mls, third three feedings 14mls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BC25C0E-94EA-4612-9476-6CCBABDC7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03" b="-3"/>
          <a:stretch/>
        </p:blipFill>
        <p:spPr>
          <a:xfrm rot="5400000">
            <a:off x="6862444" y="1186882"/>
            <a:ext cx="5353373" cy="423551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3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indoor, person&#10;&#10;Description generated with high confidence">
            <a:extLst>
              <a:ext uri="{FF2B5EF4-FFF2-40B4-BE49-F238E27FC236}">
                <a16:creationId xmlns:a16="http://schemas.microsoft.com/office/drawing/2014/main" id="{5612C976-C082-47A6-AAD8-361789AA8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223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E7751-51E0-411D-AE80-B8841D4A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Inserting a Feeding Tube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7801-01B3-469B-8DB7-5D23360C9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1782981"/>
            <a:ext cx="6891187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Measure from tragus of ear, to center of upper lip, to xyphoid process and add 1cm.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Mark cm with tape, then tape to face to secure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Can insert orally or nasally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Oral only until &gt;1500gm due to small size of nares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Oral can impede bottle or breast feeding, nasal can impede respirations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Check placement with air bolus and aspiration of gastric contents.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Remove clean with sterile water weekly, replace monthly or as per manufacturer guidelines</a:t>
            </a:r>
          </a:p>
          <a:p>
            <a:r>
              <a:rPr lang="en-US" sz="2000" dirty="0"/>
              <a:t>	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03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C0361F-CCAF-4676-AB1D-2E5387C7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93687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Giving Tube Feeds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851CD-DD9E-45F8-9BBD-05B5BAF6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440" y="1361440"/>
            <a:ext cx="6123432" cy="48290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Prior to each feeding, check tube placement with air bolus and pull back slightly to view gastric contents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Current NICU protocol says not to check volume of aspirates in the absence of an abnormal examination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Soft, rounded belly, active bowel sounds, stooling at least once daily, minimal emesis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Can be given by gravity, hanging syringe from top of </a:t>
            </a:r>
            <a:r>
              <a:rPr lang="en-US" sz="2200" dirty="0" err="1"/>
              <a:t>isolette</a:t>
            </a:r>
            <a:r>
              <a:rPr lang="en-US" sz="2200" dirty="0"/>
              <a:t> or crib, or being held by nurse/parent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If infant is having feeding intolerance, may be administered by syringe pump to control rate (usually over 30-60 minutes)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34CCC-C549-4291-BC0A-78540AD73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7" r="700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005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C0361F-CCAF-4676-AB1D-2E5387C7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en-US" sz="3600"/>
              <a:t>Giving Tube Feeds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851CD-DD9E-45F8-9BBD-05B5BAF6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r>
              <a:rPr lang="en-US" sz="2000"/>
              <a:t>Flush tube with 1-3ml sterile water when completed</a:t>
            </a:r>
          </a:p>
          <a:p>
            <a:r>
              <a:rPr lang="en-US" sz="2000"/>
              <a:t>Feeding tubes need to be removed and cleaned with water every 7 days</a:t>
            </a:r>
          </a:p>
          <a:p>
            <a:r>
              <a:rPr lang="en-US" sz="2000"/>
              <a:t>Extension tubing (used if giving by syringe pump) needs to be replaced every 8 hours.</a:t>
            </a:r>
          </a:p>
          <a:p>
            <a:r>
              <a:rPr lang="en-US" sz="2000"/>
              <a:t>Use a cotton swab to allow infant to taste drops of milk during tube feedings, or place drops on infant’s upper lip to allow them to smell milk</a:t>
            </a:r>
          </a:p>
          <a:p>
            <a:r>
              <a:rPr lang="en-US" sz="2000"/>
              <a:t>Offer pacifier during tube feedings, to associate pleasurable sucking with stomach becoming full</a:t>
            </a:r>
            <a:endParaRPr lang="en-US" sz="2000" dirty="0"/>
          </a:p>
        </p:txBody>
      </p:sp>
      <p:sp>
        <p:nvSpPr>
          <p:cNvPr id="33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34CCC-C549-4291-BC0A-78540AD73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5" r="11515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35" name="Group 2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91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EA703F-C02E-4927-9D1D-AF9A5164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dirty="0"/>
              <a:t>Breast and Bottle Feeding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3614D2-FA90-425E-A726-F9CF91683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1782981"/>
            <a:ext cx="6891187" cy="439398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Oral feedings may begin when respiratory status is stable and infant is showing cues</a:t>
            </a:r>
          </a:p>
          <a:p>
            <a:r>
              <a:rPr lang="en-US" dirty="0"/>
              <a:t>Can orally feed while on nasal cannula as long as respiratory rate is &lt;60</a:t>
            </a:r>
          </a:p>
          <a:p>
            <a:r>
              <a:rPr lang="en-US" dirty="0"/>
              <a:t>Early in the process, infant will likely not be able to take full bottles, or nipple at every feeding time</a:t>
            </a:r>
          </a:p>
          <a:p>
            <a:r>
              <a:rPr lang="en-US" dirty="0"/>
              <a:t>Limit bottle feeding attempts to 20 minutes</a:t>
            </a:r>
          </a:p>
          <a:p>
            <a:pPr lvl="1"/>
            <a:r>
              <a:rPr lang="en-US" sz="2800" dirty="0"/>
              <a:t>Prevents excessive energy expenditure</a:t>
            </a:r>
          </a:p>
          <a:p>
            <a:pPr lvl="1"/>
            <a:r>
              <a:rPr lang="en-US" sz="2800" dirty="0"/>
              <a:t>Less likely with breastfeeding, no stringent time frame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person, sitting, indoor, woman&#10;&#10;Description generated with very high confidence">
            <a:extLst>
              <a:ext uri="{FF2B5EF4-FFF2-40B4-BE49-F238E27FC236}">
                <a16:creationId xmlns:a16="http://schemas.microsoft.com/office/drawing/2014/main" id="{CD8DBBF3-2B8D-4A23-91D9-574E9D977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1343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2912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Feeding Readiness Criteria</a:t>
            </a: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OFFER FEEDS IF…</a:t>
            </a:r>
            <a:b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5257801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58467"/>
              </p:ext>
            </p:extLst>
          </p:nvPr>
        </p:nvGraphicFramePr>
        <p:xfrm>
          <a:off x="4289611" y="640080"/>
          <a:ext cx="7184182" cy="557881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838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3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2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Autonomic</a:t>
                      </a:r>
                      <a:endParaRPr lang="en-US" sz="17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Motor</a:t>
                      </a:r>
                      <a:endParaRPr lang="en-US" sz="17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State</a:t>
                      </a:r>
                      <a:endParaRPr lang="en-US" sz="17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Attention/Interaction</a:t>
                      </a:r>
                      <a:endParaRPr lang="en-US" sz="17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Steady breathing, heart rate, oxygen saturation when held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Rooting 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Hands to mouth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Woke on own: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Quiet alert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Engaging in care: shifts gaze toward caregiver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Breathing &lt;60 breaths/min with care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Sucking on hands and/or pacifier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wakes 50% of caregiving times and stays awake 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10+ minutes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observed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Breathing &lt;60 breaths/min and O2 sats in desired range with NNS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tucking of arms and legs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45" marR="91945" marT="76075" marB="7607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87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Feeding Readiness Criteria</a:t>
            </a: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OFFER FEEDS If…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79157"/>
              </p:ext>
            </p:extLst>
          </p:nvPr>
        </p:nvGraphicFramePr>
        <p:xfrm>
          <a:off x="4207933" y="1623891"/>
          <a:ext cx="7347539" cy="3611196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>
                    <a:lumMod val="75000"/>
                    <a:lumOff val="25000"/>
                  </a:schemeClr>
                </a:solidFill>
              </a:tblPr>
              <a:tblGrid>
                <a:gridCol w="181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Autonomic</a:t>
                      </a:r>
                      <a:endParaRPr lang="en-US" sz="1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Motor</a:t>
                      </a:r>
                      <a:endParaRPr lang="en-US" sz="1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State</a:t>
                      </a:r>
                      <a:endParaRPr lang="en-US" sz="1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Attention/Interaction</a:t>
                      </a:r>
                      <a:endParaRPr lang="en-US" sz="1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7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Breathing &gt; 60 breaths per minute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rooting to accept the pacifier 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Briefly wakes with care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Eyes do not open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Bradycardia with caregiving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hands to mouth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Drowsy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energy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Desaturation with caregiving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Slight or minimal active tucking of arms and legs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Sleeping throughout care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547" marR="107720" marT="109652" marB="10965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44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 dirty="0"/>
              <a:t>Apnea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824" y="1480838"/>
            <a:ext cx="8069709" cy="3266024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Apnea, by definition, is a pause in breathing lasting 20 seconds or more.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 preterm infants, it is related to an immature respiratory center in the brain. This causes a disturbance of respiratory control during REM sleep.</a:t>
            </a:r>
          </a:p>
          <a:p>
            <a:pPr lvl="1"/>
            <a:r>
              <a:rPr lang="en-US" dirty="0"/>
              <a:t>Loss of upper airway tone, pharyngeal collapse, airway obstruction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This causes periodic breathing (breathe, pause, breathe, pause). If the pauses last 20 seconds, it is apnea of prematurity.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68117" y="5113519"/>
            <a:ext cx="8452022" cy="527286"/>
          </a:xfrm>
          <a:custGeom>
            <a:avLst/>
            <a:gdLst>
              <a:gd name="connsiteX0" fmla="*/ 0 w 8452022"/>
              <a:gd name="connsiteY0" fmla="*/ 321340 h 527286"/>
              <a:gd name="connsiteX1" fmla="*/ 181233 w 8452022"/>
              <a:gd name="connsiteY1" fmla="*/ 98919 h 527286"/>
              <a:gd name="connsiteX2" fmla="*/ 205946 w 8452022"/>
              <a:gd name="connsiteY2" fmla="*/ 164821 h 527286"/>
              <a:gd name="connsiteX3" fmla="*/ 205946 w 8452022"/>
              <a:gd name="connsiteY3" fmla="*/ 222486 h 527286"/>
              <a:gd name="connsiteX4" fmla="*/ 238897 w 8452022"/>
              <a:gd name="connsiteY4" fmla="*/ 321340 h 527286"/>
              <a:gd name="connsiteX5" fmla="*/ 387179 w 8452022"/>
              <a:gd name="connsiteY5" fmla="*/ 115394 h 527286"/>
              <a:gd name="connsiteX6" fmla="*/ 428368 w 8452022"/>
              <a:gd name="connsiteY6" fmla="*/ 362530 h 527286"/>
              <a:gd name="connsiteX7" fmla="*/ 584887 w 8452022"/>
              <a:gd name="connsiteY7" fmla="*/ 65967 h 527286"/>
              <a:gd name="connsiteX8" fmla="*/ 683741 w 8452022"/>
              <a:gd name="connsiteY8" fmla="*/ 387243 h 527286"/>
              <a:gd name="connsiteX9" fmla="*/ 832022 w 8452022"/>
              <a:gd name="connsiteY9" fmla="*/ 82443 h 527286"/>
              <a:gd name="connsiteX10" fmla="*/ 897924 w 8452022"/>
              <a:gd name="connsiteY10" fmla="*/ 395481 h 527286"/>
              <a:gd name="connsiteX11" fmla="*/ 1005016 w 8452022"/>
              <a:gd name="connsiteY11" fmla="*/ 354292 h 527286"/>
              <a:gd name="connsiteX12" fmla="*/ 1046206 w 8452022"/>
              <a:gd name="connsiteY12" fmla="*/ 395481 h 527286"/>
              <a:gd name="connsiteX13" fmla="*/ 1087395 w 8452022"/>
              <a:gd name="connsiteY13" fmla="*/ 337816 h 527286"/>
              <a:gd name="connsiteX14" fmla="*/ 1145060 w 8452022"/>
              <a:gd name="connsiteY14" fmla="*/ 395481 h 527286"/>
              <a:gd name="connsiteX15" fmla="*/ 1202724 w 8452022"/>
              <a:gd name="connsiteY15" fmla="*/ 329578 h 527286"/>
              <a:gd name="connsiteX16" fmla="*/ 1301579 w 8452022"/>
              <a:gd name="connsiteY16" fmla="*/ 411957 h 527286"/>
              <a:gd name="connsiteX17" fmla="*/ 1318054 w 8452022"/>
              <a:gd name="connsiteY17" fmla="*/ 329578 h 527286"/>
              <a:gd name="connsiteX18" fmla="*/ 1392195 w 8452022"/>
              <a:gd name="connsiteY18" fmla="*/ 387243 h 527286"/>
              <a:gd name="connsiteX19" fmla="*/ 1425146 w 8452022"/>
              <a:gd name="connsiteY19" fmla="*/ 321340 h 527286"/>
              <a:gd name="connsiteX20" fmla="*/ 1466335 w 8452022"/>
              <a:gd name="connsiteY20" fmla="*/ 387243 h 527286"/>
              <a:gd name="connsiteX21" fmla="*/ 1565189 w 8452022"/>
              <a:gd name="connsiteY21" fmla="*/ 337816 h 527286"/>
              <a:gd name="connsiteX22" fmla="*/ 1606379 w 8452022"/>
              <a:gd name="connsiteY22" fmla="*/ 395481 h 527286"/>
              <a:gd name="connsiteX23" fmla="*/ 1861752 w 8452022"/>
              <a:gd name="connsiteY23" fmla="*/ 74205 h 527286"/>
              <a:gd name="connsiteX24" fmla="*/ 1927654 w 8452022"/>
              <a:gd name="connsiteY24" fmla="*/ 436670 h 527286"/>
              <a:gd name="connsiteX25" fmla="*/ 2108887 w 8452022"/>
              <a:gd name="connsiteY25" fmla="*/ 57730 h 527286"/>
              <a:gd name="connsiteX26" fmla="*/ 2215979 w 8452022"/>
              <a:gd name="connsiteY26" fmla="*/ 428432 h 527286"/>
              <a:gd name="connsiteX27" fmla="*/ 2421924 w 8452022"/>
              <a:gd name="connsiteY27" fmla="*/ 65967 h 527286"/>
              <a:gd name="connsiteX28" fmla="*/ 2496065 w 8452022"/>
              <a:gd name="connsiteY28" fmla="*/ 387243 h 527286"/>
              <a:gd name="connsiteX29" fmla="*/ 2636108 w 8452022"/>
              <a:gd name="connsiteY29" fmla="*/ 41254 h 527286"/>
              <a:gd name="connsiteX30" fmla="*/ 2702011 w 8452022"/>
              <a:gd name="connsiteY30" fmla="*/ 387243 h 527286"/>
              <a:gd name="connsiteX31" fmla="*/ 2817341 w 8452022"/>
              <a:gd name="connsiteY31" fmla="*/ 131870 h 527286"/>
              <a:gd name="connsiteX32" fmla="*/ 2899719 w 8452022"/>
              <a:gd name="connsiteY32" fmla="*/ 395481 h 527286"/>
              <a:gd name="connsiteX33" fmla="*/ 2998573 w 8452022"/>
              <a:gd name="connsiteY33" fmla="*/ 370767 h 527286"/>
              <a:gd name="connsiteX34" fmla="*/ 3048000 w 8452022"/>
              <a:gd name="connsiteY34" fmla="*/ 428432 h 527286"/>
              <a:gd name="connsiteX35" fmla="*/ 3179806 w 8452022"/>
              <a:gd name="connsiteY35" fmla="*/ 370767 h 527286"/>
              <a:gd name="connsiteX36" fmla="*/ 3262184 w 8452022"/>
              <a:gd name="connsiteY36" fmla="*/ 461384 h 527286"/>
              <a:gd name="connsiteX37" fmla="*/ 3361038 w 8452022"/>
              <a:gd name="connsiteY37" fmla="*/ 337816 h 527286"/>
              <a:gd name="connsiteX38" fmla="*/ 3435179 w 8452022"/>
              <a:gd name="connsiteY38" fmla="*/ 411957 h 527286"/>
              <a:gd name="connsiteX39" fmla="*/ 3995352 w 8452022"/>
              <a:gd name="connsiteY39" fmla="*/ 428432 h 527286"/>
              <a:gd name="connsiteX40" fmla="*/ 4324865 w 8452022"/>
              <a:gd name="connsiteY40" fmla="*/ 65967 h 527286"/>
              <a:gd name="connsiteX41" fmla="*/ 4300152 w 8452022"/>
              <a:gd name="connsiteY41" fmla="*/ 436670 h 527286"/>
              <a:gd name="connsiteX42" fmla="*/ 4440195 w 8452022"/>
              <a:gd name="connsiteY42" fmla="*/ 49492 h 527286"/>
              <a:gd name="connsiteX43" fmla="*/ 4563762 w 8452022"/>
              <a:gd name="connsiteY43" fmla="*/ 494335 h 527286"/>
              <a:gd name="connsiteX44" fmla="*/ 4670854 w 8452022"/>
              <a:gd name="connsiteY44" fmla="*/ 90681 h 527286"/>
              <a:gd name="connsiteX45" fmla="*/ 4744995 w 8452022"/>
              <a:gd name="connsiteY45" fmla="*/ 502573 h 527286"/>
              <a:gd name="connsiteX46" fmla="*/ 4860324 w 8452022"/>
              <a:gd name="connsiteY46" fmla="*/ 57730 h 527286"/>
              <a:gd name="connsiteX47" fmla="*/ 5008606 w 8452022"/>
              <a:gd name="connsiteY47" fmla="*/ 527286 h 527286"/>
              <a:gd name="connsiteX48" fmla="*/ 5058033 w 8452022"/>
              <a:gd name="connsiteY48" fmla="*/ 57730 h 527286"/>
              <a:gd name="connsiteX49" fmla="*/ 5173362 w 8452022"/>
              <a:gd name="connsiteY49" fmla="*/ 469621 h 527286"/>
              <a:gd name="connsiteX50" fmla="*/ 5313406 w 8452022"/>
              <a:gd name="connsiteY50" fmla="*/ 436670 h 527286"/>
              <a:gd name="connsiteX51" fmla="*/ 5544065 w 8452022"/>
              <a:gd name="connsiteY51" fmla="*/ 428432 h 527286"/>
              <a:gd name="connsiteX52" fmla="*/ 6203092 w 8452022"/>
              <a:gd name="connsiteY52" fmla="*/ 420194 h 527286"/>
              <a:gd name="connsiteX53" fmla="*/ 6326660 w 8452022"/>
              <a:gd name="connsiteY53" fmla="*/ 57730 h 527286"/>
              <a:gd name="connsiteX54" fmla="*/ 6656173 w 8452022"/>
              <a:gd name="connsiteY54" fmla="*/ 486097 h 527286"/>
              <a:gd name="connsiteX55" fmla="*/ 6532606 w 8452022"/>
              <a:gd name="connsiteY55" fmla="*/ 107157 h 527286"/>
              <a:gd name="connsiteX56" fmla="*/ 6738552 w 8452022"/>
              <a:gd name="connsiteY56" fmla="*/ 444908 h 527286"/>
              <a:gd name="connsiteX57" fmla="*/ 6730314 w 8452022"/>
              <a:gd name="connsiteY57" fmla="*/ 65967 h 527286"/>
              <a:gd name="connsiteX58" fmla="*/ 6862119 w 8452022"/>
              <a:gd name="connsiteY58" fmla="*/ 444908 h 527286"/>
              <a:gd name="connsiteX59" fmla="*/ 6862119 w 8452022"/>
              <a:gd name="connsiteY59" fmla="*/ 98919 h 527286"/>
              <a:gd name="connsiteX60" fmla="*/ 7026876 w 8452022"/>
              <a:gd name="connsiteY60" fmla="*/ 477859 h 527286"/>
              <a:gd name="connsiteX61" fmla="*/ 7002162 w 8452022"/>
              <a:gd name="connsiteY61" fmla="*/ 57730 h 527286"/>
              <a:gd name="connsiteX62" fmla="*/ 7133968 w 8452022"/>
              <a:gd name="connsiteY62" fmla="*/ 461384 h 527286"/>
              <a:gd name="connsiteX63" fmla="*/ 7109254 w 8452022"/>
              <a:gd name="connsiteY63" fmla="*/ 41254 h 527286"/>
              <a:gd name="connsiteX64" fmla="*/ 7216346 w 8452022"/>
              <a:gd name="connsiteY64" fmla="*/ 428432 h 527286"/>
              <a:gd name="connsiteX65" fmla="*/ 7265773 w 8452022"/>
              <a:gd name="connsiteY65" fmla="*/ 65 h 527286"/>
              <a:gd name="connsiteX66" fmla="*/ 7339914 w 8452022"/>
              <a:gd name="connsiteY66" fmla="*/ 395481 h 527286"/>
              <a:gd name="connsiteX67" fmla="*/ 7455243 w 8452022"/>
              <a:gd name="connsiteY67" fmla="*/ 354292 h 527286"/>
              <a:gd name="connsiteX68" fmla="*/ 7512908 w 8452022"/>
              <a:gd name="connsiteY68" fmla="*/ 461384 h 527286"/>
              <a:gd name="connsiteX69" fmla="*/ 7562335 w 8452022"/>
              <a:gd name="connsiteY69" fmla="*/ 387243 h 527286"/>
              <a:gd name="connsiteX70" fmla="*/ 7620000 w 8452022"/>
              <a:gd name="connsiteY70" fmla="*/ 453146 h 527286"/>
              <a:gd name="connsiteX71" fmla="*/ 7685903 w 8452022"/>
              <a:gd name="connsiteY71" fmla="*/ 337816 h 527286"/>
              <a:gd name="connsiteX72" fmla="*/ 7735330 w 8452022"/>
              <a:gd name="connsiteY72" fmla="*/ 453146 h 527286"/>
              <a:gd name="connsiteX73" fmla="*/ 7801233 w 8452022"/>
              <a:gd name="connsiteY73" fmla="*/ 395481 h 527286"/>
              <a:gd name="connsiteX74" fmla="*/ 7883611 w 8452022"/>
              <a:gd name="connsiteY74" fmla="*/ 453146 h 527286"/>
              <a:gd name="connsiteX75" fmla="*/ 7916562 w 8452022"/>
              <a:gd name="connsiteY75" fmla="*/ 354292 h 527286"/>
              <a:gd name="connsiteX76" fmla="*/ 7998941 w 8452022"/>
              <a:gd name="connsiteY76" fmla="*/ 436670 h 527286"/>
              <a:gd name="connsiteX77" fmla="*/ 8048368 w 8452022"/>
              <a:gd name="connsiteY77" fmla="*/ 354292 h 527286"/>
              <a:gd name="connsiteX78" fmla="*/ 8122508 w 8452022"/>
              <a:gd name="connsiteY78" fmla="*/ 461384 h 527286"/>
              <a:gd name="connsiteX79" fmla="*/ 8180173 w 8452022"/>
              <a:gd name="connsiteY79" fmla="*/ 362530 h 527286"/>
              <a:gd name="connsiteX80" fmla="*/ 8262552 w 8452022"/>
              <a:gd name="connsiteY80" fmla="*/ 453146 h 527286"/>
              <a:gd name="connsiteX81" fmla="*/ 8303741 w 8452022"/>
              <a:gd name="connsiteY81" fmla="*/ 337816 h 527286"/>
              <a:gd name="connsiteX82" fmla="*/ 8419070 w 8452022"/>
              <a:gd name="connsiteY82" fmla="*/ 469621 h 527286"/>
              <a:gd name="connsiteX83" fmla="*/ 8452022 w 8452022"/>
              <a:gd name="connsiteY83" fmla="*/ 469621 h 527286"/>
              <a:gd name="connsiteX84" fmla="*/ 8452022 w 8452022"/>
              <a:gd name="connsiteY84" fmla="*/ 469621 h 527286"/>
              <a:gd name="connsiteX85" fmla="*/ 8435546 w 8452022"/>
              <a:gd name="connsiteY85" fmla="*/ 461384 h 52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52022" h="527286">
                <a:moveTo>
                  <a:pt x="0" y="321340"/>
                </a:moveTo>
                <a:cubicBezTo>
                  <a:pt x="73454" y="223172"/>
                  <a:pt x="146909" y="125005"/>
                  <a:pt x="181233" y="98919"/>
                </a:cubicBezTo>
                <a:cubicBezTo>
                  <a:pt x="215557" y="72833"/>
                  <a:pt x="201827" y="144227"/>
                  <a:pt x="205946" y="164821"/>
                </a:cubicBezTo>
                <a:cubicBezTo>
                  <a:pt x="210065" y="185415"/>
                  <a:pt x="200454" y="196399"/>
                  <a:pt x="205946" y="222486"/>
                </a:cubicBezTo>
                <a:cubicBezTo>
                  <a:pt x="211438" y="248572"/>
                  <a:pt x="208691" y="339189"/>
                  <a:pt x="238897" y="321340"/>
                </a:cubicBezTo>
                <a:cubicBezTo>
                  <a:pt x="269103" y="303491"/>
                  <a:pt x="355601" y="108529"/>
                  <a:pt x="387179" y="115394"/>
                </a:cubicBezTo>
                <a:cubicBezTo>
                  <a:pt x="418757" y="122259"/>
                  <a:pt x="395417" y="370768"/>
                  <a:pt x="428368" y="362530"/>
                </a:cubicBezTo>
                <a:cubicBezTo>
                  <a:pt x="461319" y="354292"/>
                  <a:pt x="542325" y="61848"/>
                  <a:pt x="584887" y="65967"/>
                </a:cubicBezTo>
                <a:cubicBezTo>
                  <a:pt x="627449" y="70086"/>
                  <a:pt x="642552" y="384497"/>
                  <a:pt x="683741" y="387243"/>
                </a:cubicBezTo>
                <a:cubicBezTo>
                  <a:pt x="724930" y="389989"/>
                  <a:pt x="796325" y="81070"/>
                  <a:pt x="832022" y="82443"/>
                </a:cubicBezTo>
                <a:cubicBezTo>
                  <a:pt x="867719" y="83816"/>
                  <a:pt x="869092" y="350173"/>
                  <a:pt x="897924" y="395481"/>
                </a:cubicBezTo>
                <a:cubicBezTo>
                  <a:pt x="926756" y="440789"/>
                  <a:pt x="980302" y="354292"/>
                  <a:pt x="1005016" y="354292"/>
                </a:cubicBezTo>
                <a:cubicBezTo>
                  <a:pt x="1029730" y="354292"/>
                  <a:pt x="1032476" y="398227"/>
                  <a:pt x="1046206" y="395481"/>
                </a:cubicBezTo>
                <a:cubicBezTo>
                  <a:pt x="1059936" y="392735"/>
                  <a:pt x="1070919" y="337816"/>
                  <a:pt x="1087395" y="337816"/>
                </a:cubicBezTo>
                <a:cubicBezTo>
                  <a:pt x="1103871" y="337816"/>
                  <a:pt x="1125839" y="396854"/>
                  <a:pt x="1145060" y="395481"/>
                </a:cubicBezTo>
                <a:cubicBezTo>
                  <a:pt x="1164281" y="394108"/>
                  <a:pt x="1176638" y="326832"/>
                  <a:pt x="1202724" y="329578"/>
                </a:cubicBezTo>
                <a:cubicBezTo>
                  <a:pt x="1228810" y="332324"/>
                  <a:pt x="1282357" y="411957"/>
                  <a:pt x="1301579" y="411957"/>
                </a:cubicBezTo>
                <a:cubicBezTo>
                  <a:pt x="1320801" y="411957"/>
                  <a:pt x="1302951" y="333697"/>
                  <a:pt x="1318054" y="329578"/>
                </a:cubicBezTo>
                <a:cubicBezTo>
                  <a:pt x="1333157" y="325459"/>
                  <a:pt x="1374346" y="388616"/>
                  <a:pt x="1392195" y="387243"/>
                </a:cubicBezTo>
                <a:cubicBezTo>
                  <a:pt x="1410044" y="385870"/>
                  <a:pt x="1412789" y="321340"/>
                  <a:pt x="1425146" y="321340"/>
                </a:cubicBezTo>
                <a:cubicBezTo>
                  <a:pt x="1437503" y="321340"/>
                  <a:pt x="1442995" y="384497"/>
                  <a:pt x="1466335" y="387243"/>
                </a:cubicBezTo>
                <a:cubicBezTo>
                  <a:pt x="1489675" y="389989"/>
                  <a:pt x="1541848" y="336443"/>
                  <a:pt x="1565189" y="337816"/>
                </a:cubicBezTo>
                <a:cubicBezTo>
                  <a:pt x="1588530" y="339189"/>
                  <a:pt x="1556952" y="439416"/>
                  <a:pt x="1606379" y="395481"/>
                </a:cubicBezTo>
                <a:cubicBezTo>
                  <a:pt x="1655806" y="351546"/>
                  <a:pt x="1808206" y="67340"/>
                  <a:pt x="1861752" y="74205"/>
                </a:cubicBezTo>
                <a:cubicBezTo>
                  <a:pt x="1915298" y="81070"/>
                  <a:pt x="1886465" y="439416"/>
                  <a:pt x="1927654" y="436670"/>
                </a:cubicBezTo>
                <a:cubicBezTo>
                  <a:pt x="1968843" y="433924"/>
                  <a:pt x="2060833" y="59103"/>
                  <a:pt x="2108887" y="57730"/>
                </a:cubicBezTo>
                <a:cubicBezTo>
                  <a:pt x="2156941" y="56357"/>
                  <a:pt x="2163806" y="427059"/>
                  <a:pt x="2215979" y="428432"/>
                </a:cubicBezTo>
                <a:cubicBezTo>
                  <a:pt x="2268152" y="429805"/>
                  <a:pt x="2375243" y="72832"/>
                  <a:pt x="2421924" y="65967"/>
                </a:cubicBezTo>
                <a:cubicBezTo>
                  <a:pt x="2468605" y="59102"/>
                  <a:pt x="2460368" y="391362"/>
                  <a:pt x="2496065" y="387243"/>
                </a:cubicBezTo>
                <a:cubicBezTo>
                  <a:pt x="2531762" y="383124"/>
                  <a:pt x="2601784" y="41254"/>
                  <a:pt x="2636108" y="41254"/>
                </a:cubicBezTo>
                <a:cubicBezTo>
                  <a:pt x="2670432" y="41254"/>
                  <a:pt x="2671806" y="372140"/>
                  <a:pt x="2702011" y="387243"/>
                </a:cubicBezTo>
                <a:cubicBezTo>
                  <a:pt x="2732217" y="402346"/>
                  <a:pt x="2784390" y="130497"/>
                  <a:pt x="2817341" y="131870"/>
                </a:cubicBezTo>
                <a:cubicBezTo>
                  <a:pt x="2850292" y="133243"/>
                  <a:pt x="2869514" y="355665"/>
                  <a:pt x="2899719" y="395481"/>
                </a:cubicBezTo>
                <a:cubicBezTo>
                  <a:pt x="2929924" y="435297"/>
                  <a:pt x="2973860" y="365275"/>
                  <a:pt x="2998573" y="370767"/>
                </a:cubicBezTo>
                <a:cubicBezTo>
                  <a:pt x="3023286" y="376259"/>
                  <a:pt x="3017795" y="428432"/>
                  <a:pt x="3048000" y="428432"/>
                </a:cubicBezTo>
                <a:cubicBezTo>
                  <a:pt x="3078205" y="428432"/>
                  <a:pt x="3144109" y="365275"/>
                  <a:pt x="3179806" y="370767"/>
                </a:cubicBezTo>
                <a:cubicBezTo>
                  <a:pt x="3215503" y="376259"/>
                  <a:pt x="3231979" y="466876"/>
                  <a:pt x="3262184" y="461384"/>
                </a:cubicBezTo>
                <a:cubicBezTo>
                  <a:pt x="3292389" y="455892"/>
                  <a:pt x="3332206" y="346054"/>
                  <a:pt x="3361038" y="337816"/>
                </a:cubicBezTo>
                <a:cubicBezTo>
                  <a:pt x="3389870" y="329578"/>
                  <a:pt x="3329460" y="396854"/>
                  <a:pt x="3435179" y="411957"/>
                </a:cubicBezTo>
                <a:cubicBezTo>
                  <a:pt x="3540898" y="427060"/>
                  <a:pt x="3847071" y="486097"/>
                  <a:pt x="3995352" y="428432"/>
                </a:cubicBezTo>
                <a:cubicBezTo>
                  <a:pt x="4143633" y="370767"/>
                  <a:pt x="4274065" y="64594"/>
                  <a:pt x="4324865" y="65967"/>
                </a:cubicBezTo>
                <a:cubicBezTo>
                  <a:pt x="4375665" y="67340"/>
                  <a:pt x="4280930" y="439416"/>
                  <a:pt x="4300152" y="436670"/>
                </a:cubicBezTo>
                <a:cubicBezTo>
                  <a:pt x="4319374" y="433924"/>
                  <a:pt x="4396260" y="39881"/>
                  <a:pt x="4440195" y="49492"/>
                </a:cubicBezTo>
                <a:cubicBezTo>
                  <a:pt x="4484130" y="59103"/>
                  <a:pt x="4525319" y="487470"/>
                  <a:pt x="4563762" y="494335"/>
                </a:cubicBezTo>
                <a:cubicBezTo>
                  <a:pt x="4602205" y="501200"/>
                  <a:pt x="4640649" y="89308"/>
                  <a:pt x="4670854" y="90681"/>
                </a:cubicBezTo>
                <a:cubicBezTo>
                  <a:pt x="4701059" y="92054"/>
                  <a:pt x="4713417" y="508065"/>
                  <a:pt x="4744995" y="502573"/>
                </a:cubicBezTo>
                <a:cubicBezTo>
                  <a:pt x="4776573" y="497081"/>
                  <a:pt x="4816389" y="53611"/>
                  <a:pt x="4860324" y="57730"/>
                </a:cubicBezTo>
                <a:cubicBezTo>
                  <a:pt x="4904259" y="61849"/>
                  <a:pt x="4975655" y="527286"/>
                  <a:pt x="5008606" y="527286"/>
                </a:cubicBezTo>
                <a:cubicBezTo>
                  <a:pt x="5041557" y="527286"/>
                  <a:pt x="5030574" y="67341"/>
                  <a:pt x="5058033" y="57730"/>
                </a:cubicBezTo>
                <a:cubicBezTo>
                  <a:pt x="5085492" y="48119"/>
                  <a:pt x="5130800" y="406464"/>
                  <a:pt x="5173362" y="469621"/>
                </a:cubicBezTo>
                <a:cubicBezTo>
                  <a:pt x="5215924" y="532778"/>
                  <a:pt x="5251622" y="443535"/>
                  <a:pt x="5313406" y="436670"/>
                </a:cubicBezTo>
                <a:cubicBezTo>
                  <a:pt x="5375190" y="429805"/>
                  <a:pt x="5544065" y="428432"/>
                  <a:pt x="5544065" y="428432"/>
                </a:cubicBezTo>
                <a:cubicBezTo>
                  <a:pt x="5692346" y="425686"/>
                  <a:pt x="6072660" y="481978"/>
                  <a:pt x="6203092" y="420194"/>
                </a:cubicBezTo>
                <a:cubicBezTo>
                  <a:pt x="6333524" y="358410"/>
                  <a:pt x="6251147" y="46746"/>
                  <a:pt x="6326660" y="57730"/>
                </a:cubicBezTo>
                <a:cubicBezTo>
                  <a:pt x="6402173" y="68714"/>
                  <a:pt x="6621849" y="477859"/>
                  <a:pt x="6656173" y="486097"/>
                </a:cubicBezTo>
                <a:cubicBezTo>
                  <a:pt x="6690497" y="494335"/>
                  <a:pt x="6518876" y="114022"/>
                  <a:pt x="6532606" y="107157"/>
                </a:cubicBezTo>
                <a:cubicBezTo>
                  <a:pt x="6546336" y="100292"/>
                  <a:pt x="6705601" y="451773"/>
                  <a:pt x="6738552" y="444908"/>
                </a:cubicBezTo>
                <a:cubicBezTo>
                  <a:pt x="6771503" y="438043"/>
                  <a:pt x="6709720" y="65967"/>
                  <a:pt x="6730314" y="65967"/>
                </a:cubicBezTo>
                <a:cubicBezTo>
                  <a:pt x="6750908" y="65967"/>
                  <a:pt x="6840152" y="439416"/>
                  <a:pt x="6862119" y="444908"/>
                </a:cubicBezTo>
                <a:cubicBezTo>
                  <a:pt x="6884086" y="450400"/>
                  <a:pt x="6834660" y="93427"/>
                  <a:pt x="6862119" y="98919"/>
                </a:cubicBezTo>
                <a:cubicBezTo>
                  <a:pt x="6889578" y="104411"/>
                  <a:pt x="7003536" y="484724"/>
                  <a:pt x="7026876" y="477859"/>
                </a:cubicBezTo>
                <a:cubicBezTo>
                  <a:pt x="7050216" y="470994"/>
                  <a:pt x="6984313" y="60476"/>
                  <a:pt x="7002162" y="57730"/>
                </a:cubicBezTo>
                <a:cubicBezTo>
                  <a:pt x="7020011" y="54984"/>
                  <a:pt x="7116119" y="464130"/>
                  <a:pt x="7133968" y="461384"/>
                </a:cubicBezTo>
                <a:cubicBezTo>
                  <a:pt x="7151817" y="458638"/>
                  <a:pt x="7095524" y="46746"/>
                  <a:pt x="7109254" y="41254"/>
                </a:cubicBezTo>
                <a:cubicBezTo>
                  <a:pt x="7122984" y="35762"/>
                  <a:pt x="7190260" y="435297"/>
                  <a:pt x="7216346" y="428432"/>
                </a:cubicBezTo>
                <a:cubicBezTo>
                  <a:pt x="7242432" y="421567"/>
                  <a:pt x="7245178" y="5557"/>
                  <a:pt x="7265773" y="65"/>
                </a:cubicBezTo>
                <a:cubicBezTo>
                  <a:pt x="7286368" y="-5427"/>
                  <a:pt x="7308336" y="336443"/>
                  <a:pt x="7339914" y="395481"/>
                </a:cubicBezTo>
                <a:cubicBezTo>
                  <a:pt x="7371492" y="454519"/>
                  <a:pt x="7426411" y="343308"/>
                  <a:pt x="7455243" y="354292"/>
                </a:cubicBezTo>
                <a:cubicBezTo>
                  <a:pt x="7484075" y="365276"/>
                  <a:pt x="7495059" y="455892"/>
                  <a:pt x="7512908" y="461384"/>
                </a:cubicBezTo>
                <a:cubicBezTo>
                  <a:pt x="7530757" y="466876"/>
                  <a:pt x="7544486" y="388616"/>
                  <a:pt x="7562335" y="387243"/>
                </a:cubicBezTo>
                <a:cubicBezTo>
                  <a:pt x="7580184" y="385870"/>
                  <a:pt x="7599405" y="461384"/>
                  <a:pt x="7620000" y="453146"/>
                </a:cubicBezTo>
                <a:cubicBezTo>
                  <a:pt x="7640595" y="444908"/>
                  <a:pt x="7666681" y="337816"/>
                  <a:pt x="7685903" y="337816"/>
                </a:cubicBezTo>
                <a:cubicBezTo>
                  <a:pt x="7705125" y="337816"/>
                  <a:pt x="7716108" y="443535"/>
                  <a:pt x="7735330" y="453146"/>
                </a:cubicBezTo>
                <a:cubicBezTo>
                  <a:pt x="7754552" y="462757"/>
                  <a:pt x="7776520" y="395481"/>
                  <a:pt x="7801233" y="395481"/>
                </a:cubicBezTo>
                <a:cubicBezTo>
                  <a:pt x="7825946" y="395481"/>
                  <a:pt x="7864390" y="460011"/>
                  <a:pt x="7883611" y="453146"/>
                </a:cubicBezTo>
                <a:cubicBezTo>
                  <a:pt x="7902832" y="446281"/>
                  <a:pt x="7897340" y="357038"/>
                  <a:pt x="7916562" y="354292"/>
                </a:cubicBezTo>
                <a:cubicBezTo>
                  <a:pt x="7935784" y="351546"/>
                  <a:pt x="7976973" y="436670"/>
                  <a:pt x="7998941" y="436670"/>
                </a:cubicBezTo>
                <a:cubicBezTo>
                  <a:pt x="8020909" y="436670"/>
                  <a:pt x="8027774" y="350173"/>
                  <a:pt x="8048368" y="354292"/>
                </a:cubicBezTo>
                <a:cubicBezTo>
                  <a:pt x="8068962" y="358411"/>
                  <a:pt x="8100541" y="460011"/>
                  <a:pt x="8122508" y="461384"/>
                </a:cubicBezTo>
                <a:cubicBezTo>
                  <a:pt x="8144475" y="462757"/>
                  <a:pt x="8156832" y="363903"/>
                  <a:pt x="8180173" y="362530"/>
                </a:cubicBezTo>
                <a:cubicBezTo>
                  <a:pt x="8203514" y="361157"/>
                  <a:pt x="8241957" y="457265"/>
                  <a:pt x="8262552" y="453146"/>
                </a:cubicBezTo>
                <a:cubicBezTo>
                  <a:pt x="8283147" y="449027"/>
                  <a:pt x="8277655" y="335070"/>
                  <a:pt x="8303741" y="337816"/>
                </a:cubicBezTo>
                <a:cubicBezTo>
                  <a:pt x="8329827" y="340562"/>
                  <a:pt x="8394357" y="447654"/>
                  <a:pt x="8419070" y="469621"/>
                </a:cubicBezTo>
                <a:cubicBezTo>
                  <a:pt x="8443784" y="491589"/>
                  <a:pt x="8452022" y="469621"/>
                  <a:pt x="8452022" y="469621"/>
                </a:cubicBezTo>
                <a:lnTo>
                  <a:pt x="8452022" y="469621"/>
                </a:lnTo>
                <a:lnTo>
                  <a:pt x="8435546" y="46138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8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417" name="Title 1"/>
          <p:cNvSpPr>
            <a:spLocks noGrp="1"/>
          </p:cNvSpPr>
          <p:nvPr>
            <p:ph type="title"/>
          </p:nvPr>
        </p:nvSpPr>
        <p:spPr>
          <a:xfrm>
            <a:off x="589560" y="513853"/>
            <a:ext cx="4560584" cy="459903"/>
          </a:xfrm>
        </p:spPr>
        <p:txBody>
          <a:bodyPr anchor="ctr">
            <a:normAutofit fontScale="90000"/>
          </a:bodyPr>
          <a:lstStyle/>
          <a:p>
            <a:r>
              <a:rPr lang="en-US" altLang="en-US" sz="3700" dirty="0"/>
              <a:t>Supporting Breastfeeding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418" name="Content Placeholder 2"/>
          <p:cNvSpPr>
            <a:spLocks noGrp="1"/>
          </p:cNvSpPr>
          <p:nvPr>
            <p:ph idx="1"/>
          </p:nvPr>
        </p:nvSpPr>
        <p:spPr>
          <a:xfrm>
            <a:off x="590719" y="1083485"/>
            <a:ext cx="4559425" cy="5226606"/>
          </a:xfrm>
        </p:spPr>
        <p:txBody>
          <a:bodyPr anchor="ctr">
            <a:normAutofit/>
          </a:bodyPr>
          <a:lstStyle/>
          <a:p>
            <a:r>
              <a:rPr lang="en-US" altLang="en-US" sz="1800" dirty="0"/>
              <a:t>Skin to skin holding and nuzzling at breast to lay a foundation</a:t>
            </a:r>
          </a:p>
          <a:p>
            <a:r>
              <a:rPr lang="en-US" altLang="en-US" sz="1800" dirty="0"/>
              <a:t>Utilize lactation consultation</a:t>
            </a:r>
          </a:p>
          <a:p>
            <a:r>
              <a:rPr lang="en-US" altLang="en-US" sz="1800" dirty="0"/>
              <a:t>Establish early feedings at breast if breast feeding is mom’s goal</a:t>
            </a:r>
          </a:p>
          <a:p>
            <a:r>
              <a:rPr lang="en-US" altLang="en-US" sz="1800" dirty="0"/>
              <a:t>Supplement following breast feeding with tube feedings</a:t>
            </a:r>
          </a:p>
          <a:p>
            <a:pPr lvl="1"/>
            <a:r>
              <a:rPr lang="en-US" altLang="en-US" sz="1800" b="1" u="sng" dirty="0"/>
              <a:t>Preemies not expected to breast and bottle at same feeding experience!</a:t>
            </a:r>
          </a:p>
          <a:p>
            <a:pPr lvl="1"/>
            <a:r>
              <a:rPr lang="en-US" altLang="en-US" sz="1800" dirty="0"/>
              <a:t>NICU Guidelines: 10 minutes latched and actively feeding= no supplement</a:t>
            </a:r>
          </a:p>
          <a:p>
            <a:pPr lvl="1"/>
            <a:r>
              <a:rPr lang="en-US" altLang="en-US" sz="1800" dirty="0"/>
              <a:t>5-10 minutes latched and actively feeding= ½ supplement</a:t>
            </a:r>
          </a:p>
          <a:p>
            <a:pPr lvl="1"/>
            <a:r>
              <a:rPr lang="en-US" altLang="en-US" sz="1800" dirty="0"/>
              <a:t>&lt;5 minutes latched and actively feeding= full supplement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baby&#10;&#10;Description automatically generated">
            <a:extLst>
              <a:ext uri="{FF2B5EF4-FFF2-40B4-BE49-F238E27FC236}">
                <a16:creationId xmlns:a16="http://schemas.microsoft.com/office/drawing/2014/main" id="{A25EC713-7A3E-4712-A516-0A03D453E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2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65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en-US" sz="4200">
                <a:cs typeface="Arial" panose="020B0604020202020204" pitchFamily="34" charset="0"/>
              </a:rPr>
              <a:t>Signs of Completion of Feeding</a:t>
            </a:r>
          </a:p>
        </p:txBody>
      </p:sp>
      <p:sp>
        <p:nvSpPr>
          <p:cNvPr id="7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Baby no longer rooting or eagerly sucking</a:t>
            </a:r>
          </a:p>
          <a:p>
            <a:r>
              <a:rPr lang="en-US" sz="2200"/>
              <a:t>Pauses exceed sucking bursts</a:t>
            </a:r>
          </a:p>
          <a:p>
            <a:r>
              <a:rPr lang="en-US" sz="2200"/>
              <a:t>Decreased energy in body, no longer maintaining hands to face</a:t>
            </a:r>
          </a:p>
          <a:p>
            <a:r>
              <a:rPr lang="en-US" sz="2200"/>
              <a:t>Increased loss of milk from mouth</a:t>
            </a:r>
          </a:p>
          <a:p>
            <a:r>
              <a:rPr lang="en-US" sz="2200"/>
              <a:t>Decreased coordination</a:t>
            </a:r>
          </a:p>
        </p:txBody>
      </p:sp>
      <p:pic>
        <p:nvPicPr>
          <p:cNvPr id="4" name="Picture 3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id="{906CCF40-9B0F-4312-8A67-B3F2A15E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70" r="631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4003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5000">
                <a:cs typeface="Arial"/>
              </a:rPr>
              <a:t>Feeding Position: Elevated Side-lying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5297762" y="2706624"/>
            <a:ext cx="6251110" cy="4123944"/>
          </a:xfrm>
        </p:spPr>
        <p:txBody>
          <a:bodyPr>
            <a:normAutofit fontScale="92500" lnSpcReduction="10000"/>
          </a:bodyPr>
          <a:lstStyle/>
          <a:p>
            <a:pPr marL="420624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en-US" sz="2400" dirty="0">
                <a:cs typeface="Arial"/>
              </a:rPr>
              <a:t>Head in midline</a:t>
            </a:r>
          </a:p>
          <a:p>
            <a:pPr marL="420624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en-US" sz="2400" dirty="0">
                <a:cs typeface="Arial"/>
              </a:rPr>
              <a:t>Ear, shoulder, hip toward ceiling</a:t>
            </a:r>
          </a:p>
          <a:p>
            <a:pPr marL="420624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en-US" sz="2400" dirty="0">
                <a:cs typeface="Arial"/>
              </a:rPr>
              <a:t>Postural support to arms and body </a:t>
            </a:r>
          </a:p>
          <a:p>
            <a:pPr marL="420624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en-US" sz="2400" dirty="0">
                <a:cs typeface="Arial"/>
              </a:rPr>
              <a:t>Bottle held horizontal</a:t>
            </a:r>
          </a:p>
          <a:p>
            <a:pPr marL="420624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en-US" sz="2400" dirty="0">
                <a:cs typeface="Arial"/>
              </a:rPr>
              <a:t>Rationale</a:t>
            </a:r>
          </a:p>
          <a:p>
            <a:pPr marL="722376" lvl="1" indent="-274320">
              <a:lnSpc>
                <a:spcPct val="100000"/>
              </a:lnSpc>
              <a:buFont typeface="Wingdings 2"/>
              <a:buChar char=""/>
              <a:defRPr/>
            </a:pPr>
            <a:r>
              <a:rPr lang="en-US" dirty="0">
                <a:cs typeface="Arial"/>
              </a:rPr>
              <a:t>Slows flow</a:t>
            </a:r>
          </a:p>
          <a:p>
            <a:pPr marL="722376" lvl="1" indent="-274320">
              <a:lnSpc>
                <a:spcPct val="100000"/>
              </a:lnSpc>
              <a:buFont typeface="Wingdings 2"/>
              <a:buChar char=""/>
              <a:defRPr/>
            </a:pPr>
            <a:r>
              <a:rPr lang="en-US" dirty="0">
                <a:cs typeface="Arial"/>
              </a:rPr>
              <a:t>Improves airway protection and breathing</a:t>
            </a:r>
          </a:p>
          <a:p>
            <a:pPr marL="722376" lvl="1" indent="-274320">
              <a:lnSpc>
                <a:spcPct val="100000"/>
              </a:lnSpc>
              <a:buFont typeface="Wingdings 2"/>
              <a:buChar char=""/>
              <a:defRPr/>
            </a:pPr>
            <a:r>
              <a:rPr lang="en-US" dirty="0">
                <a:cs typeface="Arial"/>
              </a:rPr>
              <a:t>Fewer signs of behavioral stress</a:t>
            </a:r>
          </a:p>
          <a:p>
            <a:pPr marL="722376" lvl="1" indent="-274320">
              <a:lnSpc>
                <a:spcPct val="100000"/>
              </a:lnSpc>
              <a:buFont typeface="Wingdings 2"/>
              <a:buChar char=""/>
              <a:defRPr/>
            </a:pPr>
            <a:r>
              <a:rPr lang="en-US" dirty="0">
                <a:cs typeface="Arial"/>
              </a:rPr>
              <a:t>Optimizes energy, safety and overall performance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700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271" r="10238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5434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Side-lying Positioning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01223" y="2456167"/>
            <a:ext cx="4031493" cy="3026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8593" y="2456165"/>
            <a:ext cx="4031493" cy="3026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58" y="1953796"/>
            <a:ext cx="3508929" cy="39521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11274" y="6248401"/>
            <a:ext cx="1769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200" dirty="0">
                <a:solidFill>
                  <a:srgbClr val="000000"/>
                </a:solidFill>
              </a:rPr>
              <a:t>C.Meyer, T. DeWolfe, CHOI NICU Therapy 2017</a:t>
            </a:r>
          </a:p>
        </p:txBody>
      </p:sp>
    </p:spTree>
    <p:extLst>
      <p:ext uri="{BB962C8B-B14F-4D97-AF65-F5344CB8AC3E}">
        <p14:creationId xmlns:p14="http://schemas.microsoft.com/office/powerpoint/2010/main" val="1063786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D46CA-C248-4F96-A887-32568996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78D66-A221-4AFD-96F9-59C1C03E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4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Apnea of Prematurity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r="29853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Apnea of prematurity is most common in infants &lt;30 weeks, but can be seen even in late preterm infants</a:t>
            </a:r>
          </a:p>
          <a:p>
            <a:r>
              <a:rPr lang="en-US" sz="1900"/>
              <a:t>Infants may exhibit:</a:t>
            </a:r>
          </a:p>
          <a:p>
            <a:pPr lvl="1"/>
            <a:r>
              <a:rPr lang="en-US" sz="1900"/>
              <a:t>Cyanosis, especially around lips/oral mucosa</a:t>
            </a:r>
          </a:p>
          <a:p>
            <a:pPr lvl="1"/>
            <a:r>
              <a:rPr lang="en-US" sz="1900"/>
              <a:t>Bradycardia (HR &lt;80bpm)</a:t>
            </a:r>
          </a:p>
          <a:p>
            <a:pPr lvl="1"/>
            <a:r>
              <a:rPr lang="en-US" sz="1900"/>
              <a:t>Oxygen desaturation</a:t>
            </a:r>
          </a:p>
          <a:p>
            <a:pPr lvl="1"/>
            <a:r>
              <a:rPr lang="en-US" sz="1900"/>
              <a:t>Reflex tachypnea (fast breathing after the apnea resolves)</a:t>
            </a:r>
          </a:p>
          <a:p>
            <a:r>
              <a:rPr lang="en-US" sz="1900"/>
              <a:t>Apnea or bradycardia can sometimes worsen during tube feedings, as infants may have less respiratory reserve as their stomach fills, or as gastroesophageal reflux occurs</a:t>
            </a:r>
          </a:p>
          <a:p>
            <a:pPr lvl="1"/>
            <a:endParaRPr lang="en-US" sz="19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6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Bradycardia in the Newborn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4571998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Is defined as a heart rate &lt;80 bpm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Often is a result of apnea event or periodic breathing in a preterm infant- hypoxia causes bradycardia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Can result from gastroesophageal reflux, regurgitation or uncoordinated feeding pattern in an infant learning to bottle feed- vagal stimulation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Occasional infant who just has “low resting heart rate”- runs 100-110s even when awake, drifts below 80 when calm or sleeping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Hypothermic newborns will also become bradycardic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Rare causes include congenital heart block, tension pneumothorax, neurological abnormalities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7" y="5469610"/>
            <a:ext cx="6894236" cy="7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When the Alarm Sounds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3660" y="2072308"/>
            <a:ext cx="5835739" cy="4166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Visually assess infant and cardiorespiratory monitor</a:t>
            </a:r>
          </a:p>
          <a:p>
            <a:pPr lvl="1"/>
            <a:r>
              <a:rPr lang="en-US" sz="2000" dirty="0"/>
              <a:t>Cyanosis? Pallor?</a:t>
            </a:r>
          </a:p>
          <a:p>
            <a:pPr lvl="1"/>
            <a:r>
              <a:rPr lang="en-US" sz="2000" dirty="0"/>
              <a:t>Respiratory pattern- shallow breaths? No breaths? Periodic breathing?</a:t>
            </a:r>
          </a:p>
          <a:p>
            <a:pPr lvl="1"/>
            <a:r>
              <a:rPr lang="en-US" sz="2000" dirty="0"/>
              <a:t>Activity level</a:t>
            </a:r>
          </a:p>
          <a:p>
            <a:pPr lvl="1"/>
            <a:r>
              <a:rPr lang="en-US" sz="2000" dirty="0"/>
              <a:t>What is occurring- feeding? Sleeping? Held?</a:t>
            </a:r>
          </a:p>
          <a:p>
            <a:pPr lvl="1"/>
            <a:r>
              <a:rPr lang="en-US" sz="2000" dirty="0"/>
              <a:t>Loose leads? Pulse oximeter correlating?</a:t>
            </a:r>
          </a:p>
          <a:p>
            <a:r>
              <a:rPr lang="en-US" sz="2000" dirty="0"/>
              <a:t>Give infant a chance to self-correct</a:t>
            </a:r>
          </a:p>
          <a:p>
            <a:pPr lvl="1"/>
            <a:r>
              <a:rPr lang="en-US" sz="2000" dirty="0"/>
              <a:t>Brief amount of time, may have “fixed it” by the time you arrive at bedside</a:t>
            </a:r>
          </a:p>
          <a:p>
            <a:pPr lvl="1"/>
            <a:r>
              <a:rPr lang="en-US" sz="2000" dirty="0"/>
              <a:t>Still needs documentation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366" b="-1"/>
          <a:stretch/>
        </p:blipFill>
        <p:spPr>
          <a:xfrm>
            <a:off x="6867443" y="2484255"/>
            <a:ext cx="4194366" cy="37142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7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When the Alarm Sounds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dirty="0"/>
              <a:t>Intervene to stimulate breathing</a:t>
            </a:r>
          </a:p>
          <a:p>
            <a:pPr lvl="1"/>
            <a:r>
              <a:rPr lang="en-US" sz="1400" dirty="0"/>
              <a:t>Gentle stimulation- pat back, rub soles of feet</a:t>
            </a:r>
          </a:p>
          <a:p>
            <a:pPr lvl="1"/>
            <a:r>
              <a:rPr lang="en-US" sz="1400" dirty="0"/>
              <a:t>Moderate stimulation- repositioning, more firm touch to rub back</a:t>
            </a:r>
          </a:p>
          <a:p>
            <a:pPr lvl="1"/>
            <a:r>
              <a:rPr lang="en-US" sz="1400" dirty="0"/>
              <a:t>Vigorous stimulation- very firm touch to encourage respirations</a:t>
            </a:r>
          </a:p>
          <a:p>
            <a:r>
              <a:rPr lang="en-US" sz="1400" dirty="0"/>
              <a:t>Administer supplemental oxygen if needed</a:t>
            </a:r>
          </a:p>
          <a:p>
            <a:pPr lvl="1"/>
            <a:r>
              <a:rPr lang="en-US" sz="1400" dirty="0"/>
              <a:t>Blow-by if in room air</a:t>
            </a:r>
          </a:p>
          <a:p>
            <a:pPr lvl="1"/>
            <a:r>
              <a:rPr lang="en-US" sz="1400" dirty="0"/>
              <a:t>Turn up the percentage of oxygen if already on HFNC</a:t>
            </a:r>
          </a:p>
          <a:p>
            <a:r>
              <a:rPr lang="en-US" sz="1400" dirty="0"/>
              <a:t>If it isn’t working…</a:t>
            </a:r>
          </a:p>
          <a:p>
            <a:pPr lvl="1"/>
            <a:r>
              <a:rPr lang="en-US" sz="1400" dirty="0"/>
              <a:t>Take your own deep breath!</a:t>
            </a:r>
          </a:p>
          <a:p>
            <a:pPr lvl="1"/>
            <a:r>
              <a:rPr lang="en-US" sz="1400" dirty="0"/>
              <a:t>Provide bag/mask respirations for infant until breathing begins</a:t>
            </a:r>
          </a:p>
          <a:p>
            <a:pPr lvl="1"/>
            <a:r>
              <a:rPr lang="en-US" sz="1400" dirty="0"/>
              <a:t>Call for assistance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r="13860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7" y="461625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Treatment of Apnea of Prematurity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068" y="2354951"/>
            <a:ext cx="4282984" cy="351194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000" dirty="0"/>
              <a:t>Clear documentation of spells, to see association with sleep/feeds,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000" dirty="0"/>
              <a:t>Document on the Apnea/Bradycardia flowsheet</a:t>
            </a:r>
          </a:p>
          <a:p>
            <a:r>
              <a:rPr lang="en-US" sz="2000" dirty="0"/>
              <a:t>Caffeine citrate</a:t>
            </a:r>
          </a:p>
          <a:p>
            <a:pPr lvl="1"/>
            <a:r>
              <a:rPr lang="en-US" sz="2000" dirty="0"/>
              <a:t>Can be given IV or PO</a:t>
            </a:r>
          </a:p>
          <a:p>
            <a:pPr lvl="1"/>
            <a:r>
              <a:rPr lang="en-US" sz="2000" dirty="0"/>
              <a:t>20mg/kg loading dose (once)</a:t>
            </a:r>
          </a:p>
          <a:p>
            <a:pPr lvl="1"/>
            <a:r>
              <a:rPr lang="en-US" sz="2000" dirty="0"/>
              <a:t>10mg/kg/day given each morning, adjusted to the infant’s weight as they grow</a:t>
            </a:r>
          </a:p>
          <a:p>
            <a:r>
              <a:rPr lang="en-US" sz="2000" dirty="0"/>
              <a:t>High flow nasal cannula</a:t>
            </a:r>
          </a:p>
          <a:p>
            <a:pPr lvl="1"/>
            <a:r>
              <a:rPr lang="en-US" sz="2000" dirty="0"/>
              <a:t>Compensates for the lack of upper airway tone</a:t>
            </a:r>
          </a:p>
          <a:p>
            <a:pPr lvl="1"/>
            <a:endParaRPr lang="en-US" sz="1500" dirty="0"/>
          </a:p>
          <a:p>
            <a:endParaRPr lang="en-US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20165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6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Thermoregulation Practices for Preemies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 r="1031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0574" y="2421682"/>
            <a:ext cx="4977578" cy="410294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Preterm infants often need assistance with thermoregulation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Why Keep in </a:t>
            </a:r>
            <a:r>
              <a:rPr lang="en-US" sz="2400" dirty="0" err="1">
                <a:solidFill>
                  <a:srgbClr val="000000"/>
                </a:solidFill>
              </a:rPr>
              <a:t>Isolette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Energy expenditure when learning feedings= weight loss, poor feeding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Hypoglycemia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Apnea/bradycardia/</a:t>
            </a:r>
            <a:r>
              <a:rPr lang="en-US" dirty="0" err="1">
                <a:solidFill>
                  <a:srgbClr val="000000"/>
                </a:solidFill>
              </a:rPr>
              <a:t>desats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Once infant can PO feed successfully and begin to gain weight, will EASILY wean to open crib!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4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2474</Words>
  <Application>Microsoft Office PowerPoint</Application>
  <PresentationFormat>Widescreen</PresentationFormat>
  <Paragraphs>265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Tahoma</vt:lpstr>
      <vt:lpstr>Wingdings 2</vt:lpstr>
      <vt:lpstr>Office Theme</vt:lpstr>
      <vt:lpstr>Late Preterm  and  Level II Care  </vt:lpstr>
      <vt:lpstr>Late Preterm Infants</vt:lpstr>
      <vt:lpstr>Apnea</vt:lpstr>
      <vt:lpstr>Apnea of Prematurity</vt:lpstr>
      <vt:lpstr>Bradycardia in the Newborn</vt:lpstr>
      <vt:lpstr>When the Alarm Sounds</vt:lpstr>
      <vt:lpstr>When the Alarm Sounds</vt:lpstr>
      <vt:lpstr>Treatment of Apnea of Prematurity</vt:lpstr>
      <vt:lpstr>Thermoregulation Practices for Preemies</vt:lpstr>
      <vt:lpstr>Thermoregulation Practices for Preemies</vt:lpstr>
      <vt:lpstr>Thermoregulation Practices for Preemies</vt:lpstr>
      <vt:lpstr>Weaning From Isolette to Open Crib</vt:lpstr>
      <vt:lpstr>IV Therapy</vt:lpstr>
      <vt:lpstr>Starting Peripheral IVs in Newborns</vt:lpstr>
      <vt:lpstr>Starting Peripheral IVs in Newborns</vt:lpstr>
      <vt:lpstr>I’m Ready to Stick!</vt:lpstr>
      <vt:lpstr>Securement and Assessment</vt:lpstr>
      <vt:lpstr>Venipuncture and Heelsticks</vt:lpstr>
      <vt:lpstr>Venipuncture and Heelsticks</vt:lpstr>
      <vt:lpstr>Venipuncture and Heelsticks</vt:lpstr>
      <vt:lpstr>Early Feedings</vt:lpstr>
      <vt:lpstr>Feeding Schedules</vt:lpstr>
      <vt:lpstr>Feeding Schedules</vt:lpstr>
      <vt:lpstr>Inserting a Feeding Tube</vt:lpstr>
      <vt:lpstr>Giving Tube Feeds</vt:lpstr>
      <vt:lpstr>Giving Tube Feeds</vt:lpstr>
      <vt:lpstr>Breast and Bottle Feeding</vt:lpstr>
      <vt:lpstr>Feeding Readiness Criteria:  OFFER FEEDS IF… </vt:lpstr>
      <vt:lpstr>Feeding Readiness Criteria:  DON’T OFFER FEEDS If…</vt:lpstr>
      <vt:lpstr>Supporting Breastfeeding</vt:lpstr>
      <vt:lpstr>Signs of Completion of Feeding</vt:lpstr>
      <vt:lpstr>Feeding Position: Elevated Side-lying</vt:lpstr>
      <vt:lpstr>Side-lying Positioning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Preterm and Level 2 Care</dc:title>
  <dc:creator>Kenyatta Jenkins</dc:creator>
  <cp:lastModifiedBy>Kenyatta Jenkins</cp:lastModifiedBy>
  <cp:revision>16</cp:revision>
  <dcterms:created xsi:type="dcterms:W3CDTF">2021-04-06T15:53:01Z</dcterms:created>
  <dcterms:modified xsi:type="dcterms:W3CDTF">2021-04-07T03:30:09Z</dcterms:modified>
</cp:coreProperties>
</file>