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pg&amp;ehk=JIXNYklrGfL9Fg5oKi9KdA&amp;r=0&amp;pid=OfficeInsert" ContentType="image/jpeg"/>
  <Default Extension="jpg&amp;ehk=Z7v7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nowingneurons.com/2013/01/14/treating-the-diseased-brain-with-artificial-stimulation/" TargetMode="External"/><Relationship Id="rId2" Type="http://schemas.openxmlformats.org/officeDocument/2006/relationships/image" Target="../media/image5.jpg&amp;ehk=JIXNYklrGfL9Fg5oKi9KdA&amp;r=0&amp;pid=OfficeInsert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/2.0/" TargetMode="External"/><Relationship Id="rId5" Type="http://schemas.openxmlformats.org/officeDocument/2006/relationships/hyperlink" Target="http://flickr.com/photos/kqedquest/855043852" TargetMode="Externa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icuparentsupport.blogspot.com/2008_03_01_archive.html" TargetMode="External"/><Relationship Id="rId2" Type="http://schemas.openxmlformats.org/officeDocument/2006/relationships/image" Target="../media/image7.jpg&amp;ehk=Z7v7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4FA7-D098-4635-A3D9-2CCF8C33C5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Developmental Care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E273A4-A7DC-47AA-BAAD-63036D5A7F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Translating “SMALL BABY UNIT” Ideas to the Nursery</a:t>
            </a:r>
          </a:p>
        </p:txBody>
      </p:sp>
    </p:spTree>
    <p:extLst>
      <p:ext uri="{BB962C8B-B14F-4D97-AF65-F5344CB8AC3E}">
        <p14:creationId xmlns:p14="http://schemas.microsoft.com/office/powerpoint/2010/main" val="2320296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C1714-0BA1-44A2-85F5-BF9AB37C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Avoid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0AA94-89BF-48F7-B6B7-983A01F0FB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2142067"/>
            <a:ext cx="5895973" cy="4592108"/>
          </a:xfrm>
        </p:spPr>
        <p:txBody>
          <a:bodyPr/>
          <a:lstStyle/>
          <a:p>
            <a:r>
              <a:rPr lang="en-US" sz="2000" dirty="0"/>
              <a:t>Baby “splayed out” on bed</a:t>
            </a:r>
          </a:p>
          <a:p>
            <a:pPr lvl="1"/>
            <a:r>
              <a:rPr lang="en-US" sz="2000" dirty="0"/>
              <a:t>Cannot fight gravity effectively to remain in flexed position</a:t>
            </a:r>
          </a:p>
          <a:p>
            <a:r>
              <a:rPr lang="en-US" sz="2000" dirty="0"/>
              <a:t>Swaddling with hands down by sides</a:t>
            </a:r>
          </a:p>
          <a:p>
            <a:pPr lvl="1"/>
            <a:r>
              <a:rPr lang="en-US" sz="2000" dirty="0"/>
              <a:t>Keep hands to face as much as possible</a:t>
            </a:r>
          </a:p>
          <a:p>
            <a:r>
              <a:rPr lang="en-US" sz="2000" dirty="0"/>
              <a:t>Mittens on hands</a:t>
            </a:r>
          </a:p>
          <a:p>
            <a:pPr lvl="1"/>
            <a:r>
              <a:rPr lang="en-US" sz="2000" dirty="0"/>
              <a:t>Need the positive input of hands to face, sucking on fingers</a:t>
            </a:r>
          </a:p>
          <a:p>
            <a:pPr lvl="1"/>
            <a:endParaRPr lang="en-US" dirty="0"/>
          </a:p>
        </p:txBody>
      </p:sp>
      <p:pic>
        <p:nvPicPr>
          <p:cNvPr id="6" name="Content Placeholder 5" descr="A picture containing indoor, bed, laying&#10;&#10;Description generated with high confidence">
            <a:extLst>
              <a:ext uri="{FF2B5EF4-FFF2-40B4-BE49-F238E27FC236}">
                <a16:creationId xmlns:a16="http://schemas.microsoft.com/office/drawing/2014/main" id="{853B51E2-0125-4488-9504-99C8720CEF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90544" y="1162050"/>
            <a:ext cx="3926682" cy="5509353"/>
          </a:xfrm>
        </p:spPr>
      </p:pic>
    </p:spTree>
    <p:extLst>
      <p:ext uri="{BB962C8B-B14F-4D97-AF65-F5344CB8AC3E}">
        <p14:creationId xmlns:p14="http://schemas.microsoft.com/office/powerpoint/2010/main" val="673952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89752" y="1623702"/>
            <a:ext cx="6095593" cy="3448364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5A85B8-1636-4AE3-9C48-3A8157F7F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dirty="0"/>
              <a:t>BRAIN Development Over </a:t>
            </a:r>
            <a:r>
              <a:rPr lang="en-US" sz="3300" dirty="0" err="1"/>
              <a:t>GEstation</a:t>
            </a:r>
            <a:endParaRPr lang="en-US" sz="33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r>
              <a:rPr lang="en-US" dirty="0"/>
              <a:t>Every sensory experience a baby experiences results in activity in the neurons, and impacts the developing brain’s physical structure</a:t>
            </a:r>
          </a:p>
          <a:p>
            <a:r>
              <a:rPr lang="en-US" dirty="0"/>
              <a:t>We are </a:t>
            </a:r>
            <a:r>
              <a:rPr lang="en-US" i="1" dirty="0"/>
              <a:t>literally changing their brain by the care we give…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18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4F42D-93BB-4D32-A291-C6435D05B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principles of Neural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D1B5C-7525-49CB-9BCA-AD9BAD9B4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85926"/>
            <a:ext cx="10131425" cy="4991100"/>
          </a:xfrm>
        </p:spPr>
        <p:txBody>
          <a:bodyPr>
            <a:normAutofit/>
          </a:bodyPr>
          <a:lstStyle/>
          <a:p>
            <a:r>
              <a:rPr lang="en-US" dirty="0"/>
              <a:t>Introducing a sensory stimulus out of sequence disrupts the organizational pathways related to that sense </a:t>
            </a:r>
          </a:p>
          <a:p>
            <a:r>
              <a:rPr lang="en-US" dirty="0"/>
              <a:t>Trading the womb for NICU/nursery/home impacts this: Not a dark, fluid filled, weightless movement, </a:t>
            </a:r>
            <a:r>
              <a:rPr lang="en-US" dirty="0" err="1"/>
              <a:t>boundaried</a:t>
            </a:r>
            <a:r>
              <a:rPr lang="en-US" dirty="0"/>
              <a:t> environment with the rhythmic cycles of maternal movement/activity.</a:t>
            </a:r>
          </a:p>
          <a:p>
            <a:pPr lvl="1"/>
            <a:r>
              <a:rPr lang="en-US" dirty="0"/>
              <a:t>Instead, can be loud, bright, stressful, painful, without the consistency of in-utero cycles, have to counteract gravity.</a:t>
            </a:r>
          </a:p>
          <a:p>
            <a:r>
              <a:rPr lang="en-US" dirty="0"/>
              <a:t>50% of ex-preterm infants show:</a:t>
            </a:r>
          </a:p>
          <a:p>
            <a:pPr lvl="1"/>
            <a:r>
              <a:rPr lang="en-US" dirty="0"/>
              <a:t>Learning disabilities/ school failures</a:t>
            </a:r>
          </a:p>
          <a:p>
            <a:pPr lvl="1"/>
            <a:r>
              <a:rPr lang="en-US" dirty="0"/>
              <a:t>Attention deficits</a:t>
            </a:r>
          </a:p>
          <a:p>
            <a:pPr lvl="1"/>
            <a:r>
              <a:rPr lang="en-US" dirty="0"/>
              <a:t>Motor control/coordination difficulties</a:t>
            </a:r>
          </a:p>
          <a:p>
            <a:pPr lvl="1"/>
            <a:r>
              <a:rPr lang="en-US" dirty="0"/>
              <a:t>Behavior problems or emotional problems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62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E2818-4A53-4559-AF94-7C2E6EE12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preterm infants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9F30A-3B22-4730-89E6-D433AC8FB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65867"/>
            <a:ext cx="10131425" cy="4550833"/>
          </a:xfrm>
        </p:spPr>
        <p:txBody>
          <a:bodyPr>
            <a:normAutofit/>
          </a:bodyPr>
          <a:lstStyle/>
          <a:p>
            <a:r>
              <a:rPr lang="en-US" sz="2400" dirty="0"/>
              <a:t>Moderate and Late Preterm Infants (32-36 weeks gestation)</a:t>
            </a:r>
          </a:p>
          <a:p>
            <a:pPr lvl="1"/>
            <a:r>
              <a:rPr lang="en-US" sz="2400" dirty="0"/>
              <a:t>Exhibit widespread brain white matter microstructural alterations compared to term infants</a:t>
            </a:r>
          </a:p>
          <a:p>
            <a:pPr lvl="1"/>
            <a:r>
              <a:rPr lang="en-US" sz="2400" dirty="0"/>
              <a:t>Still are at significant risk of neurodevelopmental delays compared to term infants, even when they “were OK” as newborns</a:t>
            </a:r>
          </a:p>
          <a:p>
            <a:pPr lvl="1"/>
            <a:r>
              <a:rPr lang="en-US" sz="2400" dirty="0"/>
              <a:t>We have the ability to positively impact their brain development by the care we provide!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4798E9-A1C0-43A6-98E2-42C612DE0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86425" y="426262"/>
            <a:ext cx="3602038" cy="19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05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  <a:effectLst/>
        </p:spPr>
      </p:sp>
      <p:pic>
        <p:nvPicPr>
          <p:cNvPr id="16" name="Picture 15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8" name="Content Placeholder 7" descr="A person holding a baby&#10;&#10;Description generated with high confidence">
            <a:extLst>
              <a:ext uri="{FF2B5EF4-FFF2-40B4-BE49-F238E27FC236}">
                <a16:creationId xmlns:a16="http://schemas.microsoft.com/office/drawing/2014/main" id="{757A3FCA-F5A1-4ECB-B386-44AFAE98B0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5413"/>
          <a:stretch/>
        </p:blipFill>
        <p:spPr>
          <a:xfrm>
            <a:off x="-25400" y="10"/>
            <a:ext cx="12191980" cy="6857990"/>
          </a:xfrm>
          <a:prstGeom prst="rect">
            <a:avLst/>
          </a:prstGeom>
        </p:spPr>
      </p:pic>
      <p:pic>
        <p:nvPicPr>
          <p:cNvPr id="18" name="Picture 17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0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16466" y="-18309"/>
            <a:ext cx="11159068" cy="6894618"/>
          </a:xfrm>
          <a:custGeom>
            <a:avLst/>
            <a:gdLst>
              <a:gd name="T0" fmla="*/ 2331 w 2331"/>
              <a:gd name="T1" fmla="*/ 721 h 1440"/>
              <a:gd name="T2" fmla="*/ 2082 w 2331"/>
              <a:gd name="T3" fmla="*/ 0 h 1440"/>
              <a:gd name="T4" fmla="*/ 249 w 2331"/>
              <a:gd name="T5" fmla="*/ 0 h 1440"/>
              <a:gd name="T6" fmla="*/ 0 w 2331"/>
              <a:gd name="T7" fmla="*/ 721 h 1440"/>
              <a:gd name="T8" fmla="*/ 248 w 2331"/>
              <a:gd name="T9" fmla="*/ 1440 h 1440"/>
              <a:gd name="T10" fmla="*/ 2083 w 2331"/>
              <a:gd name="T11" fmla="*/ 1440 h 1440"/>
              <a:gd name="T12" fmla="*/ 2331 w 2331"/>
              <a:gd name="T13" fmla="*/ 721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31" h="1440">
                <a:moveTo>
                  <a:pt x="2331" y="721"/>
                </a:moveTo>
                <a:cubicBezTo>
                  <a:pt x="2331" y="449"/>
                  <a:pt x="2238" y="198"/>
                  <a:pt x="2082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93" y="198"/>
                  <a:pt x="0" y="449"/>
                  <a:pt x="0" y="721"/>
                </a:cubicBezTo>
                <a:cubicBezTo>
                  <a:pt x="0" y="992"/>
                  <a:pt x="92" y="1242"/>
                  <a:pt x="248" y="1440"/>
                </a:cubicBezTo>
                <a:cubicBezTo>
                  <a:pt x="2083" y="1440"/>
                  <a:pt x="2083" y="1440"/>
                  <a:pt x="2083" y="1440"/>
                </a:cubicBezTo>
                <a:cubicBezTo>
                  <a:pt x="2239" y="1242"/>
                  <a:pt x="2331" y="992"/>
                  <a:pt x="2331" y="72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1B4D10-16FC-4A05-ACC9-CBB330A41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67" y="190500"/>
            <a:ext cx="9437159" cy="18753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How can we positively affect brain development??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7C5477-84D9-4342-8D18-9D61708F4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0067" y="1628776"/>
            <a:ext cx="9437159" cy="52274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Encouraging prolonged skin-to-skin contact with parents</a:t>
            </a:r>
          </a:p>
          <a:p>
            <a:pPr lvl="1"/>
            <a:r>
              <a:rPr lang="en-US" sz="1800" dirty="0"/>
              <a:t>Supports autoregulation </a:t>
            </a:r>
          </a:p>
          <a:p>
            <a:pPr lvl="1"/>
            <a:r>
              <a:rPr lang="en-US" sz="1800" dirty="0"/>
              <a:t>Provides many of the sensory experiences of the womb</a:t>
            </a:r>
          </a:p>
          <a:p>
            <a:r>
              <a:rPr lang="en-US" dirty="0"/>
              <a:t>Encourage breastmilk/breastfeeding as much as possible</a:t>
            </a:r>
          </a:p>
          <a:p>
            <a:pPr lvl="1"/>
            <a:r>
              <a:rPr lang="en-US" sz="1800" dirty="0"/>
              <a:t>Positive scents, tastes (important sensory experiences)</a:t>
            </a:r>
          </a:p>
          <a:p>
            <a:pPr lvl="1"/>
            <a:r>
              <a:rPr lang="en-US" sz="1800" dirty="0"/>
              <a:t>Non-nutritive nursing (infant latching to a recently pumped breast) can be started as early as 30 weeks</a:t>
            </a:r>
          </a:p>
          <a:p>
            <a:r>
              <a:rPr lang="en-US" dirty="0"/>
              <a:t>Cue-based feeding approach </a:t>
            </a:r>
          </a:p>
          <a:p>
            <a:pPr lvl="1"/>
            <a:r>
              <a:rPr lang="en-US" sz="1800" dirty="0"/>
              <a:t>Awaiting a physiologically stable, interested infant rather than “convincing” an infant to bottle feed</a:t>
            </a:r>
          </a:p>
          <a:p>
            <a:pPr lvl="2"/>
            <a:r>
              <a:rPr lang="en-US" sz="1800" dirty="0"/>
              <a:t>Protecting hydration and glucose regulation with IV fluids and/or tube feedings,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E42270-5506-483E-B008-F4D3ED6A0849}"/>
              </a:ext>
            </a:extLst>
          </p:cNvPr>
          <p:cNvSpPr txBox="1"/>
          <p:nvPr/>
        </p:nvSpPr>
        <p:spPr>
          <a:xfrm>
            <a:off x="9872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flickr.com/photos/kqedquest/855043852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/2.0/"/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25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5ADCD-3688-4297-BEBE-D30A4A997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can we positively affect brain development??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E7D7C-A79E-4C9A-9365-15A76412A0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1447800"/>
            <a:ext cx="5410198" cy="5410199"/>
          </a:xfrm>
        </p:spPr>
        <p:txBody>
          <a:bodyPr>
            <a:normAutofit/>
          </a:bodyPr>
          <a:lstStyle/>
          <a:p>
            <a:r>
              <a:rPr lang="en-US" sz="2000" dirty="0"/>
              <a:t>Environmental Control</a:t>
            </a:r>
          </a:p>
          <a:p>
            <a:pPr lvl="1"/>
            <a:r>
              <a:rPr lang="en-US" sz="2000" dirty="0"/>
              <a:t>Low lighting, day and night cycles</a:t>
            </a:r>
          </a:p>
          <a:p>
            <a:pPr lvl="1"/>
            <a:r>
              <a:rPr lang="en-US" sz="2000" dirty="0"/>
              <a:t>Limiting unnecessary noise, closing portholes gently</a:t>
            </a:r>
          </a:p>
          <a:p>
            <a:pPr lvl="1"/>
            <a:r>
              <a:rPr lang="en-US" sz="2000" dirty="0"/>
              <a:t>Cover incubator top with blankets</a:t>
            </a:r>
          </a:p>
          <a:p>
            <a:r>
              <a:rPr lang="en-US" sz="2000" dirty="0"/>
              <a:t>Gentle position changes, careful handling</a:t>
            </a:r>
          </a:p>
          <a:p>
            <a:pPr lvl="1"/>
            <a:r>
              <a:rPr lang="en-US" sz="2000" dirty="0"/>
              <a:t>If infant is having difficulty tolerating cares, pause and place hands on infant to provide boundaries and containment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AC24AFD-12FE-43A5-91AF-7B4ED25852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66694" y="2311797"/>
            <a:ext cx="4520406" cy="3164284"/>
          </a:xfrm>
        </p:spPr>
      </p:pic>
    </p:spTree>
    <p:extLst>
      <p:ext uri="{BB962C8B-B14F-4D97-AF65-F5344CB8AC3E}">
        <p14:creationId xmlns:p14="http://schemas.microsoft.com/office/powerpoint/2010/main" val="3253688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  <a:effectLst/>
        </p:spPr>
      </p:sp>
      <p:pic>
        <p:nvPicPr>
          <p:cNvPr id="13" name="Picture 12" descr="A close up of a watch&#10;&#10;Description generated with high confidence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6" name="Content Placeholder 5" descr="A baby sleeping in a bed&#10;&#10;Description generated with high confidence">
            <a:extLst>
              <a:ext uri="{FF2B5EF4-FFF2-40B4-BE49-F238E27FC236}">
                <a16:creationId xmlns:a16="http://schemas.microsoft.com/office/drawing/2014/main" id="{8053CCE8-555E-4913-9E70-D27230D1AB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r="4890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5" name="Picture 14" descr="A close up of a watch&#10;&#10;Description generated with high confidence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962026" y="607814"/>
            <a:ext cx="10264775" cy="5640586"/>
          </a:xfrm>
          <a:prstGeom prst="rect">
            <a:avLst/>
          </a:prstGeom>
          <a:solidFill>
            <a:schemeClr val="bg1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14AD47-ECAD-40D6-B120-7DFF88EDE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67" y="787400"/>
            <a:ext cx="9437159" cy="12784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Supportive positioning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E511F-B3B1-400A-B2A3-B580CFAB9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0067" y="2142067"/>
            <a:ext cx="9437159" cy="37253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Basics</a:t>
            </a:r>
          </a:p>
          <a:p>
            <a:pPr lvl="1"/>
            <a:r>
              <a:rPr lang="en-US" sz="2000" dirty="0"/>
              <a:t>Encourage flexion, “fetal position”</a:t>
            </a:r>
          </a:p>
          <a:p>
            <a:pPr lvl="1"/>
            <a:r>
              <a:rPr lang="en-US" sz="2000" dirty="0"/>
              <a:t>Head midline when </a:t>
            </a:r>
            <a:r>
              <a:rPr lang="en-US" sz="2000" dirty="0" err="1"/>
              <a:t>sidelying</a:t>
            </a:r>
            <a:r>
              <a:rPr lang="en-US" sz="2000" dirty="0"/>
              <a:t> or supine</a:t>
            </a:r>
          </a:p>
          <a:p>
            <a:pPr lvl="1"/>
            <a:r>
              <a:rPr lang="en-US" sz="2000" dirty="0"/>
              <a:t>Hands to face as much as possible</a:t>
            </a:r>
          </a:p>
          <a:p>
            <a:pPr lvl="1"/>
            <a:r>
              <a:rPr lang="en-US" sz="2000" dirty="0"/>
              <a:t>Firm boundaries made of blanket rolls</a:t>
            </a:r>
          </a:p>
          <a:p>
            <a:pPr lvl="1"/>
            <a:endParaRPr lang="en-US" sz="2000" dirty="0"/>
          </a:p>
          <a:p>
            <a:r>
              <a:rPr lang="en-US" sz="2000" dirty="0"/>
              <a:t>Parental education given on safe sleep principles and WHY differences are being used while infant is preterm or ill.</a:t>
            </a:r>
          </a:p>
        </p:txBody>
      </p:sp>
    </p:spTree>
    <p:extLst>
      <p:ext uri="{BB962C8B-B14F-4D97-AF65-F5344CB8AC3E}">
        <p14:creationId xmlns:p14="http://schemas.microsoft.com/office/powerpoint/2010/main" val="1708889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9136F-A4DD-465F-8798-D3888832E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Supportive Positioning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018F0-A787-4F00-90D0-0D6826F85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4515908"/>
          </a:xfrm>
        </p:spPr>
        <p:txBody>
          <a:bodyPr/>
          <a:lstStyle/>
          <a:p>
            <a:r>
              <a:rPr lang="en-US" sz="2000" dirty="0"/>
              <a:t>Prone positioning in encouraged in preterm or ill infants who are on a monitor</a:t>
            </a:r>
          </a:p>
          <a:p>
            <a:pPr lvl="1"/>
            <a:r>
              <a:rPr lang="en-US" sz="2000" dirty="0"/>
              <a:t>Supports digestion and respiration</a:t>
            </a:r>
          </a:p>
          <a:p>
            <a:pPr lvl="2"/>
            <a:r>
              <a:rPr lang="en-US" sz="2000" dirty="0"/>
              <a:t>Improved tachypnea</a:t>
            </a:r>
          </a:p>
          <a:p>
            <a:pPr lvl="1"/>
            <a:r>
              <a:rPr lang="en-US" sz="2000" dirty="0"/>
              <a:t>Hands near face</a:t>
            </a:r>
          </a:p>
          <a:p>
            <a:pPr lvl="1"/>
            <a:r>
              <a:rPr lang="en-US" sz="2000" dirty="0"/>
              <a:t>Supportive roll under belly lengthways, hips flexed</a:t>
            </a:r>
          </a:p>
          <a:p>
            <a:pPr lvl="1"/>
            <a:r>
              <a:rPr lang="en-US" sz="2000" dirty="0"/>
              <a:t>Boundaries near feet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9BF9A2C-4ACC-4157-891F-2ABD64D832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21363" y="2023810"/>
            <a:ext cx="5651500" cy="3481253"/>
          </a:xfrm>
        </p:spPr>
      </p:pic>
    </p:spTree>
    <p:extLst>
      <p:ext uri="{BB962C8B-B14F-4D97-AF65-F5344CB8AC3E}">
        <p14:creationId xmlns:p14="http://schemas.microsoft.com/office/powerpoint/2010/main" val="697795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7DB869-DDC0-4280-9D37-70AC7EB3C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Supportive Positioning</a:t>
            </a:r>
          </a:p>
        </p:txBody>
      </p:sp>
      <p:pic>
        <p:nvPicPr>
          <p:cNvPr id="9" name="Content Placeholder 8" descr="A picture containing person, hospital room&#10;&#10;Description generated with very high confidence">
            <a:extLst>
              <a:ext uri="{FF2B5EF4-FFF2-40B4-BE49-F238E27FC236}">
                <a16:creationId xmlns:a16="http://schemas.microsoft.com/office/drawing/2014/main" id="{1050CE32-4969-41EE-B188-95F3FDB3C7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15108" y="2141538"/>
            <a:ext cx="2737246" cy="3649662"/>
          </a:xfrm>
        </p:spPr>
      </p:pic>
      <p:pic>
        <p:nvPicPr>
          <p:cNvPr id="11" name="Content Placeholder 10" descr="A baby lying on a bed&#10;&#10;Description generated with high confidence">
            <a:extLst>
              <a:ext uri="{FF2B5EF4-FFF2-40B4-BE49-F238E27FC236}">
                <a16:creationId xmlns:a16="http://schemas.microsoft.com/office/drawing/2014/main" id="{A0CA4529-513E-413A-A609-629D9CE6AE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86186" y="2141538"/>
            <a:ext cx="4866216" cy="3649662"/>
          </a:xfrm>
        </p:spPr>
      </p:pic>
    </p:spTree>
    <p:extLst>
      <p:ext uri="{BB962C8B-B14F-4D97-AF65-F5344CB8AC3E}">
        <p14:creationId xmlns:p14="http://schemas.microsoft.com/office/powerpoint/2010/main" val="27551630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239</TotalTime>
  <Words>508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Celestial</vt:lpstr>
      <vt:lpstr>Developmental Care</vt:lpstr>
      <vt:lpstr>BRAIN Development Over GEstation</vt:lpstr>
      <vt:lpstr>Basic principles of Neural development</vt:lpstr>
      <vt:lpstr>Late preterm infants</vt:lpstr>
      <vt:lpstr>How can we positively affect brain development??</vt:lpstr>
      <vt:lpstr>How can we positively affect brain development??</vt:lpstr>
      <vt:lpstr>Supportive positioning</vt:lpstr>
      <vt:lpstr>Supportive Positioning</vt:lpstr>
      <vt:lpstr>Supportive Positioning</vt:lpstr>
      <vt:lpstr>Things to Avoid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Care</dc:title>
  <dc:creator>Kenyatta Jenkins</dc:creator>
  <cp:lastModifiedBy>Kenyatta Jenkins</cp:lastModifiedBy>
  <cp:revision>11</cp:revision>
  <dcterms:created xsi:type="dcterms:W3CDTF">2017-08-01T20:29:15Z</dcterms:created>
  <dcterms:modified xsi:type="dcterms:W3CDTF">2019-09-22T21:43:06Z</dcterms:modified>
</cp:coreProperties>
</file>