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3" r:id="rId3"/>
    <p:sldId id="278" r:id="rId4"/>
    <p:sldId id="257" r:id="rId5"/>
    <p:sldId id="272" r:id="rId6"/>
    <p:sldId id="287" r:id="rId7"/>
    <p:sldId id="267" r:id="rId8"/>
    <p:sldId id="260" r:id="rId9"/>
    <p:sldId id="277" r:id="rId10"/>
    <p:sldId id="280" r:id="rId11"/>
    <p:sldId id="281" r:id="rId12"/>
    <p:sldId id="270" r:id="rId13"/>
    <p:sldId id="263" r:id="rId14"/>
    <p:sldId id="288" r:id="rId15"/>
    <p:sldId id="282" r:id="rId16"/>
    <p:sldId id="261" r:id="rId17"/>
    <p:sldId id="284" r:id="rId18"/>
    <p:sldId id="289" r:id="rId19"/>
    <p:sldId id="285" r:id="rId20"/>
    <p:sldId id="290" r:id="rId21"/>
    <p:sldId id="291" r:id="rId22"/>
    <p:sldId id="292" r:id="rId23"/>
    <p:sldId id="293" r:id="rId2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7456048-63EC-D848-30A6-098B4EC2181B}" name="Susan Ellen Cohn" initials="SEC" userId="S::sec714@ads.northwestern.edu::1c3cf64c-d482-4d8f-8fc7-9a8ebd4da71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9933FF"/>
    <a:srgbClr val="A82FD9"/>
    <a:srgbClr val="A167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32B34F-9C18-4B28-998F-552195CA7872}" v="5" dt="2024-02-20T15:55:24.1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106" autoAdjust="0"/>
    <p:restoredTop sz="94660"/>
  </p:normalViewPr>
  <p:slideViewPr>
    <p:cSldViewPr snapToGrid="0">
      <p:cViewPr varScale="1">
        <p:scale>
          <a:sx n="82" d="100"/>
          <a:sy n="82" d="100"/>
        </p:scale>
        <p:origin x="366" y="84"/>
      </p:cViewPr>
      <p:guideLst/>
    </p:cSldViewPr>
  </p:slideViewPr>
  <p:notesTextViewPr>
    <p:cViewPr>
      <p:scale>
        <a:sx n="1" d="1"/>
        <a:sy n="1" d="1"/>
      </p:scale>
      <p:origin x="0" y="0"/>
    </p:cViewPr>
  </p:notesTextViewPr>
  <p:sorterViewPr>
    <p:cViewPr>
      <p:scale>
        <a:sx n="100" d="100"/>
        <a:sy n="100" d="100"/>
      </p:scale>
      <p:origin x="0" y="-591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B0F742-67A7-492D-BA62-5E7C25FE7479}"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2794CA72-A4EA-4CB6-8572-BD1EBE6A4E15}">
      <dgm:prSet phldrT="[Text]"/>
      <dgm:spPr/>
      <dgm:t>
        <a:bodyPr/>
        <a:lstStyle/>
        <a:p>
          <a:r>
            <a:rPr lang="en-US" b="0" dirty="0">
              <a:solidFill>
                <a:schemeClr val="tx1"/>
              </a:solidFill>
            </a:rPr>
            <a:t>Step 1: Universal testing  for syphilis at initial prenatal visit</a:t>
          </a:r>
        </a:p>
      </dgm:t>
    </dgm:pt>
    <dgm:pt modelId="{8C4C13BF-822C-4666-A8E1-F5717D88A0B4}" type="parTrans" cxnId="{E76D420A-A37E-4B94-B121-BA9AA5FF15F2}">
      <dgm:prSet/>
      <dgm:spPr/>
      <dgm:t>
        <a:bodyPr/>
        <a:lstStyle/>
        <a:p>
          <a:endParaRPr lang="en-US"/>
        </a:p>
      </dgm:t>
    </dgm:pt>
    <dgm:pt modelId="{56630D6C-B6E2-42FE-B05C-493A4C025CBF}" type="sibTrans" cxnId="{E76D420A-A37E-4B94-B121-BA9AA5FF15F2}">
      <dgm:prSet/>
      <dgm:spPr/>
      <dgm:t>
        <a:bodyPr/>
        <a:lstStyle/>
        <a:p>
          <a:endParaRPr lang="en-US"/>
        </a:p>
      </dgm:t>
    </dgm:pt>
    <dgm:pt modelId="{C9EA7679-4D6D-4484-81C2-DD3AF5F95E82}">
      <dgm:prSet phldrT="[Text]"/>
      <dgm:spPr/>
      <dgm:t>
        <a:bodyPr/>
        <a:lstStyle/>
        <a:p>
          <a:r>
            <a:rPr lang="en-US" dirty="0"/>
            <a:t>Treatment for positive cases</a:t>
          </a:r>
        </a:p>
      </dgm:t>
    </dgm:pt>
    <dgm:pt modelId="{995CF60C-D4DD-4107-8FAB-E86893282394}" type="parTrans" cxnId="{F0E00AC3-C27E-4FFA-B599-446437D380ED}">
      <dgm:prSet/>
      <dgm:spPr/>
      <dgm:t>
        <a:bodyPr/>
        <a:lstStyle/>
        <a:p>
          <a:endParaRPr lang="en-US"/>
        </a:p>
      </dgm:t>
    </dgm:pt>
    <dgm:pt modelId="{4634E3A8-32F7-4DBF-B879-8796F8800EB1}" type="sibTrans" cxnId="{F0E00AC3-C27E-4FFA-B599-446437D380ED}">
      <dgm:prSet/>
      <dgm:spPr/>
      <dgm:t>
        <a:bodyPr/>
        <a:lstStyle/>
        <a:p>
          <a:endParaRPr lang="en-US"/>
        </a:p>
      </dgm:t>
    </dgm:pt>
    <dgm:pt modelId="{E82217A7-6FD9-4FC5-BD6B-5784222E7045}">
      <dgm:prSet phldrT="[Text]"/>
      <dgm:spPr>
        <a:solidFill>
          <a:schemeClr val="accent1">
            <a:lumMod val="60000"/>
            <a:lumOff val="40000"/>
          </a:schemeClr>
        </a:solidFill>
      </dgm:spPr>
      <dgm:t>
        <a:bodyPr/>
        <a:lstStyle/>
        <a:p>
          <a:r>
            <a:rPr lang="en-US" dirty="0">
              <a:solidFill>
                <a:schemeClr val="tx1"/>
              </a:solidFill>
            </a:rPr>
            <a:t>Step 2: Universal third trimester syphilis testing</a:t>
          </a:r>
        </a:p>
      </dgm:t>
    </dgm:pt>
    <dgm:pt modelId="{8964C21B-B194-4B12-AE0E-45C5207DE7DF}" type="parTrans" cxnId="{CE1EBBD8-7B5C-4726-9EB3-2C9F45B67BD2}">
      <dgm:prSet/>
      <dgm:spPr/>
      <dgm:t>
        <a:bodyPr/>
        <a:lstStyle/>
        <a:p>
          <a:endParaRPr lang="en-US"/>
        </a:p>
      </dgm:t>
    </dgm:pt>
    <dgm:pt modelId="{4A902CCD-83CB-41BB-BFC0-575E2EE113F5}" type="sibTrans" cxnId="{CE1EBBD8-7B5C-4726-9EB3-2C9F45B67BD2}">
      <dgm:prSet/>
      <dgm:spPr/>
      <dgm:t>
        <a:bodyPr/>
        <a:lstStyle/>
        <a:p>
          <a:endParaRPr lang="en-US"/>
        </a:p>
      </dgm:t>
    </dgm:pt>
    <dgm:pt modelId="{37E6B01A-C77A-4D4B-9339-08315D65A1FA}">
      <dgm:prSet phldrT="[Text]"/>
      <dgm:spPr/>
      <dgm:t>
        <a:bodyPr/>
        <a:lstStyle/>
        <a:p>
          <a:r>
            <a:rPr lang="en-US" dirty="0"/>
            <a:t>Treatment for positive cases</a:t>
          </a:r>
        </a:p>
      </dgm:t>
    </dgm:pt>
    <dgm:pt modelId="{0FA889DD-97C4-4D21-96BB-06C7371E9530}" type="parTrans" cxnId="{86C3D539-B5D6-4E5C-95A8-A22A84E9EF92}">
      <dgm:prSet/>
      <dgm:spPr/>
      <dgm:t>
        <a:bodyPr/>
        <a:lstStyle/>
        <a:p>
          <a:endParaRPr lang="en-US"/>
        </a:p>
      </dgm:t>
    </dgm:pt>
    <dgm:pt modelId="{E4EF8EF8-78C3-42DB-9DB1-19C5FF6EB50E}" type="sibTrans" cxnId="{86C3D539-B5D6-4E5C-95A8-A22A84E9EF92}">
      <dgm:prSet/>
      <dgm:spPr/>
      <dgm:t>
        <a:bodyPr/>
        <a:lstStyle/>
        <a:p>
          <a:endParaRPr lang="en-US"/>
        </a:p>
      </dgm:t>
    </dgm:pt>
    <dgm:pt modelId="{A1E85534-A480-497D-96EB-9068CCB507B6}">
      <dgm:prSet phldrT="[Text]"/>
      <dgm:spPr>
        <a:solidFill>
          <a:srgbClr val="FF99FF"/>
        </a:solidFill>
      </dgm:spPr>
      <dgm:t>
        <a:bodyPr/>
        <a:lstStyle/>
        <a:p>
          <a:r>
            <a:rPr lang="en-US" dirty="0">
              <a:solidFill>
                <a:schemeClr val="tx1"/>
              </a:solidFill>
            </a:rPr>
            <a:t>Step 3: Testing at delivery in areas of high seroprevalence or for persons with increased risk</a:t>
          </a:r>
        </a:p>
      </dgm:t>
    </dgm:pt>
    <dgm:pt modelId="{4F806796-A20F-4D84-AA1B-F93B1EF2A45E}" type="parTrans" cxnId="{0EA1CB41-0CC1-4FA6-B53D-1C5B9FF91704}">
      <dgm:prSet/>
      <dgm:spPr/>
      <dgm:t>
        <a:bodyPr/>
        <a:lstStyle/>
        <a:p>
          <a:endParaRPr lang="en-US"/>
        </a:p>
      </dgm:t>
    </dgm:pt>
    <dgm:pt modelId="{3F7663BF-EDCB-40E3-9862-F20DEE63BEFC}" type="sibTrans" cxnId="{0EA1CB41-0CC1-4FA6-B53D-1C5B9FF91704}">
      <dgm:prSet/>
      <dgm:spPr/>
      <dgm:t>
        <a:bodyPr/>
        <a:lstStyle/>
        <a:p>
          <a:endParaRPr lang="en-US"/>
        </a:p>
      </dgm:t>
    </dgm:pt>
    <dgm:pt modelId="{93A49C26-4B35-4202-9227-BD7C0DB3E3D8}">
      <dgm:prSet phldrT="[Text]"/>
      <dgm:spPr/>
      <dgm:t>
        <a:bodyPr/>
        <a:lstStyle/>
        <a:p>
          <a:r>
            <a:rPr lang="en-US" dirty="0"/>
            <a:t>Partner testing and treatment</a:t>
          </a:r>
        </a:p>
      </dgm:t>
    </dgm:pt>
    <dgm:pt modelId="{4AC97244-FD46-4FF4-AB01-258975B61941}" type="parTrans" cxnId="{2CCCE975-099B-4456-A25F-329B28643E94}">
      <dgm:prSet/>
      <dgm:spPr/>
      <dgm:t>
        <a:bodyPr/>
        <a:lstStyle/>
        <a:p>
          <a:endParaRPr lang="en-US"/>
        </a:p>
      </dgm:t>
    </dgm:pt>
    <dgm:pt modelId="{4FF1BC01-FB7B-4058-B434-541DBF36BF75}" type="sibTrans" cxnId="{2CCCE975-099B-4456-A25F-329B28643E94}">
      <dgm:prSet/>
      <dgm:spPr/>
      <dgm:t>
        <a:bodyPr/>
        <a:lstStyle/>
        <a:p>
          <a:endParaRPr lang="en-US"/>
        </a:p>
      </dgm:t>
    </dgm:pt>
    <dgm:pt modelId="{37B4A67C-9B80-4C28-B609-51019EE98C1F}">
      <dgm:prSet/>
      <dgm:spPr/>
      <dgm:t>
        <a:bodyPr/>
        <a:lstStyle/>
        <a:p>
          <a:r>
            <a:rPr lang="en-US" dirty="0"/>
            <a:t>Partner testing and treatment</a:t>
          </a:r>
        </a:p>
      </dgm:t>
    </dgm:pt>
    <dgm:pt modelId="{03D91F7D-73B9-4440-BC33-C1D74057BE7B}" type="parTrans" cxnId="{6F738E40-BB98-42E6-AA12-C861E772A702}">
      <dgm:prSet/>
      <dgm:spPr/>
      <dgm:t>
        <a:bodyPr/>
        <a:lstStyle/>
        <a:p>
          <a:endParaRPr lang="en-US"/>
        </a:p>
      </dgm:t>
    </dgm:pt>
    <dgm:pt modelId="{A0B3E419-AE31-4A81-BBA5-2EB986EB22E5}" type="sibTrans" cxnId="{6F738E40-BB98-42E6-AA12-C861E772A702}">
      <dgm:prSet/>
      <dgm:spPr/>
      <dgm:t>
        <a:bodyPr/>
        <a:lstStyle/>
        <a:p>
          <a:endParaRPr lang="en-US"/>
        </a:p>
      </dgm:t>
    </dgm:pt>
    <dgm:pt modelId="{10A40E55-CC18-42C7-B9E9-6A0477E2B065}" type="pres">
      <dgm:prSet presAssocID="{81B0F742-67A7-492D-BA62-5E7C25FE7479}" presName="rootnode" presStyleCnt="0">
        <dgm:presLayoutVars>
          <dgm:chMax/>
          <dgm:chPref/>
          <dgm:dir/>
          <dgm:animLvl val="lvl"/>
        </dgm:presLayoutVars>
      </dgm:prSet>
      <dgm:spPr/>
    </dgm:pt>
    <dgm:pt modelId="{1E720BE0-EC7B-48CF-B702-7B11275D05F9}" type="pres">
      <dgm:prSet presAssocID="{2794CA72-A4EA-4CB6-8572-BD1EBE6A4E15}" presName="composite" presStyleCnt="0"/>
      <dgm:spPr/>
    </dgm:pt>
    <dgm:pt modelId="{F3E40FD4-2DCD-4C65-8916-7738AEF5A6E6}" type="pres">
      <dgm:prSet presAssocID="{2794CA72-A4EA-4CB6-8572-BD1EBE6A4E15}" presName="bentUpArrow1" presStyleLbl="alignImgPlace1" presStyleIdx="0" presStyleCnt="2" custScaleX="159635" custLinFactNeighborX="14210" custLinFactNeighborY="2171"/>
      <dgm:spPr/>
    </dgm:pt>
    <dgm:pt modelId="{A6BAA3E1-6CFA-4E72-8AAE-305C91138E41}" type="pres">
      <dgm:prSet presAssocID="{2794CA72-A4EA-4CB6-8572-BD1EBE6A4E15}" presName="ParentText" presStyleLbl="node1" presStyleIdx="0" presStyleCnt="3" custScaleX="303701" custScaleY="98523" custLinFactNeighborX="-68749" custLinFactNeighborY="-2871">
        <dgm:presLayoutVars>
          <dgm:chMax val="1"/>
          <dgm:chPref val="1"/>
          <dgm:bulletEnabled val="1"/>
        </dgm:presLayoutVars>
      </dgm:prSet>
      <dgm:spPr/>
    </dgm:pt>
    <dgm:pt modelId="{2D581FA8-77F6-4EA1-BEBE-5830732505CB}" type="pres">
      <dgm:prSet presAssocID="{2794CA72-A4EA-4CB6-8572-BD1EBE6A4E15}" presName="ChildText" presStyleLbl="revTx" presStyleIdx="0" presStyleCnt="2" custLinFactNeighborX="51030" custLinFactNeighborY="-6613">
        <dgm:presLayoutVars>
          <dgm:chMax val="0"/>
          <dgm:chPref val="0"/>
          <dgm:bulletEnabled val="1"/>
        </dgm:presLayoutVars>
      </dgm:prSet>
      <dgm:spPr/>
    </dgm:pt>
    <dgm:pt modelId="{F6693ADD-466B-4537-ACA0-681BDA090D91}" type="pres">
      <dgm:prSet presAssocID="{56630D6C-B6E2-42FE-B05C-493A4C025CBF}" presName="sibTrans" presStyleCnt="0"/>
      <dgm:spPr/>
    </dgm:pt>
    <dgm:pt modelId="{315D030A-7183-4BFB-8499-1BDE22555B12}" type="pres">
      <dgm:prSet presAssocID="{E82217A7-6FD9-4FC5-BD6B-5784222E7045}" presName="composite" presStyleCnt="0"/>
      <dgm:spPr/>
    </dgm:pt>
    <dgm:pt modelId="{65A5AC30-EAD3-4712-B776-623F2361351E}" type="pres">
      <dgm:prSet presAssocID="{E82217A7-6FD9-4FC5-BD6B-5784222E7045}" presName="bentUpArrow1" presStyleLbl="alignImgPlace1" presStyleIdx="1" presStyleCnt="2" custLinFactX="33930" custLinFactNeighborX="100000" custLinFactNeighborY="10711"/>
      <dgm:spPr/>
    </dgm:pt>
    <dgm:pt modelId="{898D53BD-9021-41A9-AB89-789A1BA18E40}" type="pres">
      <dgm:prSet presAssocID="{E82217A7-6FD9-4FC5-BD6B-5784222E7045}" presName="ParentText" presStyleLbl="node1" presStyleIdx="1" presStyleCnt="3" custScaleX="173642" custLinFactNeighborX="60403" custLinFactNeighborY="-6855">
        <dgm:presLayoutVars>
          <dgm:chMax val="1"/>
          <dgm:chPref val="1"/>
          <dgm:bulletEnabled val="1"/>
        </dgm:presLayoutVars>
      </dgm:prSet>
      <dgm:spPr/>
    </dgm:pt>
    <dgm:pt modelId="{35F96F0B-86A9-4465-AB4E-B22009649818}" type="pres">
      <dgm:prSet presAssocID="{E82217A7-6FD9-4FC5-BD6B-5784222E7045}" presName="ChildText" presStyleLbl="revTx" presStyleIdx="1" presStyleCnt="2" custScaleY="110631" custLinFactX="37029" custLinFactNeighborX="100000" custLinFactNeighborY="-967">
        <dgm:presLayoutVars>
          <dgm:chMax val="0"/>
          <dgm:chPref val="0"/>
          <dgm:bulletEnabled val="1"/>
        </dgm:presLayoutVars>
      </dgm:prSet>
      <dgm:spPr/>
    </dgm:pt>
    <dgm:pt modelId="{3E1C3F39-5BC1-405E-8CBF-06D2612D61E6}" type="pres">
      <dgm:prSet presAssocID="{4A902CCD-83CB-41BB-BFC0-575E2EE113F5}" presName="sibTrans" presStyleCnt="0"/>
      <dgm:spPr/>
    </dgm:pt>
    <dgm:pt modelId="{4FE6A803-5297-41B4-A11B-6051E707E8AF}" type="pres">
      <dgm:prSet presAssocID="{A1E85534-A480-497D-96EB-9068CCB507B6}" presName="composite" presStyleCnt="0"/>
      <dgm:spPr/>
    </dgm:pt>
    <dgm:pt modelId="{9469F6C9-838D-4C33-9412-54D16237C0D1}" type="pres">
      <dgm:prSet presAssocID="{A1E85534-A480-497D-96EB-9068CCB507B6}" presName="ParentText" presStyleLbl="node1" presStyleIdx="2" presStyleCnt="3" custLinFactNeighborX="73347" custLinFactNeighborY="3201">
        <dgm:presLayoutVars>
          <dgm:chMax val="1"/>
          <dgm:chPref val="1"/>
          <dgm:bulletEnabled val="1"/>
        </dgm:presLayoutVars>
      </dgm:prSet>
      <dgm:spPr/>
    </dgm:pt>
  </dgm:ptLst>
  <dgm:cxnLst>
    <dgm:cxn modelId="{E76D420A-A37E-4B94-B121-BA9AA5FF15F2}" srcId="{81B0F742-67A7-492D-BA62-5E7C25FE7479}" destId="{2794CA72-A4EA-4CB6-8572-BD1EBE6A4E15}" srcOrd="0" destOrd="0" parTransId="{8C4C13BF-822C-4666-A8E1-F5717D88A0B4}" sibTransId="{56630D6C-B6E2-42FE-B05C-493A4C025CBF}"/>
    <dgm:cxn modelId="{30CA5721-AAE2-4679-8156-0816228DE7A1}" type="presOf" srcId="{37E6B01A-C77A-4D4B-9339-08315D65A1FA}" destId="{35F96F0B-86A9-4465-AB4E-B22009649818}" srcOrd="0" destOrd="0" presId="urn:microsoft.com/office/officeart/2005/8/layout/StepDownProcess"/>
    <dgm:cxn modelId="{1D149028-30E8-4F03-9F9D-88D506DCA08F}" type="presOf" srcId="{93A49C26-4B35-4202-9227-BD7C0DB3E3D8}" destId="{2D581FA8-77F6-4EA1-BEBE-5830732505CB}" srcOrd="0" destOrd="1" presId="urn:microsoft.com/office/officeart/2005/8/layout/StepDownProcess"/>
    <dgm:cxn modelId="{86C3D539-B5D6-4E5C-95A8-A22A84E9EF92}" srcId="{E82217A7-6FD9-4FC5-BD6B-5784222E7045}" destId="{37E6B01A-C77A-4D4B-9339-08315D65A1FA}" srcOrd="0" destOrd="0" parTransId="{0FA889DD-97C4-4D21-96BB-06C7371E9530}" sibTransId="{E4EF8EF8-78C3-42DB-9DB1-19C5FF6EB50E}"/>
    <dgm:cxn modelId="{6F738E40-BB98-42E6-AA12-C861E772A702}" srcId="{E82217A7-6FD9-4FC5-BD6B-5784222E7045}" destId="{37B4A67C-9B80-4C28-B609-51019EE98C1F}" srcOrd="1" destOrd="0" parTransId="{03D91F7D-73B9-4440-BC33-C1D74057BE7B}" sibTransId="{A0B3E419-AE31-4A81-BBA5-2EB986EB22E5}"/>
    <dgm:cxn modelId="{0EA1CB41-0CC1-4FA6-B53D-1C5B9FF91704}" srcId="{81B0F742-67A7-492D-BA62-5E7C25FE7479}" destId="{A1E85534-A480-497D-96EB-9068CCB507B6}" srcOrd="2" destOrd="0" parTransId="{4F806796-A20F-4D84-AA1B-F93B1EF2A45E}" sibTransId="{3F7663BF-EDCB-40E3-9862-F20DEE63BEFC}"/>
    <dgm:cxn modelId="{2B7EC864-F6CD-48C3-BAD3-EFB215587E24}" type="presOf" srcId="{37B4A67C-9B80-4C28-B609-51019EE98C1F}" destId="{35F96F0B-86A9-4465-AB4E-B22009649818}" srcOrd="0" destOrd="1" presId="urn:microsoft.com/office/officeart/2005/8/layout/StepDownProcess"/>
    <dgm:cxn modelId="{3CB9234E-AAAF-4B49-93AB-2E02C45774A6}" type="presOf" srcId="{2794CA72-A4EA-4CB6-8572-BD1EBE6A4E15}" destId="{A6BAA3E1-6CFA-4E72-8AAE-305C91138E41}" srcOrd="0" destOrd="0" presId="urn:microsoft.com/office/officeart/2005/8/layout/StepDownProcess"/>
    <dgm:cxn modelId="{2CCCE975-099B-4456-A25F-329B28643E94}" srcId="{2794CA72-A4EA-4CB6-8572-BD1EBE6A4E15}" destId="{93A49C26-4B35-4202-9227-BD7C0DB3E3D8}" srcOrd="1" destOrd="0" parTransId="{4AC97244-FD46-4FF4-AB01-258975B61941}" sibTransId="{4FF1BC01-FB7B-4058-B434-541DBF36BF75}"/>
    <dgm:cxn modelId="{F0E00AC3-C27E-4FFA-B599-446437D380ED}" srcId="{2794CA72-A4EA-4CB6-8572-BD1EBE6A4E15}" destId="{C9EA7679-4D6D-4484-81C2-DD3AF5F95E82}" srcOrd="0" destOrd="0" parTransId="{995CF60C-D4DD-4107-8FAB-E86893282394}" sibTransId="{4634E3A8-32F7-4DBF-B879-8796F8800EB1}"/>
    <dgm:cxn modelId="{546EE2D6-3761-4673-AB32-476B2ECFC436}" type="presOf" srcId="{E82217A7-6FD9-4FC5-BD6B-5784222E7045}" destId="{898D53BD-9021-41A9-AB89-789A1BA18E40}" srcOrd="0" destOrd="0" presId="urn:microsoft.com/office/officeart/2005/8/layout/StepDownProcess"/>
    <dgm:cxn modelId="{40BE05D7-C507-4B52-93FC-B6C7A459E6F1}" type="presOf" srcId="{C9EA7679-4D6D-4484-81C2-DD3AF5F95E82}" destId="{2D581FA8-77F6-4EA1-BEBE-5830732505CB}" srcOrd="0" destOrd="0" presId="urn:microsoft.com/office/officeart/2005/8/layout/StepDownProcess"/>
    <dgm:cxn modelId="{CE1EBBD8-7B5C-4726-9EB3-2C9F45B67BD2}" srcId="{81B0F742-67A7-492D-BA62-5E7C25FE7479}" destId="{E82217A7-6FD9-4FC5-BD6B-5784222E7045}" srcOrd="1" destOrd="0" parTransId="{8964C21B-B194-4B12-AE0E-45C5207DE7DF}" sibTransId="{4A902CCD-83CB-41BB-BFC0-575E2EE113F5}"/>
    <dgm:cxn modelId="{3F01AEE9-03FF-4C81-ABD5-1EA2171C3189}" type="presOf" srcId="{A1E85534-A480-497D-96EB-9068CCB507B6}" destId="{9469F6C9-838D-4C33-9412-54D16237C0D1}" srcOrd="0" destOrd="0" presId="urn:microsoft.com/office/officeart/2005/8/layout/StepDownProcess"/>
    <dgm:cxn modelId="{8AE99FF6-BF69-4EB8-801C-F81543FC4CD6}" type="presOf" srcId="{81B0F742-67A7-492D-BA62-5E7C25FE7479}" destId="{10A40E55-CC18-42C7-B9E9-6A0477E2B065}" srcOrd="0" destOrd="0" presId="urn:microsoft.com/office/officeart/2005/8/layout/StepDownProcess"/>
    <dgm:cxn modelId="{D4D9FA4D-5452-4855-B12A-30091D3962C1}" type="presParOf" srcId="{10A40E55-CC18-42C7-B9E9-6A0477E2B065}" destId="{1E720BE0-EC7B-48CF-B702-7B11275D05F9}" srcOrd="0" destOrd="0" presId="urn:microsoft.com/office/officeart/2005/8/layout/StepDownProcess"/>
    <dgm:cxn modelId="{347432E2-4BBB-42BE-9DF1-C946CDAFBD3B}" type="presParOf" srcId="{1E720BE0-EC7B-48CF-B702-7B11275D05F9}" destId="{F3E40FD4-2DCD-4C65-8916-7738AEF5A6E6}" srcOrd="0" destOrd="0" presId="urn:microsoft.com/office/officeart/2005/8/layout/StepDownProcess"/>
    <dgm:cxn modelId="{8B08C016-5EC7-411D-86E1-339EBDFA016C}" type="presParOf" srcId="{1E720BE0-EC7B-48CF-B702-7B11275D05F9}" destId="{A6BAA3E1-6CFA-4E72-8AAE-305C91138E41}" srcOrd="1" destOrd="0" presId="urn:microsoft.com/office/officeart/2005/8/layout/StepDownProcess"/>
    <dgm:cxn modelId="{1424EAA9-956C-4BF1-85AA-FE47F6B4C47E}" type="presParOf" srcId="{1E720BE0-EC7B-48CF-B702-7B11275D05F9}" destId="{2D581FA8-77F6-4EA1-BEBE-5830732505CB}" srcOrd="2" destOrd="0" presId="urn:microsoft.com/office/officeart/2005/8/layout/StepDownProcess"/>
    <dgm:cxn modelId="{02AE3539-872B-478C-B9F8-DCAD85937167}" type="presParOf" srcId="{10A40E55-CC18-42C7-B9E9-6A0477E2B065}" destId="{F6693ADD-466B-4537-ACA0-681BDA090D91}" srcOrd="1" destOrd="0" presId="urn:microsoft.com/office/officeart/2005/8/layout/StepDownProcess"/>
    <dgm:cxn modelId="{29F15D41-B2FC-4A0E-B85C-1FDC29AB6DA7}" type="presParOf" srcId="{10A40E55-CC18-42C7-B9E9-6A0477E2B065}" destId="{315D030A-7183-4BFB-8499-1BDE22555B12}" srcOrd="2" destOrd="0" presId="urn:microsoft.com/office/officeart/2005/8/layout/StepDownProcess"/>
    <dgm:cxn modelId="{B02F4256-CA99-4C97-89B3-706227796035}" type="presParOf" srcId="{315D030A-7183-4BFB-8499-1BDE22555B12}" destId="{65A5AC30-EAD3-4712-B776-623F2361351E}" srcOrd="0" destOrd="0" presId="urn:microsoft.com/office/officeart/2005/8/layout/StepDownProcess"/>
    <dgm:cxn modelId="{E65212B1-54F1-48D0-A42D-ADEECF60A0B5}" type="presParOf" srcId="{315D030A-7183-4BFB-8499-1BDE22555B12}" destId="{898D53BD-9021-41A9-AB89-789A1BA18E40}" srcOrd="1" destOrd="0" presId="urn:microsoft.com/office/officeart/2005/8/layout/StepDownProcess"/>
    <dgm:cxn modelId="{9A281F08-FD85-44E9-BBC5-603B6CA8F975}" type="presParOf" srcId="{315D030A-7183-4BFB-8499-1BDE22555B12}" destId="{35F96F0B-86A9-4465-AB4E-B22009649818}" srcOrd="2" destOrd="0" presId="urn:microsoft.com/office/officeart/2005/8/layout/StepDownProcess"/>
    <dgm:cxn modelId="{89730276-F73B-4F83-BA22-127C1D7A2851}" type="presParOf" srcId="{10A40E55-CC18-42C7-B9E9-6A0477E2B065}" destId="{3E1C3F39-5BC1-405E-8CBF-06D2612D61E6}" srcOrd="3" destOrd="0" presId="urn:microsoft.com/office/officeart/2005/8/layout/StepDownProcess"/>
    <dgm:cxn modelId="{5ECB2141-6A16-478D-BE21-7E3B1AC044CC}" type="presParOf" srcId="{10A40E55-CC18-42C7-B9E9-6A0477E2B065}" destId="{4FE6A803-5297-41B4-A11B-6051E707E8AF}" srcOrd="4" destOrd="0" presId="urn:microsoft.com/office/officeart/2005/8/layout/StepDownProcess"/>
    <dgm:cxn modelId="{0A04436C-3102-47DB-8F20-C952AF565114}" type="presParOf" srcId="{4FE6A803-5297-41B4-A11B-6051E707E8AF}" destId="{9469F6C9-838D-4C33-9412-54D16237C0D1}"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B0F742-67A7-492D-BA62-5E7C25FE7479}"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2794CA72-A4EA-4CB6-8572-BD1EBE6A4E15}">
      <dgm:prSet phldrT="[Text]"/>
      <dgm:spPr>
        <a:solidFill>
          <a:schemeClr val="accent1">
            <a:lumMod val="60000"/>
            <a:lumOff val="40000"/>
          </a:schemeClr>
        </a:solidFill>
      </dgm:spPr>
      <dgm:t>
        <a:bodyPr/>
        <a:lstStyle/>
        <a:p>
          <a:r>
            <a:rPr lang="en-US" b="0" dirty="0">
              <a:solidFill>
                <a:schemeClr val="tx1"/>
              </a:solidFill>
            </a:rPr>
            <a:t>*Step 1: Universal testing for syphilis at initial prenatal visit</a:t>
          </a:r>
        </a:p>
      </dgm:t>
    </dgm:pt>
    <dgm:pt modelId="{8C4C13BF-822C-4666-A8E1-F5717D88A0B4}" type="parTrans" cxnId="{E76D420A-A37E-4B94-B121-BA9AA5FF15F2}">
      <dgm:prSet/>
      <dgm:spPr/>
      <dgm:t>
        <a:bodyPr/>
        <a:lstStyle/>
        <a:p>
          <a:endParaRPr lang="en-US"/>
        </a:p>
      </dgm:t>
    </dgm:pt>
    <dgm:pt modelId="{56630D6C-B6E2-42FE-B05C-493A4C025CBF}" type="sibTrans" cxnId="{E76D420A-A37E-4B94-B121-BA9AA5FF15F2}">
      <dgm:prSet/>
      <dgm:spPr/>
      <dgm:t>
        <a:bodyPr/>
        <a:lstStyle/>
        <a:p>
          <a:endParaRPr lang="en-US"/>
        </a:p>
      </dgm:t>
    </dgm:pt>
    <dgm:pt modelId="{C9EA7679-4D6D-4484-81C2-DD3AF5F95E82}">
      <dgm:prSet phldrT="[Text]"/>
      <dgm:spPr/>
      <dgm:t>
        <a:bodyPr/>
        <a:lstStyle/>
        <a:p>
          <a:endParaRPr lang="en-US" dirty="0"/>
        </a:p>
      </dgm:t>
    </dgm:pt>
    <dgm:pt modelId="{995CF60C-D4DD-4107-8FAB-E86893282394}" type="parTrans" cxnId="{F0E00AC3-C27E-4FFA-B599-446437D380ED}">
      <dgm:prSet/>
      <dgm:spPr/>
      <dgm:t>
        <a:bodyPr/>
        <a:lstStyle/>
        <a:p>
          <a:endParaRPr lang="en-US"/>
        </a:p>
      </dgm:t>
    </dgm:pt>
    <dgm:pt modelId="{4634E3A8-32F7-4DBF-B879-8796F8800EB1}" type="sibTrans" cxnId="{F0E00AC3-C27E-4FFA-B599-446437D380ED}">
      <dgm:prSet/>
      <dgm:spPr/>
      <dgm:t>
        <a:bodyPr/>
        <a:lstStyle/>
        <a:p>
          <a:endParaRPr lang="en-US"/>
        </a:p>
      </dgm:t>
    </dgm:pt>
    <dgm:pt modelId="{E82217A7-6FD9-4FC5-BD6B-5784222E7045}">
      <dgm:prSet phldrT="[Text]"/>
      <dgm:spPr>
        <a:solidFill>
          <a:schemeClr val="accent1">
            <a:lumMod val="60000"/>
            <a:lumOff val="40000"/>
          </a:schemeClr>
        </a:solidFill>
      </dgm:spPr>
      <dgm:t>
        <a:bodyPr/>
        <a:lstStyle/>
        <a:p>
          <a:r>
            <a:rPr lang="en-US" dirty="0">
              <a:solidFill>
                <a:schemeClr val="tx1"/>
              </a:solidFill>
            </a:rPr>
            <a:t>Step 2: Universal third trimester syphilis testing</a:t>
          </a:r>
        </a:p>
      </dgm:t>
    </dgm:pt>
    <dgm:pt modelId="{8964C21B-B194-4B12-AE0E-45C5207DE7DF}" type="parTrans" cxnId="{CE1EBBD8-7B5C-4726-9EB3-2C9F45B67BD2}">
      <dgm:prSet/>
      <dgm:spPr/>
      <dgm:t>
        <a:bodyPr/>
        <a:lstStyle/>
        <a:p>
          <a:endParaRPr lang="en-US"/>
        </a:p>
      </dgm:t>
    </dgm:pt>
    <dgm:pt modelId="{4A902CCD-83CB-41BB-BFC0-575E2EE113F5}" type="sibTrans" cxnId="{CE1EBBD8-7B5C-4726-9EB3-2C9F45B67BD2}">
      <dgm:prSet/>
      <dgm:spPr/>
      <dgm:t>
        <a:bodyPr/>
        <a:lstStyle/>
        <a:p>
          <a:endParaRPr lang="en-US"/>
        </a:p>
      </dgm:t>
    </dgm:pt>
    <dgm:pt modelId="{37E6B01A-C77A-4D4B-9339-08315D65A1FA}">
      <dgm:prSet phldrT="[Text]"/>
      <dgm:spPr/>
      <dgm:t>
        <a:bodyPr/>
        <a:lstStyle/>
        <a:p>
          <a:endParaRPr lang="en-US" dirty="0"/>
        </a:p>
      </dgm:t>
    </dgm:pt>
    <dgm:pt modelId="{0FA889DD-97C4-4D21-96BB-06C7371E9530}" type="parTrans" cxnId="{86C3D539-B5D6-4E5C-95A8-A22A84E9EF92}">
      <dgm:prSet/>
      <dgm:spPr/>
      <dgm:t>
        <a:bodyPr/>
        <a:lstStyle/>
        <a:p>
          <a:endParaRPr lang="en-US"/>
        </a:p>
      </dgm:t>
    </dgm:pt>
    <dgm:pt modelId="{E4EF8EF8-78C3-42DB-9DB1-19C5FF6EB50E}" type="sibTrans" cxnId="{86C3D539-B5D6-4E5C-95A8-A22A84E9EF92}">
      <dgm:prSet/>
      <dgm:spPr/>
      <dgm:t>
        <a:bodyPr/>
        <a:lstStyle/>
        <a:p>
          <a:endParaRPr lang="en-US"/>
        </a:p>
      </dgm:t>
    </dgm:pt>
    <dgm:pt modelId="{A1E85534-A480-497D-96EB-9068CCB507B6}">
      <dgm:prSet phldrT="[Text]"/>
      <dgm:spPr>
        <a:solidFill>
          <a:srgbClr val="FF99FF"/>
        </a:solidFill>
      </dgm:spPr>
      <dgm:t>
        <a:bodyPr/>
        <a:lstStyle/>
        <a:p>
          <a:endParaRPr lang="en-US" dirty="0">
            <a:solidFill>
              <a:schemeClr val="tx1"/>
            </a:solidFill>
          </a:endParaRPr>
        </a:p>
      </dgm:t>
    </dgm:pt>
    <dgm:pt modelId="{4F806796-A20F-4D84-AA1B-F93B1EF2A45E}" type="parTrans" cxnId="{0EA1CB41-0CC1-4FA6-B53D-1C5B9FF91704}">
      <dgm:prSet/>
      <dgm:spPr/>
      <dgm:t>
        <a:bodyPr/>
        <a:lstStyle/>
        <a:p>
          <a:endParaRPr lang="en-US"/>
        </a:p>
      </dgm:t>
    </dgm:pt>
    <dgm:pt modelId="{3F7663BF-EDCB-40E3-9862-F20DEE63BEFC}" type="sibTrans" cxnId="{0EA1CB41-0CC1-4FA6-B53D-1C5B9FF91704}">
      <dgm:prSet/>
      <dgm:spPr/>
      <dgm:t>
        <a:bodyPr/>
        <a:lstStyle/>
        <a:p>
          <a:endParaRPr lang="en-US"/>
        </a:p>
      </dgm:t>
    </dgm:pt>
    <dgm:pt modelId="{10A40E55-CC18-42C7-B9E9-6A0477E2B065}" type="pres">
      <dgm:prSet presAssocID="{81B0F742-67A7-492D-BA62-5E7C25FE7479}" presName="rootnode" presStyleCnt="0">
        <dgm:presLayoutVars>
          <dgm:chMax/>
          <dgm:chPref/>
          <dgm:dir/>
          <dgm:animLvl val="lvl"/>
        </dgm:presLayoutVars>
      </dgm:prSet>
      <dgm:spPr/>
    </dgm:pt>
    <dgm:pt modelId="{1E720BE0-EC7B-48CF-B702-7B11275D05F9}" type="pres">
      <dgm:prSet presAssocID="{2794CA72-A4EA-4CB6-8572-BD1EBE6A4E15}" presName="composite" presStyleCnt="0"/>
      <dgm:spPr/>
    </dgm:pt>
    <dgm:pt modelId="{F3E40FD4-2DCD-4C65-8916-7738AEF5A6E6}" type="pres">
      <dgm:prSet presAssocID="{2794CA72-A4EA-4CB6-8572-BD1EBE6A4E15}" presName="bentUpArrow1" presStyleLbl="alignImgPlace1" presStyleIdx="0" presStyleCnt="2" custScaleX="161096" custScaleY="143847" custLinFactNeighborX="-42601" custLinFactNeighborY="17953"/>
      <dgm:spPr/>
    </dgm:pt>
    <dgm:pt modelId="{A6BAA3E1-6CFA-4E72-8AAE-305C91138E41}" type="pres">
      <dgm:prSet presAssocID="{2794CA72-A4EA-4CB6-8572-BD1EBE6A4E15}" presName="ParentText" presStyleLbl="node1" presStyleIdx="0" presStyleCnt="3" custScaleX="280043" custScaleY="98523" custLinFactNeighborX="-44" custLinFactNeighborY="-61745">
        <dgm:presLayoutVars>
          <dgm:chMax val="1"/>
          <dgm:chPref val="1"/>
          <dgm:bulletEnabled val="1"/>
        </dgm:presLayoutVars>
      </dgm:prSet>
      <dgm:spPr/>
    </dgm:pt>
    <dgm:pt modelId="{2D581FA8-77F6-4EA1-BEBE-5830732505CB}" type="pres">
      <dgm:prSet presAssocID="{2794CA72-A4EA-4CB6-8572-BD1EBE6A4E15}" presName="ChildText" presStyleLbl="revTx" presStyleIdx="0" presStyleCnt="2" custLinFactNeighborX="41293" custLinFactNeighborY="-669">
        <dgm:presLayoutVars>
          <dgm:chMax val="0"/>
          <dgm:chPref val="0"/>
          <dgm:bulletEnabled val="1"/>
        </dgm:presLayoutVars>
      </dgm:prSet>
      <dgm:spPr/>
    </dgm:pt>
    <dgm:pt modelId="{F6693ADD-466B-4537-ACA0-681BDA090D91}" type="pres">
      <dgm:prSet presAssocID="{56630D6C-B6E2-42FE-B05C-493A4C025CBF}" presName="sibTrans" presStyleCnt="0"/>
      <dgm:spPr/>
    </dgm:pt>
    <dgm:pt modelId="{315D030A-7183-4BFB-8499-1BDE22555B12}" type="pres">
      <dgm:prSet presAssocID="{E82217A7-6FD9-4FC5-BD6B-5784222E7045}" presName="composite" presStyleCnt="0"/>
      <dgm:spPr/>
    </dgm:pt>
    <dgm:pt modelId="{65A5AC30-EAD3-4712-B776-623F2361351E}" type="pres">
      <dgm:prSet presAssocID="{E82217A7-6FD9-4FC5-BD6B-5784222E7045}" presName="bentUpArrow1" presStyleLbl="alignImgPlace1" presStyleIdx="1" presStyleCnt="2" custScaleX="104192" custScaleY="200285" custLinFactNeighborX="-6895" custLinFactNeighborY="31055"/>
      <dgm:spPr/>
    </dgm:pt>
    <dgm:pt modelId="{898D53BD-9021-41A9-AB89-789A1BA18E40}" type="pres">
      <dgm:prSet presAssocID="{E82217A7-6FD9-4FC5-BD6B-5784222E7045}" presName="ParentText" presStyleLbl="node1" presStyleIdx="1" presStyleCnt="3" custScaleX="161462" custLinFactNeighborX="33015" custLinFactNeighborY="23708">
        <dgm:presLayoutVars>
          <dgm:chMax val="1"/>
          <dgm:chPref val="1"/>
          <dgm:bulletEnabled val="1"/>
        </dgm:presLayoutVars>
      </dgm:prSet>
      <dgm:spPr/>
    </dgm:pt>
    <dgm:pt modelId="{35F96F0B-86A9-4465-AB4E-B22009649818}" type="pres">
      <dgm:prSet presAssocID="{E82217A7-6FD9-4FC5-BD6B-5784222E7045}" presName="ChildText" presStyleLbl="revTx" presStyleIdx="1" presStyleCnt="2" custScaleY="110631" custLinFactX="58451" custLinFactNeighborX="100000" custLinFactNeighborY="2615">
        <dgm:presLayoutVars>
          <dgm:chMax val="0"/>
          <dgm:chPref val="0"/>
          <dgm:bulletEnabled val="1"/>
        </dgm:presLayoutVars>
      </dgm:prSet>
      <dgm:spPr/>
    </dgm:pt>
    <dgm:pt modelId="{3E1C3F39-5BC1-405E-8CBF-06D2612D61E6}" type="pres">
      <dgm:prSet presAssocID="{4A902CCD-83CB-41BB-BFC0-575E2EE113F5}" presName="sibTrans" presStyleCnt="0"/>
      <dgm:spPr/>
    </dgm:pt>
    <dgm:pt modelId="{4FE6A803-5297-41B4-A11B-6051E707E8AF}" type="pres">
      <dgm:prSet presAssocID="{A1E85534-A480-497D-96EB-9068CCB507B6}" presName="composite" presStyleCnt="0"/>
      <dgm:spPr/>
    </dgm:pt>
    <dgm:pt modelId="{9469F6C9-838D-4C33-9412-54D16237C0D1}" type="pres">
      <dgm:prSet presAssocID="{A1E85534-A480-497D-96EB-9068CCB507B6}" presName="ParentText" presStyleLbl="node1" presStyleIdx="2" presStyleCnt="3" custScaleX="140707" custScaleY="236869" custLinFactNeighborX="-20149" custLinFactNeighborY="-9586">
        <dgm:presLayoutVars>
          <dgm:chMax val="1"/>
          <dgm:chPref val="1"/>
          <dgm:bulletEnabled val="1"/>
        </dgm:presLayoutVars>
      </dgm:prSet>
      <dgm:spPr/>
    </dgm:pt>
  </dgm:ptLst>
  <dgm:cxnLst>
    <dgm:cxn modelId="{E76D420A-A37E-4B94-B121-BA9AA5FF15F2}" srcId="{81B0F742-67A7-492D-BA62-5E7C25FE7479}" destId="{2794CA72-A4EA-4CB6-8572-BD1EBE6A4E15}" srcOrd="0" destOrd="0" parTransId="{8C4C13BF-822C-4666-A8E1-F5717D88A0B4}" sibTransId="{56630D6C-B6E2-42FE-B05C-493A4C025CBF}"/>
    <dgm:cxn modelId="{30CA5721-AAE2-4679-8156-0816228DE7A1}" type="presOf" srcId="{37E6B01A-C77A-4D4B-9339-08315D65A1FA}" destId="{35F96F0B-86A9-4465-AB4E-B22009649818}" srcOrd="0" destOrd="0" presId="urn:microsoft.com/office/officeart/2005/8/layout/StepDownProcess"/>
    <dgm:cxn modelId="{86C3D539-B5D6-4E5C-95A8-A22A84E9EF92}" srcId="{E82217A7-6FD9-4FC5-BD6B-5784222E7045}" destId="{37E6B01A-C77A-4D4B-9339-08315D65A1FA}" srcOrd="0" destOrd="0" parTransId="{0FA889DD-97C4-4D21-96BB-06C7371E9530}" sibTransId="{E4EF8EF8-78C3-42DB-9DB1-19C5FF6EB50E}"/>
    <dgm:cxn modelId="{0EA1CB41-0CC1-4FA6-B53D-1C5B9FF91704}" srcId="{81B0F742-67A7-492D-BA62-5E7C25FE7479}" destId="{A1E85534-A480-497D-96EB-9068CCB507B6}" srcOrd="2" destOrd="0" parTransId="{4F806796-A20F-4D84-AA1B-F93B1EF2A45E}" sibTransId="{3F7663BF-EDCB-40E3-9862-F20DEE63BEFC}"/>
    <dgm:cxn modelId="{3CB9234E-AAAF-4B49-93AB-2E02C45774A6}" type="presOf" srcId="{2794CA72-A4EA-4CB6-8572-BD1EBE6A4E15}" destId="{A6BAA3E1-6CFA-4E72-8AAE-305C91138E41}" srcOrd="0" destOrd="0" presId="urn:microsoft.com/office/officeart/2005/8/layout/StepDownProcess"/>
    <dgm:cxn modelId="{F0E00AC3-C27E-4FFA-B599-446437D380ED}" srcId="{2794CA72-A4EA-4CB6-8572-BD1EBE6A4E15}" destId="{C9EA7679-4D6D-4484-81C2-DD3AF5F95E82}" srcOrd="0" destOrd="0" parTransId="{995CF60C-D4DD-4107-8FAB-E86893282394}" sibTransId="{4634E3A8-32F7-4DBF-B879-8796F8800EB1}"/>
    <dgm:cxn modelId="{546EE2D6-3761-4673-AB32-476B2ECFC436}" type="presOf" srcId="{E82217A7-6FD9-4FC5-BD6B-5784222E7045}" destId="{898D53BD-9021-41A9-AB89-789A1BA18E40}" srcOrd="0" destOrd="0" presId="urn:microsoft.com/office/officeart/2005/8/layout/StepDownProcess"/>
    <dgm:cxn modelId="{40BE05D7-C507-4B52-93FC-B6C7A459E6F1}" type="presOf" srcId="{C9EA7679-4D6D-4484-81C2-DD3AF5F95E82}" destId="{2D581FA8-77F6-4EA1-BEBE-5830732505CB}" srcOrd="0" destOrd="0" presId="urn:microsoft.com/office/officeart/2005/8/layout/StepDownProcess"/>
    <dgm:cxn modelId="{CE1EBBD8-7B5C-4726-9EB3-2C9F45B67BD2}" srcId="{81B0F742-67A7-492D-BA62-5E7C25FE7479}" destId="{E82217A7-6FD9-4FC5-BD6B-5784222E7045}" srcOrd="1" destOrd="0" parTransId="{8964C21B-B194-4B12-AE0E-45C5207DE7DF}" sibTransId="{4A902CCD-83CB-41BB-BFC0-575E2EE113F5}"/>
    <dgm:cxn modelId="{3F01AEE9-03FF-4C81-ABD5-1EA2171C3189}" type="presOf" srcId="{A1E85534-A480-497D-96EB-9068CCB507B6}" destId="{9469F6C9-838D-4C33-9412-54D16237C0D1}" srcOrd="0" destOrd="0" presId="urn:microsoft.com/office/officeart/2005/8/layout/StepDownProcess"/>
    <dgm:cxn modelId="{8AE99FF6-BF69-4EB8-801C-F81543FC4CD6}" type="presOf" srcId="{81B0F742-67A7-492D-BA62-5E7C25FE7479}" destId="{10A40E55-CC18-42C7-B9E9-6A0477E2B065}" srcOrd="0" destOrd="0" presId="urn:microsoft.com/office/officeart/2005/8/layout/StepDownProcess"/>
    <dgm:cxn modelId="{D4D9FA4D-5452-4855-B12A-30091D3962C1}" type="presParOf" srcId="{10A40E55-CC18-42C7-B9E9-6A0477E2B065}" destId="{1E720BE0-EC7B-48CF-B702-7B11275D05F9}" srcOrd="0" destOrd="0" presId="urn:microsoft.com/office/officeart/2005/8/layout/StepDownProcess"/>
    <dgm:cxn modelId="{347432E2-4BBB-42BE-9DF1-C946CDAFBD3B}" type="presParOf" srcId="{1E720BE0-EC7B-48CF-B702-7B11275D05F9}" destId="{F3E40FD4-2DCD-4C65-8916-7738AEF5A6E6}" srcOrd="0" destOrd="0" presId="urn:microsoft.com/office/officeart/2005/8/layout/StepDownProcess"/>
    <dgm:cxn modelId="{8B08C016-5EC7-411D-86E1-339EBDFA016C}" type="presParOf" srcId="{1E720BE0-EC7B-48CF-B702-7B11275D05F9}" destId="{A6BAA3E1-6CFA-4E72-8AAE-305C91138E41}" srcOrd="1" destOrd="0" presId="urn:microsoft.com/office/officeart/2005/8/layout/StepDownProcess"/>
    <dgm:cxn modelId="{1424EAA9-956C-4BF1-85AA-FE47F6B4C47E}" type="presParOf" srcId="{1E720BE0-EC7B-48CF-B702-7B11275D05F9}" destId="{2D581FA8-77F6-4EA1-BEBE-5830732505CB}" srcOrd="2" destOrd="0" presId="urn:microsoft.com/office/officeart/2005/8/layout/StepDownProcess"/>
    <dgm:cxn modelId="{02AE3539-872B-478C-B9F8-DCAD85937167}" type="presParOf" srcId="{10A40E55-CC18-42C7-B9E9-6A0477E2B065}" destId="{F6693ADD-466B-4537-ACA0-681BDA090D91}" srcOrd="1" destOrd="0" presId="urn:microsoft.com/office/officeart/2005/8/layout/StepDownProcess"/>
    <dgm:cxn modelId="{29F15D41-B2FC-4A0E-B85C-1FDC29AB6DA7}" type="presParOf" srcId="{10A40E55-CC18-42C7-B9E9-6A0477E2B065}" destId="{315D030A-7183-4BFB-8499-1BDE22555B12}" srcOrd="2" destOrd="0" presId="urn:microsoft.com/office/officeart/2005/8/layout/StepDownProcess"/>
    <dgm:cxn modelId="{B02F4256-CA99-4C97-89B3-706227796035}" type="presParOf" srcId="{315D030A-7183-4BFB-8499-1BDE22555B12}" destId="{65A5AC30-EAD3-4712-B776-623F2361351E}" srcOrd="0" destOrd="0" presId="urn:microsoft.com/office/officeart/2005/8/layout/StepDownProcess"/>
    <dgm:cxn modelId="{E65212B1-54F1-48D0-A42D-ADEECF60A0B5}" type="presParOf" srcId="{315D030A-7183-4BFB-8499-1BDE22555B12}" destId="{898D53BD-9021-41A9-AB89-789A1BA18E40}" srcOrd="1" destOrd="0" presId="urn:microsoft.com/office/officeart/2005/8/layout/StepDownProcess"/>
    <dgm:cxn modelId="{9A281F08-FD85-44E9-BBC5-603B6CA8F975}" type="presParOf" srcId="{315D030A-7183-4BFB-8499-1BDE22555B12}" destId="{35F96F0B-86A9-4465-AB4E-B22009649818}" srcOrd="2" destOrd="0" presId="urn:microsoft.com/office/officeart/2005/8/layout/StepDownProcess"/>
    <dgm:cxn modelId="{89730276-F73B-4F83-BA22-127C1D7A2851}" type="presParOf" srcId="{10A40E55-CC18-42C7-B9E9-6A0477E2B065}" destId="{3E1C3F39-5BC1-405E-8CBF-06D2612D61E6}" srcOrd="3" destOrd="0" presId="urn:microsoft.com/office/officeart/2005/8/layout/StepDownProcess"/>
    <dgm:cxn modelId="{5ECB2141-6A16-478D-BE21-7E3B1AC044CC}" type="presParOf" srcId="{10A40E55-CC18-42C7-B9E9-6A0477E2B065}" destId="{4FE6A803-5297-41B4-A11B-6051E707E8AF}" srcOrd="4" destOrd="0" presId="urn:microsoft.com/office/officeart/2005/8/layout/StepDownProcess"/>
    <dgm:cxn modelId="{0A04436C-3102-47DB-8F20-C952AF565114}" type="presParOf" srcId="{4FE6A803-5297-41B4-A11B-6051E707E8AF}" destId="{9469F6C9-838D-4C33-9412-54D16237C0D1}"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B8A790-3F1D-4DFF-A407-38299384EAD8}"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n-US"/>
        </a:p>
      </dgm:t>
    </dgm:pt>
    <dgm:pt modelId="{67B54DB2-03FE-4FCB-91D9-1A6E3B044929}">
      <dgm:prSet phldrT="[Text]"/>
      <dgm:spPr/>
      <dgm:t>
        <a:bodyPr/>
        <a:lstStyle/>
        <a:p>
          <a:r>
            <a:rPr lang="en-US" dirty="0"/>
            <a:t>Maternal Syphilis Detected. </a:t>
          </a:r>
        </a:p>
        <a:p>
          <a:r>
            <a:rPr lang="en-US" dirty="0"/>
            <a:t>Initiate PCN Treatment.</a:t>
          </a:r>
        </a:p>
        <a:p>
          <a:r>
            <a:rPr lang="en-US" dirty="0"/>
            <a:t>Notify IDPH.</a:t>
          </a:r>
        </a:p>
      </dgm:t>
    </dgm:pt>
    <dgm:pt modelId="{14B893E5-623C-491B-B7EA-AD24E818BFB1}" type="parTrans" cxnId="{69948A17-356A-42AC-A26D-EE3BF45FC585}">
      <dgm:prSet/>
      <dgm:spPr/>
      <dgm:t>
        <a:bodyPr/>
        <a:lstStyle/>
        <a:p>
          <a:endParaRPr lang="en-US"/>
        </a:p>
      </dgm:t>
    </dgm:pt>
    <dgm:pt modelId="{790B14B1-4886-4B47-8224-2957FE5F24BC}" type="sibTrans" cxnId="{69948A17-356A-42AC-A26D-EE3BF45FC585}">
      <dgm:prSet/>
      <dgm:spPr/>
      <dgm:t>
        <a:bodyPr/>
        <a:lstStyle/>
        <a:p>
          <a:endParaRPr lang="en-US"/>
        </a:p>
      </dgm:t>
    </dgm:pt>
    <dgm:pt modelId="{2A76171E-3D09-408F-A97F-C5C02B05A0AF}">
      <dgm:prSet phldrT="[Text]" custT="1"/>
      <dgm:spPr>
        <a:solidFill>
          <a:srgbClr val="002060"/>
        </a:solidFill>
      </dgm:spPr>
      <dgm:t>
        <a:bodyPr/>
        <a:lstStyle/>
        <a:p>
          <a:r>
            <a:rPr lang="en-US" sz="1000" dirty="0"/>
            <a:t>Partner testing and treatment</a:t>
          </a:r>
        </a:p>
      </dgm:t>
    </dgm:pt>
    <dgm:pt modelId="{6E204B1B-D973-42C1-B305-31E7B9DCFE22}" type="parTrans" cxnId="{5E9665CF-63C2-4692-8E2E-35776A874273}">
      <dgm:prSet/>
      <dgm:spPr/>
      <dgm:t>
        <a:bodyPr/>
        <a:lstStyle/>
        <a:p>
          <a:endParaRPr lang="en-US"/>
        </a:p>
      </dgm:t>
    </dgm:pt>
    <dgm:pt modelId="{1BEE593B-BA9C-418F-94B7-C8960DB44923}" type="sibTrans" cxnId="{5E9665CF-63C2-4692-8E2E-35776A874273}">
      <dgm:prSet/>
      <dgm:spPr/>
      <dgm:t>
        <a:bodyPr/>
        <a:lstStyle/>
        <a:p>
          <a:endParaRPr lang="en-US"/>
        </a:p>
      </dgm:t>
    </dgm:pt>
    <dgm:pt modelId="{6ECB99A0-B062-418A-B541-7A35B691225E}">
      <dgm:prSet phldrT="[Text]" custT="1"/>
      <dgm:spPr/>
      <dgm:t>
        <a:bodyPr/>
        <a:lstStyle/>
        <a:p>
          <a:r>
            <a:rPr lang="en-US" sz="1400" dirty="0"/>
            <a:t>If penicillin allergy listed, </a:t>
          </a:r>
        </a:p>
        <a:p>
          <a:r>
            <a:rPr lang="en-US" sz="1400" dirty="0"/>
            <a:t>obtain urgent Allergy Consult </a:t>
          </a:r>
        </a:p>
        <a:p>
          <a:r>
            <a:rPr lang="en-US" sz="1400" dirty="0"/>
            <a:t>to ensure PCN administration</a:t>
          </a:r>
        </a:p>
      </dgm:t>
    </dgm:pt>
    <dgm:pt modelId="{0FEDF4C0-F61A-427F-B292-AAFC06D53991}" type="parTrans" cxnId="{A18561F9-8559-440A-B47C-1A36685F6096}">
      <dgm:prSet/>
      <dgm:spPr/>
      <dgm:t>
        <a:bodyPr/>
        <a:lstStyle/>
        <a:p>
          <a:endParaRPr lang="en-US"/>
        </a:p>
      </dgm:t>
    </dgm:pt>
    <dgm:pt modelId="{620E97E1-66D2-4377-AEDB-361EA938EABD}" type="sibTrans" cxnId="{A18561F9-8559-440A-B47C-1A36685F6096}">
      <dgm:prSet/>
      <dgm:spPr/>
      <dgm:t>
        <a:bodyPr/>
        <a:lstStyle/>
        <a:p>
          <a:endParaRPr lang="en-US"/>
        </a:p>
      </dgm:t>
    </dgm:pt>
    <dgm:pt modelId="{AE5DED39-1DDF-47B2-B27A-81B868D108B1}">
      <dgm:prSet phldrT="[Text]"/>
      <dgm:spPr/>
      <dgm:t>
        <a:bodyPr/>
        <a:lstStyle/>
        <a:p>
          <a:r>
            <a:rPr lang="en-US" dirty="0"/>
            <a:t>Arrange Postpartum Follow-up of RPRs for 1-2 years</a:t>
          </a:r>
        </a:p>
      </dgm:t>
    </dgm:pt>
    <dgm:pt modelId="{9916D217-A9AD-4D28-866C-4133E46C4FAD}" type="parTrans" cxnId="{38CDCD15-A4A1-4661-A2B4-88A8B5E775B5}">
      <dgm:prSet/>
      <dgm:spPr/>
      <dgm:t>
        <a:bodyPr/>
        <a:lstStyle/>
        <a:p>
          <a:endParaRPr lang="en-US"/>
        </a:p>
      </dgm:t>
    </dgm:pt>
    <dgm:pt modelId="{65247B53-DA77-4422-AC1F-C2FE0D6E3EAD}" type="sibTrans" cxnId="{38CDCD15-A4A1-4661-A2B4-88A8B5E775B5}">
      <dgm:prSet/>
      <dgm:spPr/>
      <dgm:t>
        <a:bodyPr/>
        <a:lstStyle/>
        <a:p>
          <a:endParaRPr lang="en-US"/>
        </a:p>
      </dgm:t>
    </dgm:pt>
    <dgm:pt modelId="{DC6C1744-3402-4246-A2B3-2D7A787D7524}">
      <dgm:prSet phldrT="[Text]"/>
      <dgm:spPr>
        <a:solidFill>
          <a:srgbClr val="9933FF"/>
        </a:solidFill>
      </dgm:spPr>
      <dgm:t>
        <a:bodyPr/>
        <a:lstStyle/>
        <a:p>
          <a:r>
            <a:rPr lang="en-US" sz="1000" dirty="0"/>
            <a:t>Notify neonatal team at or ahead of delivery of :</a:t>
          </a:r>
        </a:p>
      </dgm:t>
    </dgm:pt>
    <dgm:pt modelId="{98901818-2ABF-4D93-B448-9E392A270EAD}" type="parTrans" cxnId="{A29F4B92-9F0C-4398-9A97-1CA36550B51A}">
      <dgm:prSet/>
      <dgm:spPr/>
      <dgm:t>
        <a:bodyPr/>
        <a:lstStyle/>
        <a:p>
          <a:endParaRPr lang="en-US"/>
        </a:p>
      </dgm:t>
    </dgm:pt>
    <dgm:pt modelId="{E8ACBF61-DCDA-4850-AE50-AFFC8F34C26D}" type="sibTrans" cxnId="{A29F4B92-9F0C-4398-9A97-1CA36550B51A}">
      <dgm:prSet/>
      <dgm:spPr/>
      <dgm:t>
        <a:bodyPr/>
        <a:lstStyle/>
        <a:p>
          <a:endParaRPr lang="en-US"/>
        </a:p>
      </dgm:t>
    </dgm:pt>
    <dgm:pt modelId="{6F3EF233-99BC-4A3B-B735-A8F1C8950D9E}">
      <dgm:prSet custT="1"/>
      <dgm:spPr/>
      <dgm:t>
        <a:bodyPr/>
        <a:lstStyle/>
        <a:p>
          <a:r>
            <a:rPr lang="en-US" sz="1000" dirty="0"/>
            <a:t>Maternal syphilis history, treatment (doses, route,  and dates) , and serial RPRs</a:t>
          </a:r>
        </a:p>
      </dgm:t>
    </dgm:pt>
    <dgm:pt modelId="{A5FCD6FF-9F3D-4CCD-807D-7ACD83AF9DDB}" type="parTrans" cxnId="{B1963041-F344-45BF-9678-9046C1F1CF96}">
      <dgm:prSet/>
      <dgm:spPr/>
      <dgm:t>
        <a:bodyPr/>
        <a:lstStyle/>
        <a:p>
          <a:endParaRPr lang="en-US"/>
        </a:p>
      </dgm:t>
    </dgm:pt>
    <dgm:pt modelId="{745108B4-CD01-45A1-A541-98DCADDD5B28}" type="sibTrans" cxnId="{B1963041-F344-45BF-9678-9046C1F1CF96}">
      <dgm:prSet/>
      <dgm:spPr/>
      <dgm:t>
        <a:bodyPr/>
        <a:lstStyle/>
        <a:p>
          <a:endParaRPr lang="en-US"/>
        </a:p>
      </dgm:t>
    </dgm:pt>
    <dgm:pt modelId="{82AAB3FB-9A2B-4EEE-A2EB-96CDD284DB18}" type="pres">
      <dgm:prSet presAssocID="{E1B8A790-3F1D-4DFF-A407-38299384EAD8}" presName="Name0" presStyleCnt="0">
        <dgm:presLayoutVars>
          <dgm:chMax val="1"/>
          <dgm:dir/>
          <dgm:animLvl val="ctr"/>
          <dgm:resizeHandles val="exact"/>
        </dgm:presLayoutVars>
      </dgm:prSet>
      <dgm:spPr/>
    </dgm:pt>
    <dgm:pt modelId="{7E65E178-15F2-4032-946D-651E759F2BE3}" type="pres">
      <dgm:prSet presAssocID="{67B54DB2-03FE-4FCB-91D9-1A6E3B044929}" presName="centerShape" presStyleLbl="node0" presStyleIdx="0" presStyleCnt="1" custScaleX="121167" custScaleY="117299"/>
      <dgm:spPr/>
    </dgm:pt>
    <dgm:pt modelId="{E91FB89C-DA4D-48ED-9544-BBF4BD53DB97}" type="pres">
      <dgm:prSet presAssocID="{6E204B1B-D973-42C1-B305-31E7B9DCFE22}" presName="parTrans" presStyleLbl="sibTrans2D1" presStyleIdx="0" presStyleCnt="4"/>
      <dgm:spPr/>
    </dgm:pt>
    <dgm:pt modelId="{E393DA37-3412-4112-B51E-1C68413F117E}" type="pres">
      <dgm:prSet presAssocID="{6E204B1B-D973-42C1-B305-31E7B9DCFE22}" presName="connectorText" presStyleLbl="sibTrans2D1" presStyleIdx="0" presStyleCnt="4"/>
      <dgm:spPr/>
    </dgm:pt>
    <dgm:pt modelId="{F388B39D-C65E-4185-A568-C2BDED9C215C}" type="pres">
      <dgm:prSet presAssocID="{2A76171E-3D09-408F-A97F-C5C02B05A0AF}" presName="node" presStyleLbl="node1" presStyleIdx="0" presStyleCnt="4" custScaleX="122275" custScaleY="117507" custRadScaleRad="111623" custRadScaleInc="-908">
        <dgm:presLayoutVars>
          <dgm:bulletEnabled val="1"/>
        </dgm:presLayoutVars>
      </dgm:prSet>
      <dgm:spPr/>
    </dgm:pt>
    <dgm:pt modelId="{EA701006-AC9A-4C1B-B885-7217AEC02E9D}" type="pres">
      <dgm:prSet presAssocID="{0FEDF4C0-F61A-427F-B292-AAFC06D53991}" presName="parTrans" presStyleLbl="sibTrans2D1" presStyleIdx="1" presStyleCnt="4" custScaleX="97594"/>
      <dgm:spPr/>
    </dgm:pt>
    <dgm:pt modelId="{BEA37D59-6F29-4D53-9742-2F6835A0611D}" type="pres">
      <dgm:prSet presAssocID="{0FEDF4C0-F61A-427F-B292-AAFC06D53991}" presName="connectorText" presStyleLbl="sibTrans2D1" presStyleIdx="1" presStyleCnt="4"/>
      <dgm:spPr/>
    </dgm:pt>
    <dgm:pt modelId="{02DE0851-766F-4246-8E02-7578D3F04F78}" type="pres">
      <dgm:prSet presAssocID="{6ECB99A0-B062-418A-B541-7A35B691225E}" presName="node" presStyleLbl="node1" presStyleIdx="1" presStyleCnt="4" custScaleX="159847" custScaleY="150815" custRadScaleRad="132641" custRadScaleInc="-5093">
        <dgm:presLayoutVars>
          <dgm:bulletEnabled val="1"/>
        </dgm:presLayoutVars>
      </dgm:prSet>
      <dgm:spPr/>
    </dgm:pt>
    <dgm:pt modelId="{672F5A38-87EB-4981-8582-7764C2766F0A}" type="pres">
      <dgm:prSet presAssocID="{9916D217-A9AD-4D28-866C-4133E46C4FAD}" presName="parTrans" presStyleLbl="sibTrans2D1" presStyleIdx="2" presStyleCnt="4"/>
      <dgm:spPr/>
    </dgm:pt>
    <dgm:pt modelId="{3362A609-D001-4BCB-B774-D08147280FD4}" type="pres">
      <dgm:prSet presAssocID="{9916D217-A9AD-4D28-866C-4133E46C4FAD}" presName="connectorText" presStyleLbl="sibTrans2D1" presStyleIdx="2" presStyleCnt="4"/>
      <dgm:spPr/>
    </dgm:pt>
    <dgm:pt modelId="{B638E90B-9F53-4DFA-987D-BF3973ABD0DC}" type="pres">
      <dgm:prSet presAssocID="{AE5DED39-1DDF-47B2-B27A-81B868D108B1}" presName="node" presStyleLbl="node1" presStyleIdx="2" presStyleCnt="4" custScaleX="122960" custScaleY="107467" custRadScaleRad="95383">
        <dgm:presLayoutVars>
          <dgm:bulletEnabled val="1"/>
        </dgm:presLayoutVars>
      </dgm:prSet>
      <dgm:spPr/>
    </dgm:pt>
    <dgm:pt modelId="{6A6F4BCA-6BD4-4EF1-8D6A-0B842BF77867}" type="pres">
      <dgm:prSet presAssocID="{98901818-2ABF-4D93-B448-9E392A270EAD}" presName="parTrans" presStyleLbl="sibTrans2D1" presStyleIdx="3" presStyleCnt="4"/>
      <dgm:spPr/>
    </dgm:pt>
    <dgm:pt modelId="{5E486384-0141-4BA8-8674-527D5773B4E9}" type="pres">
      <dgm:prSet presAssocID="{98901818-2ABF-4D93-B448-9E392A270EAD}" presName="connectorText" presStyleLbl="sibTrans2D1" presStyleIdx="3" presStyleCnt="4"/>
      <dgm:spPr/>
    </dgm:pt>
    <dgm:pt modelId="{C2B36E6D-C9AC-4A1D-A432-BDE58A07125A}" type="pres">
      <dgm:prSet presAssocID="{DC6C1744-3402-4246-A2B3-2D7A787D7524}" presName="node" presStyleLbl="node1" presStyleIdx="3" presStyleCnt="4" custScaleX="150927" custScaleY="128543" custRadScaleRad="121673" custRadScaleInc="5553">
        <dgm:presLayoutVars>
          <dgm:bulletEnabled val="1"/>
        </dgm:presLayoutVars>
      </dgm:prSet>
      <dgm:spPr/>
    </dgm:pt>
  </dgm:ptLst>
  <dgm:cxnLst>
    <dgm:cxn modelId="{ECD3DC04-D716-41E4-822F-F53CBB1CF36E}" type="presOf" srcId="{E1B8A790-3F1D-4DFF-A407-38299384EAD8}" destId="{82AAB3FB-9A2B-4EEE-A2EB-96CDD284DB18}" srcOrd="0" destOrd="0" presId="urn:microsoft.com/office/officeart/2005/8/layout/radial5"/>
    <dgm:cxn modelId="{38CDCD15-A4A1-4661-A2B4-88A8B5E775B5}" srcId="{67B54DB2-03FE-4FCB-91D9-1A6E3B044929}" destId="{AE5DED39-1DDF-47B2-B27A-81B868D108B1}" srcOrd="2" destOrd="0" parTransId="{9916D217-A9AD-4D28-866C-4133E46C4FAD}" sibTransId="{65247B53-DA77-4422-AC1F-C2FE0D6E3EAD}"/>
    <dgm:cxn modelId="{69948A17-356A-42AC-A26D-EE3BF45FC585}" srcId="{E1B8A790-3F1D-4DFF-A407-38299384EAD8}" destId="{67B54DB2-03FE-4FCB-91D9-1A6E3B044929}" srcOrd="0" destOrd="0" parTransId="{14B893E5-623C-491B-B7EA-AD24E818BFB1}" sibTransId="{790B14B1-4886-4B47-8224-2957FE5F24BC}"/>
    <dgm:cxn modelId="{CCBB1827-231D-4605-B1D7-28DE72055D82}" type="presOf" srcId="{0FEDF4C0-F61A-427F-B292-AAFC06D53991}" destId="{EA701006-AC9A-4C1B-B885-7217AEC02E9D}" srcOrd="0" destOrd="0" presId="urn:microsoft.com/office/officeart/2005/8/layout/radial5"/>
    <dgm:cxn modelId="{558E392E-DC54-4CEB-A388-30CBEB227B07}" type="presOf" srcId="{67B54DB2-03FE-4FCB-91D9-1A6E3B044929}" destId="{7E65E178-15F2-4032-946D-651E759F2BE3}" srcOrd="0" destOrd="0" presId="urn:microsoft.com/office/officeart/2005/8/layout/radial5"/>
    <dgm:cxn modelId="{E1BF465B-44C0-4F53-B46E-5B3300121D9C}" type="presOf" srcId="{AE5DED39-1DDF-47B2-B27A-81B868D108B1}" destId="{B638E90B-9F53-4DFA-987D-BF3973ABD0DC}" srcOrd="0" destOrd="0" presId="urn:microsoft.com/office/officeart/2005/8/layout/radial5"/>
    <dgm:cxn modelId="{B1963041-F344-45BF-9678-9046C1F1CF96}" srcId="{DC6C1744-3402-4246-A2B3-2D7A787D7524}" destId="{6F3EF233-99BC-4A3B-B735-A8F1C8950D9E}" srcOrd="0" destOrd="0" parTransId="{A5FCD6FF-9F3D-4CCD-807D-7ACD83AF9DDB}" sibTransId="{745108B4-CD01-45A1-A541-98DCADDD5B28}"/>
    <dgm:cxn modelId="{508E5B62-ECC2-4657-88C8-914B89FEE351}" type="presOf" srcId="{2A76171E-3D09-408F-A97F-C5C02B05A0AF}" destId="{F388B39D-C65E-4185-A568-C2BDED9C215C}" srcOrd="0" destOrd="0" presId="urn:microsoft.com/office/officeart/2005/8/layout/radial5"/>
    <dgm:cxn modelId="{A27C6D6A-A09F-4814-B99A-BBF9168A62E9}" type="presOf" srcId="{98901818-2ABF-4D93-B448-9E392A270EAD}" destId="{6A6F4BCA-6BD4-4EF1-8D6A-0B842BF77867}" srcOrd="0" destOrd="0" presId="urn:microsoft.com/office/officeart/2005/8/layout/radial5"/>
    <dgm:cxn modelId="{F0976A6D-76F6-4AAC-97F8-4838ED172CCB}" type="presOf" srcId="{6F3EF233-99BC-4A3B-B735-A8F1C8950D9E}" destId="{C2B36E6D-C9AC-4A1D-A432-BDE58A07125A}" srcOrd="0" destOrd="1" presId="urn:microsoft.com/office/officeart/2005/8/layout/radial5"/>
    <dgm:cxn modelId="{90B6A052-9099-4E0C-BE7C-3F75B3E46FED}" type="presOf" srcId="{9916D217-A9AD-4D28-866C-4133E46C4FAD}" destId="{3362A609-D001-4BCB-B774-D08147280FD4}" srcOrd="1" destOrd="0" presId="urn:microsoft.com/office/officeart/2005/8/layout/radial5"/>
    <dgm:cxn modelId="{755BF577-2261-4928-865C-91CDE3571D80}" type="presOf" srcId="{98901818-2ABF-4D93-B448-9E392A270EAD}" destId="{5E486384-0141-4BA8-8674-527D5773B4E9}" srcOrd="1" destOrd="0" presId="urn:microsoft.com/office/officeart/2005/8/layout/radial5"/>
    <dgm:cxn modelId="{232D5A8B-8136-4F95-9178-2AD72DDC8C34}" type="presOf" srcId="{DC6C1744-3402-4246-A2B3-2D7A787D7524}" destId="{C2B36E6D-C9AC-4A1D-A432-BDE58A07125A}" srcOrd="0" destOrd="0" presId="urn:microsoft.com/office/officeart/2005/8/layout/radial5"/>
    <dgm:cxn modelId="{A29F4B92-9F0C-4398-9A97-1CA36550B51A}" srcId="{67B54DB2-03FE-4FCB-91D9-1A6E3B044929}" destId="{DC6C1744-3402-4246-A2B3-2D7A787D7524}" srcOrd="3" destOrd="0" parTransId="{98901818-2ABF-4D93-B448-9E392A270EAD}" sibTransId="{E8ACBF61-DCDA-4850-AE50-AFFC8F34C26D}"/>
    <dgm:cxn modelId="{E8D362AB-A8A2-4C7B-AFB8-41E7D7AA3F2E}" type="presOf" srcId="{0FEDF4C0-F61A-427F-B292-AAFC06D53991}" destId="{BEA37D59-6F29-4D53-9742-2F6835A0611D}" srcOrd="1" destOrd="0" presId="urn:microsoft.com/office/officeart/2005/8/layout/radial5"/>
    <dgm:cxn modelId="{BD8837B1-4518-4A55-8F7A-DFB5BF032DD7}" type="presOf" srcId="{6E204B1B-D973-42C1-B305-31E7B9DCFE22}" destId="{E393DA37-3412-4112-B51E-1C68413F117E}" srcOrd="1" destOrd="0" presId="urn:microsoft.com/office/officeart/2005/8/layout/radial5"/>
    <dgm:cxn modelId="{5E9665CF-63C2-4692-8E2E-35776A874273}" srcId="{67B54DB2-03FE-4FCB-91D9-1A6E3B044929}" destId="{2A76171E-3D09-408F-A97F-C5C02B05A0AF}" srcOrd="0" destOrd="0" parTransId="{6E204B1B-D973-42C1-B305-31E7B9DCFE22}" sibTransId="{1BEE593B-BA9C-418F-94B7-C8960DB44923}"/>
    <dgm:cxn modelId="{2BB5CAEB-F990-4E0C-8FCC-9446BA507BC5}" type="presOf" srcId="{6ECB99A0-B062-418A-B541-7A35B691225E}" destId="{02DE0851-766F-4246-8E02-7578D3F04F78}" srcOrd="0" destOrd="0" presId="urn:microsoft.com/office/officeart/2005/8/layout/radial5"/>
    <dgm:cxn modelId="{C881F3EF-FF30-45B8-92B1-0A0908F8746D}" type="presOf" srcId="{6E204B1B-D973-42C1-B305-31E7B9DCFE22}" destId="{E91FB89C-DA4D-48ED-9544-BBF4BD53DB97}" srcOrd="0" destOrd="0" presId="urn:microsoft.com/office/officeart/2005/8/layout/radial5"/>
    <dgm:cxn modelId="{A18561F9-8559-440A-B47C-1A36685F6096}" srcId="{67B54DB2-03FE-4FCB-91D9-1A6E3B044929}" destId="{6ECB99A0-B062-418A-B541-7A35B691225E}" srcOrd="1" destOrd="0" parTransId="{0FEDF4C0-F61A-427F-B292-AAFC06D53991}" sibTransId="{620E97E1-66D2-4377-AEDB-361EA938EABD}"/>
    <dgm:cxn modelId="{5C4EBDFE-6391-415F-B185-0D23C3082644}" type="presOf" srcId="{9916D217-A9AD-4D28-866C-4133E46C4FAD}" destId="{672F5A38-87EB-4981-8582-7764C2766F0A}" srcOrd="0" destOrd="0" presId="urn:microsoft.com/office/officeart/2005/8/layout/radial5"/>
    <dgm:cxn modelId="{D352B490-4087-476F-A511-FAEEEBC25E30}" type="presParOf" srcId="{82AAB3FB-9A2B-4EEE-A2EB-96CDD284DB18}" destId="{7E65E178-15F2-4032-946D-651E759F2BE3}" srcOrd="0" destOrd="0" presId="urn:microsoft.com/office/officeart/2005/8/layout/radial5"/>
    <dgm:cxn modelId="{FFCC1F96-4FEF-4D15-88F1-5B3FA7A26F10}" type="presParOf" srcId="{82AAB3FB-9A2B-4EEE-A2EB-96CDD284DB18}" destId="{E91FB89C-DA4D-48ED-9544-BBF4BD53DB97}" srcOrd="1" destOrd="0" presId="urn:microsoft.com/office/officeart/2005/8/layout/radial5"/>
    <dgm:cxn modelId="{34F6E55A-73C8-4541-82DC-2956A9293F28}" type="presParOf" srcId="{E91FB89C-DA4D-48ED-9544-BBF4BD53DB97}" destId="{E393DA37-3412-4112-B51E-1C68413F117E}" srcOrd="0" destOrd="0" presId="urn:microsoft.com/office/officeart/2005/8/layout/radial5"/>
    <dgm:cxn modelId="{3D0EF173-E1FC-4612-A5D1-459F6D583613}" type="presParOf" srcId="{82AAB3FB-9A2B-4EEE-A2EB-96CDD284DB18}" destId="{F388B39D-C65E-4185-A568-C2BDED9C215C}" srcOrd="2" destOrd="0" presId="urn:microsoft.com/office/officeart/2005/8/layout/radial5"/>
    <dgm:cxn modelId="{5DDBCFF4-D10D-4A27-9401-6B21BF3ED471}" type="presParOf" srcId="{82AAB3FB-9A2B-4EEE-A2EB-96CDD284DB18}" destId="{EA701006-AC9A-4C1B-B885-7217AEC02E9D}" srcOrd="3" destOrd="0" presId="urn:microsoft.com/office/officeart/2005/8/layout/radial5"/>
    <dgm:cxn modelId="{36D47154-1401-43A7-A005-CA9DB95D9819}" type="presParOf" srcId="{EA701006-AC9A-4C1B-B885-7217AEC02E9D}" destId="{BEA37D59-6F29-4D53-9742-2F6835A0611D}" srcOrd="0" destOrd="0" presId="urn:microsoft.com/office/officeart/2005/8/layout/radial5"/>
    <dgm:cxn modelId="{ED7398C1-412C-44FB-856E-B05AC311D869}" type="presParOf" srcId="{82AAB3FB-9A2B-4EEE-A2EB-96CDD284DB18}" destId="{02DE0851-766F-4246-8E02-7578D3F04F78}" srcOrd="4" destOrd="0" presId="urn:microsoft.com/office/officeart/2005/8/layout/radial5"/>
    <dgm:cxn modelId="{FA2E16A1-A3E2-45F6-9F7A-5F972A152694}" type="presParOf" srcId="{82AAB3FB-9A2B-4EEE-A2EB-96CDD284DB18}" destId="{672F5A38-87EB-4981-8582-7764C2766F0A}" srcOrd="5" destOrd="0" presId="urn:microsoft.com/office/officeart/2005/8/layout/radial5"/>
    <dgm:cxn modelId="{B86DCDDD-4401-49C9-8CBE-B17252A51413}" type="presParOf" srcId="{672F5A38-87EB-4981-8582-7764C2766F0A}" destId="{3362A609-D001-4BCB-B774-D08147280FD4}" srcOrd="0" destOrd="0" presId="urn:microsoft.com/office/officeart/2005/8/layout/radial5"/>
    <dgm:cxn modelId="{8A75CB87-FF6C-4C6E-A20A-868EA2CF751D}" type="presParOf" srcId="{82AAB3FB-9A2B-4EEE-A2EB-96CDD284DB18}" destId="{B638E90B-9F53-4DFA-987D-BF3973ABD0DC}" srcOrd="6" destOrd="0" presId="urn:microsoft.com/office/officeart/2005/8/layout/radial5"/>
    <dgm:cxn modelId="{C800FB78-7296-4C69-8AB9-3224A673506F}" type="presParOf" srcId="{82AAB3FB-9A2B-4EEE-A2EB-96CDD284DB18}" destId="{6A6F4BCA-6BD4-4EF1-8D6A-0B842BF77867}" srcOrd="7" destOrd="0" presId="urn:microsoft.com/office/officeart/2005/8/layout/radial5"/>
    <dgm:cxn modelId="{C1ABC960-997D-4AEB-AC19-7924F38C6EF8}" type="presParOf" srcId="{6A6F4BCA-6BD4-4EF1-8D6A-0B842BF77867}" destId="{5E486384-0141-4BA8-8674-527D5773B4E9}" srcOrd="0" destOrd="0" presId="urn:microsoft.com/office/officeart/2005/8/layout/radial5"/>
    <dgm:cxn modelId="{461DB39C-342E-404F-983F-4EC53F0312A1}" type="presParOf" srcId="{82AAB3FB-9A2B-4EEE-A2EB-96CDD284DB18}" destId="{C2B36E6D-C9AC-4A1D-A432-BDE58A07125A}"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E40FD4-2DCD-4C65-8916-7738AEF5A6E6}">
      <dsp:nvSpPr>
        <dsp:cNvPr id="0" name=""/>
        <dsp:cNvSpPr/>
      </dsp:nvSpPr>
      <dsp:spPr>
        <a:xfrm rot="5400000">
          <a:off x="4464995" y="905140"/>
          <a:ext cx="1127948" cy="2049919"/>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BAA3E1-6CFA-4E72-8AAE-305C91138E41}">
      <dsp:nvSpPr>
        <dsp:cNvPr id="0" name=""/>
        <dsp:cNvSpPr/>
      </dsp:nvSpPr>
      <dsp:spPr>
        <a:xfrm>
          <a:off x="744337" y="0"/>
          <a:ext cx="5766677" cy="1309468"/>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kern="1200" dirty="0">
              <a:solidFill>
                <a:schemeClr val="tx1"/>
              </a:solidFill>
            </a:rPr>
            <a:t>Step 1: Universal testing  for syphilis at initial prenatal visit</a:t>
          </a:r>
        </a:p>
      </dsp:txBody>
      <dsp:txXfrm>
        <a:off x="808271" y="63934"/>
        <a:ext cx="5638809" cy="1181600"/>
      </dsp:txXfrm>
    </dsp:sp>
    <dsp:sp modelId="{2D581FA8-77F6-4EA1-BEBE-5830732505CB}">
      <dsp:nvSpPr>
        <dsp:cNvPr id="0" name=""/>
        <dsp:cNvSpPr/>
      </dsp:nvSpPr>
      <dsp:spPr>
        <a:xfrm>
          <a:off x="6587211" y="68915"/>
          <a:ext cx="1381007" cy="1074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Treatment for positive cases</a:t>
          </a:r>
        </a:p>
        <a:p>
          <a:pPr marL="114300" lvl="1" indent="-114300" algn="l" defTabSz="533400">
            <a:lnSpc>
              <a:spcPct val="90000"/>
            </a:lnSpc>
            <a:spcBef>
              <a:spcPct val="0"/>
            </a:spcBef>
            <a:spcAft>
              <a:spcPct val="15000"/>
            </a:spcAft>
            <a:buChar char="•"/>
          </a:pPr>
          <a:r>
            <a:rPr lang="en-US" sz="1200" kern="1200" dirty="0"/>
            <a:t>Partner testing and treatment</a:t>
          </a:r>
        </a:p>
      </dsp:txBody>
      <dsp:txXfrm>
        <a:off x="6587211" y="68915"/>
        <a:ext cx="1381007" cy="1074236"/>
      </dsp:txXfrm>
    </dsp:sp>
    <dsp:sp modelId="{65A5AC30-EAD3-4712-B776-623F2361351E}">
      <dsp:nvSpPr>
        <dsp:cNvPr id="0" name=""/>
        <dsp:cNvSpPr/>
      </dsp:nvSpPr>
      <dsp:spPr>
        <a:xfrm rot="5400000">
          <a:off x="7535579" y="2877379"/>
          <a:ext cx="1127948" cy="1284129"/>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98D53BD-9021-41A9-AB89-789A1BA18E40}">
      <dsp:nvSpPr>
        <dsp:cNvPr id="0" name=""/>
        <dsp:cNvSpPr/>
      </dsp:nvSpPr>
      <dsp:spPr>
        <a:xfrm>
          <a:off x="5964682" y="1415101"/>
          <a:ext cx="3297116" cy="1329099"/>
        </a:xfrm>
        <a:prstGeom prst="roundRect">
          <a:avLst>
            <a:gd name="adj" fmla="val 1667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Step 2: Universal third trimester syphilis testing</a:t>
          </a:r>
        </a:p>
      </dsp:txBody>
      <dsp:txXfrm>
        <a:off x="6029575" y="1479994"/>
        <a:ext cx="3167330" cy="1199313"/>
      </dsp:txXfrm>
    </dsp:sp>
    <dsp:sp modelId="{35F96F0B-86A9-4465-AB4E-B22009649818}">
      <dsp:nvSpPr>
        <dsp:cNvPr id="0" name=""/>
        <dsp:cNvSpPr/>
      </dsp:nvSpPr>
      <dsp:spPr>
        <a:xfrm>
          <a:off x="9308088" y="1565482"/>
          <a:ext cx="1381007" cy="1188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Treatment for positive cases</a:t>
          </a:r>
        </a:p>
        <a:p>
          <a:pPr marL="114300" lvl="1" indent="-114300" algn="l" defTabSz="533400">
            <a:lnSpc>
              <a:spcPct val="90000"/>
            </a:lnSpc>
            <a:spcBef>
              <a:spcPct val="0"/>
            </a:spcBef>
            <a:spcAft>
              <a:spcPct val="15000"/>
            </a:spcAft>
            <a:buChar char="•"/>
          </a:pPr>
          <a:r>
            <a:rPr lang="en-US" sz="1200" kern="1200" dirty="0"/>
            <a:t>Partner testing and treatment</a:t>
          </a:r>
        </a:p>
      </dsp:txBody>
      <dsp:txXfrm>
        <a:off x="9308088" y="1565482"/>
        <a:ext cx="1381007" cy="1188438"/>
      </dsp:txXfrm>
    </dsp:sp>
    <dsp:sp modelId="{9469F6C9-838D-4C33-9412-54D16237C0D1}">
      <dsp:nvSpPr>
        <dsp:cNvPr id="0" name=""/>
        <dsp:cNvSpPr/>
      </dsp:nvSpPr>
      <dsp:spPr>
        <a:xfrm>
          <a:off x="8978469" y="3022238"/>
          <a:ext cx="1898801" cy="1329099"/>
        </a:xfrm>
        <a:prstGeom prst="roundRect">
          <a:avLst>
            <a:gd name="adj" fmla="val 16670"/>
          </a:avLst>
        </a:prstGeom>
        <a:solidFill>
          <a:srgbClr val="FF99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Step 3: Testing at delivery in areas of high seroprevalence or for persons with increased risk</a:t>
          </a:r>
        </a:p>
      </dsp:txBody>
      <dsp:txXfrm>
        <a:off x="9043362" y="3087131"/>
        <a:ext cx="1769015" cy="11993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E40FD4-2DCD-4C65-8916-7738AEF5A6E6}">
      <dsp:nvSpPr>
        <dsp:cNvPr id="0" name=""/>
        <dsp:cNvSpPr/>
      </dsp:nvSpPr>
      <dsp:spPr>
        <a:xfrm rot="5400000">
          <a:off x="903532" y="650245"/>
          <a:ext cx="1023631" cy="1305109"/>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BAA3E1-6CFA-4E72-8AAE-305C91138E41}">
      <dsp:nvSpPr>
        <dsp:cNvPr id="0" name=""/>
        <dsp:cNvSpPr/>
      </dsp:nvSpPr>
      <dsp:spPr>
        <a:xfrm>
          <a:off x="137213" y="-12670"/>
          <a:ext cx="3354731" cy="826130"/>
        </a:xfrm>
        <a:prstGeom prst="roundRect">
          <a:avLst>
            <a:gd name="adj" fmla="val 1667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kern="1200" dirty="0">
              <a:solidFill>
                <a:schemeClr val="tx1"/>
              </a:solidFill>
            </a:rPr>
            <a:t>*Step 1: Universal testing for syphilis at initial prenatal visit</a:t>
          </a:r>
        </a:p>
      </dsp:txBody>
      <dsp:txXfrm>
        <a:off x="177549" y="27666"/>
        <a:ext cx="3274059" cy="745458"/>
      </dsp:txXfrm>
    </dsp:sp>
    <dsp:sp modelId="{2D581FA8-77F6-4EA1-BEBE-5830732505CB}">
      <dsp:nvSpPr>
        <dsp:cNvPr id="0" name=""/>
        <dsp:cNvSpPr/>
      </dsp:nvSpPr>
      <dsp:spPr>
        <a:xfrm>
          <a:off x="2773843" y="56575"/>
          <a:ext cx="871263" cy="677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533400">
            <a:lnSpc>
              <a:spcPct val="90000"/>
            </a:lnSpc>
            <a:spcBef>
              <a:spcPct val="0"/>
            </a:spcBef>
            <a:spcAft>
              <a:spcPct val="15000"/>
            </a:spcAft>
            <a:buChar char="•"/>
          </a:pPr>
          <a:endParaRPr lang="en-US" sz="1200" kern="1200" dirty="0"/>
        </a:p>
      </dsp:txBody>
      <dsp:txXfrm>
        <a:off x="2773843" y="56575"/>
        <a:ext cx="871263" cy="677724"/>
      </dsp:txXfrm>
    </dsp:sp>
    <dsp:sp modelId="{65A5AC30-EAD3-4712-B776-623F2361351E}">
      <dsp:nvSpPr>
        <dsp:cNvPr id="0" name=""/>
        <dsp:cNvSpPr/>
      </dsp:nvSpPr>
      <dsp:spPr>
        <a:xfrm rot="5400000">
          <a:off x="1892003" y="2071922"/>
          <a:ext cx="1425250" cy="844105"/>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98D53BD-9021-41A9-AB89-789A1BA18E40}">
      <dsp:nvSpPr>
        <dsp:cNvPr id="0" name=""/>
        <dsp:cNvSpPr/>
      </dsp:nvSpPr>
      <dsp:spPr>
        <a:xfrm>
          <a:off x="2143509" y="1277871"/>
          <a:ext cx="1934208" cy="838515"/>
        </a:xfrm>
        <a:prstGeom prst="roundRect">
          <a:avLst>
            <a:gd name="adj" fmla="val 1667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Step 2: Universal third trimester syphilis testing</a:t>
          </a:r>
        </a:p>
      </dsp:txBody>
      <dsp:txXfrm>
        <a:off x="2184449" y="1318811"/>
        <a:ext cx="1852328" cy="756635"/>
      </dsp:txXfrm>
    </dsp:sp>
    <dsp:sp modelId="{35F96F0B-86A9-4465-AB4E-B22009649818}">
      <dsp:nvSpPr>
        <dsp:cNvPr id="0" name=""/>
        <dsp:cNvSpPr/>
      </dsp:nvSpPr>
      <dsp:spPr>
        <a:xfrm>
          <a:off x="4310336" y="1140746"/>
          <a:ext cx="871263" cy="7497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533400">
            <a:lnSpc>
              <a:spcPct val="90000"/>
            </a:lnSpc>
            <a:spcBef>
              <a:spcPct val="0"/>
            </a:spcBef>
            <a:spcAft>
              <a:spcPct val="15000"/>
            </a:spcAft>
            <a:buChar char="•"/>
          </a:pPr>
          <a:endParaRPr lang="en-US" sz="1200" kern="1200" dirty="0"/>
        </a:p>
      </dsp:txBody>
      <dsp:txXfrm>
        <a:off x="4310336" y="1140746"/>
        <a:ext cx="871263" cy="749773"/>
      </dsp:txXfrm>
    </dsp:sp>
    <dsp:sp modelId="{9469F6C9-838D-4C33-9412-54D16237C0D1}">
      <dsp:nvSpPr>
        <dsp:cNvPr id="0" name=""/>
        <dsp:cNvSpPr/>
      </dsp:nvSpPr>
      <dsp:spPr>
        <a:xfrm>
          <a:off x="3116910" y="2297445"/>
          <a:ext cx="1685577" cy="1986182"/>
        </a:xfrm>
        <a:prstGeom prst="roundRect">
          <a:avLst>
            <a:gd name="adj" fmla="val 16670"/>
          </a:avLst>
        </a:prstGeom>
        <a:solidFill>
          <a:srgbClr val="FF99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endParaRPr lang="en-US" sz="1500" kern="1200" dirty="0">
            <a:solidFill>
              <a:schemeClr val="tx1"/>
            </a:solidFill>
          </a:endParaRPr>
        </a:p>
      </dsp:txBody>
      <dsp:txXfrm>
        <a:off x="3199208" y="2379743"/>
        <a:ext cx="1520981" cy="18215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65E178-15F2-4032-946D-651E759F2BE3}">
      <dsp:nvSpPr>
        <dsp:cNvPr id="0" name=""/>
        <dsp:cNvSpPr/>
      </dsp:nvSpPr>
      <dsp:spPr>
        <a:xfrm>
          <a:off x="3326597" y="2101547"/>
          <a:ext cx="1410374" cy="136535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Maternal Syphilis Detected. </a:t>
          </a:r>
        </a:p>
        <a:p>
          <a:pPr marL="0" lvl="0" indent="0" algn="ctr" defTabSz="444500">
            <a:lnSpc>
              <a:spcPct val="90000"/>
            </a:lnSpc>
            <a:spcBef>
              <a:spcPct val="0"/>
            </a:spcBef>
            <a:spcAft>
              <a:spcPct val="35000"/>
            </a:spcAft>
            <a:buNone/>
          </a:pPr>
          <a:r>
            <a:rPr lang="en-US" sz="1000" kern="1200" dirty="0"/>
            <a:t>Initiate PCN Treatment.</a:t>
          </a:r>
        </a:p>
        <a:p>
          <a:pPr marL="0" lvl="0" indent="0" algn="ctr" defTabSz="444500">
            <a:lnSpc>
              <a:spcPct val="90000"/>
            </a:lnSpc>
            <a:spcBef>
              <a:spcPct val="0"/>
            </a:spcBef>
            <a:spcAft>
              <a:spcPct val="35000"/>
            </a:spcAft>
            <a:buNone/>
          </a:pPr>
          <a:r>
            <a:rPr lang="en-US" sz="1000" kern="1200" dirty="0"/>
            <a:t>Notify IDPH.</a:t>
          </a:r>
        </a:p>
      </dsp:txBody>
      <dsp:txXfrm>
        <a:off x="3533141" y="2301498"/>
        <a:ext cx="997286" cy="965449"/>
      </dsp:txXfrm>
    </dsp:sp>
    <dsp:sp modelId="{E91FB89C-DA4D-48ED-9544-BBF4BD53DB97}">
      <dsp:nvSpPr>
        <dsp:cNvPr id="0" name=""/>
        <dsp:cNvSpPr/>
      </dsp:nvSpPr>
      <dsp:spPr>
        <a:xfrm rot="16172635">
          <a:off x="3894043" y="1617318"/>
          <a:ext cx="260815" cy="4911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10800000">
        <a:off x="3933476" y="1754673"/>
        <a:ext cx="182571" cy="294704"/>
      </dsp:txXfrm>
    </dsp:sp>
    <dsp:sp modelId="{F388B39D-C65E-4185-A568-C2BDED9C215C}">
      <dsp:nvSpPr>
        <dsp:cNvPr id="0" name=""/>
        <dsp:cNvSpPr/>
      </dsp:nvSpPr>
      <dsp:spPr>
        <a:xfrm>
          <a:off x="3132469" y="-88031"/>
          <a:ext cx="1766415" cy="1697535"/>
        </a:xfrm>
        <a:prstGeom prst="ellipse">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Partner testing and treatment</a:t>
          </a:r>
        </a:p>
      </dsp:txBody>
      <dsp:txXfrm>
        <a:off x="3391154" y="160567"/>
        <a:ext cx="1249045" cy="1200339"/>
      </dsp:txXfrm>
    </dsp:sp>
    <dsp:sp modelId="{EA701006-AC9A-4C1B-B885-7217AEC02E9D}">
      <dsp:nvSpPr>
        <dsp:cNvPr id="0" name=""/>
        <dsp:cNvSpPr/>
      </dsp:nvSpPr>
      <dsp:spPr>
        <a:xfrm rot="21462489">
          <a:off x="4922661" y="2494450"/>
          <a:ext cx="426389" cy="4911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4922712" y="2595242"/>
        <a:ext cx="298472" cy="294704"/>
      </dsp:txXfrm>
    </dsp:sp>
    <dsp:sp modelId="{02DE0851-766F-4246-8E02-7578D3F04F78}">
      <dsp:nvSpPr>
        <dsp:cNvPr id="0" name=""/>
        <dsp:cNvSpPr/>
      </dsp:nvSpPr>
      <dsp:spPr>
        <a:xfrm>
          <a:off x="5559015" y="1587536"/>
          <a:ext cx="2309189" cy="217871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If penicillin allergy listed, </a:t>
          </a:r>
        </a:p>
        <a:p>
          <a:pPr marL="0" lvl="0" indent="0" algn="ctr" defTabSz="622300">
            <a:lnSpc>
              <a:spcPct val="90000"/>
            </a:lnSpc>
            <a:spcBef>
              <a:spcPct val="0"/>
            </a:spcBef>
            <a:spcAft>
              <a:spcPct val="35000"/>
            </a:spcAft>
            <a:buNone/>
          </a:pPr>
          <a:r>
            <a:rPr lang="en-US" sz="1400" kern="1200" dirty="0"/>
            <a:t>obtain urgent Allergy Consult </a:t>
          </a:r>
        </a:p>
        <a:p>
          <a:pPr marL="0" lvl="0" indent="0" algn="ctr" defTabSz="622300">
            <a:lnSpc>
              <a:spcPct val="90000"/>
            </a:lnSpc>
            <a:spcBef>
              <a:spcPct val="0"/>
            </a:spcBef>
            <a:spcAft>
              <a:spcPct val="35000"/>
            </a:spcAft>
            <a:buNone/>
          </a:pPr>
          <a:r>
            <a:rPr lang="en-US" sz="1400" kern="1200" dirty="0"/>
            <a:t>to ensure PCN administration</a:t>
          </a:r>
        </a:p>
      </dsp:txBody>
      <dsp:txXfrm>
        <a:off x="5897188" y="1906601"/>
        <a:ext cx="1632843" cy="1540581"/>
      </dsp:txXfrm>
    </dsp:sp>
    <dsp:sp modelId="{672F5A38-87EB-4981-8582-7764C2766F0A}">
      <dsp:nvSpPr>
        <dsp:cNvPr id="0" name=""/>
        <dsp:cNvSpPr/>
      </dsp:nvSpPr>
      <dsp:spPr>
        <a:xfrm rot="5400000">
          <a:off x="3906933" y="3449814"/>
          <a:ext cx="249703" cy="4911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3944389" y="3510593"/>
        <a:ext cx="174792" cy="294704"/>
      </dsp:txXfrm>
    </dsp:sp>
    <dsp:sp modelId="{B638E90B-9F53-4DFA-987D-BF3973ABD0DC}">
      <dsp:nvSpPr>
        <dsp:cNvPr id="0" name=""/>
        <dsp:cNvSpPr/>
      </dsp:nvSpPr>
      <dsp:spPr>
        <a:xfrm>
          <a:off x="3143629" y="3938037"/>
          <a:ext cx="1776310" cy="15524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Arrange Postpartum Follow-up of RPRs for 1-2 years</a:t>
          </a:r>
        </a:p>
      </dsp:txBody>
      <dsp:txXfrm>
        <a:off x="3403764" y="4165395"/>
        <a:ext cx="1256040" cy="1097779"/>
      </dsp:txXfrm>
    </dsp:sp>
    <dsp:sp modelId="{6A6F4BCA-6BD4-4EF1-8D6A-0B842BF77867}">
      <dsp:nvSpPr>
        <dsp:cNvPr id="0" name=""/>
        <dsp:cNvSpPr/>
      </dsp:nvSpPr>
      <dsp:spPr>
        <a:xfrm rot="10949931">
          <a:off x="2827279" y="2493786"/>
          <a:ext cx="353574" cy="4911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10800000">
        <a:off x="2933301" y="2594332"/>
        <a:ext cx="247502" cy="294704"/>
      </dsp:txXfrm>
    </dsp:sp>
    <dsp:sp modelId="{C2B36E6D-C9AC-4A1D-A432-BDE58A07125A}">
      <dsp:nvSpPr>
        <dsp:cNvPr id="0" name=""/>
        <dsp:cNvSpPr/>
      </dsp:nvSpPr>
      <dsp:spPr>
        <a:xfrm>
          <a:off x="481924" y="1748397"/>
          <a:ext cx="2180329" cy="1856964"/>
        </a:xfrm>
        <a:prstGeom prst="ellipse">
          <a:avLst/>
        </a:prstGeom>
        <a:solidFill>
          <a:srgbClr val="9933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l" defTabSz="444500">
            <a:lnSpc>
              <a:spcPct val="90000"/>
            </a:lnSpc>
            <a:spcBef>
              <a:spcPct val="0"/>
            </a:spcBef>
            <a:spcAft>
              <a:spcPct val="35000"/>
            </a:spcAft>
            <a:buNone/>
          </a:pPr>
          <a:r>
            <a:rPr lang="en-US" sz="1000" kern="1200" dirty="0"/>
            <a:t>Notify neonatal team at or ahead of delivery of :</a:t>
          </a:r>
        </a:p>
        <a:p>
          <a:pPr marL="57150" lvl="1" indent="-57150" algn="l" defTabSz="444500">
            <a:lnSpc>
              <a:spcPct val="90000"/>
            </a:lnSpc>
            <a:spcBef>
              <a:spcPct val="0"/>
            </a:spcBef>
            <a:spcAft>
              <a:spcPct val="15000"/>
            </a:spcAft>
            <a:buChar char="•"/>
          </a:pPr>
          <a:r>
            <a:rPr lang="en-US" sz="1000" kern="1200" dirty="0"/>
            <a:t>Maternal syphilis history, treatment (doses, route,  and dates) , and serial RPRs</a:t>
          </a:r>
        </a:p>
      </dsp:txBody>
      <dsp:txXfrm>
        <a:off x="801226" y="2020343"/>
        <a:ext cx="1541725" cy="1313072"/>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C755C28-A8CD-451A-A5AC-23012288ADE6}" type="datetimeFigureOut">
              <a:rPr lang="en-US" smtClean="0"/>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1B086F-2DE3-40BE-AAE0-4E4B04174FA2}" type="slidenum">
              <a:rPr lang="en-US" smtClean="0"/>
              <a:t>‹#›</a:t>
            </a:fld>
            <a:endParaRPr lang="en-US"/>
          </a:p>
        </p:txBody>
      </p:sp>
    </p:spTree>
    <p:extLst>
      <p:ext uri="{BB962C8B-B14F-4D97-AF65-F5344CB8AC3E}">
        <p14:creationId xmlns:p14="http://schemas.microsoft.com/office/powerpoint/2010/main" val="2652136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755C28-A8CD-451A-A5AC-23012288ADE6}" type="datetimeFigureOut">
              <a:rPr lang="en-US" smtClean="0"/>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1B086F-2DE3-40BE-AAE0-4E4B04174FA2}" type="slidenum">
              <a:rPr lang="en-US" smtClean="0"/>
              <a:t>‹#›</a:t>
            </a:fld>
            <a:endParaRPr lang="en-US"/>
          </a:p>
        </p:txBody>
      </p:sp>
    </p:spTree>
    <p:extLst>
      <p:ext uri="{BB962C8B-B14F-4D97-AF65-F5344CB8AC3E}">
        <p14:creationId xmlns:p14="http://schemas.microsoft.com/office/powerpoint/2010/main" val="3405233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755C28-A8CD-451A-A5AC-23012288ADE6}" type="datetimeFigureOut">
              <a:rPr lang="en-US" smtClean="0"/>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1B086F-2DE3-40BE-AAE0-4E4B04174FA2}" type="slidenum">
              <a:rPr lang="en-US" smtClean="0"/>
              <a:t>‹#›</a:t>
            </a:fld>
            <a:endParaRPr lang="en-US"/>
          </a:p>
        </p:txBody>
      </p:sp>
    </p:spTree>
    <p:extLst>
      <p:ext uri="{BB962C8B-B14F-4D97-AF65-F5344CB8AC3E}">
        <p14:creationId xmlns:p14="http://schemas.microsoft.com/office/powerpoint/2010/main" val="554307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755C28-A8CD-451A-A5AC-23012288ADE6}" type="datetimeFigureOut">
              <a:rPr lang="en-US" smtClean="0"/>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1B086F-2DE3-40BE-AAE0-4E4B04174FA2}" type="slidenum">
              <a:rPr lang="en-US" smtClean="0"/>
              <a:t>‹#›</a:t>
            </a:fld>
            <a:endParaRPr lang="en-US"/>
          </a:p>
        </p:txBody>
      </p:sp>
    </p:spTree>
    <p:extLst>
      <p:ext uri="{BB962C8B-B14F-4D97-AF65-F5344CB8AC3E}">
        <p14:creationId xmlns:p14="http://schemas.microsoft.com/office/powerpoint/2010/main" val="4161141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755C28-A8CD-451A-A5AC-23012288ADE6}" type="datetimeFigureOut">
              <a:rPr lang="en-US" smtClean="0"/>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1B086F-2DE3-40BE-AAE0-4E4B04174FA2}" type="slidenum">
              <a:rPr lang="en-US" smtClean="0"/>
              <a:t>‹#›</a:t>
            </a:fld>
            <a:endParaRPr lang="en-US"/>
          </a:p>
        </p:txBody>
      </p:sp>
    </p:spTree>
    <p:extLst>
      <p:ext uri="{BB962C8B-B14F-4D97-AF65-F5344CB8AC3E}">
        <p14:creationId xmlns:p14="http://schemas.microsoft.com/office/powerpoint/2010/main" val="3942687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755C28-A8CD-451A-A5AC-23012288ADE6}" type="datetimeFigureOut">
              <a:rPr lang="en-US" smtClean="0"/>
              <a:t>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1B086F-2DE3-40BE-AAE0-4E4B04174FA2}" type="slidenum">
              <a:rPr lang="en-US" smtClean="0"/>
              <a:t>‹#›</a:t>
            </a:fld>
            <a:endParaRPr lang="en-US"/>
          </a:p>
        </p:txBody>
      </p:sp>
    </p:spTree>
    <p:extLst>
      <p:ext uri="{BB962C8B-B14F-4D97-AF65-F5344CB8AC3E}">
        <p14:creationId xmlns:p14="http://schemas.microsoft.com/office/powerpoint/2010/main" val="658504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C755C28-A8CD-451A-A5AC-23012288ADE6}" type="datetimeFigureOut">
              <a:rPr lang="en-US" smtClean="0"/>
              <a:t>2/29/2024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1B086F-2DE3-40BE-AAE0-4E4B04174FA2}" type="slidenum">
              <a:rPr lang="en-US" smtClean="0"/>
              <a:t>‹#›</a:t>
            </a:fld>
            <a:endParaRPr lang="en-US"/>
          </a:p>
        </p:txBody>
      </p:sp>
    </p:spTree>
    <p:extLst>
      <p:ext uri="{BB962C8B-B14F-4D97-AF65-F5344CB8AC3E}">
        <p14:creationId xmlns:p14="http://schemas.microsoft.com/office/powerpoint/2010/main" val="3397688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C755C28-A8CD-451A-A5AC-23012288ADE6}" type="datetimeFigureOut">
              <a:rPr lang="en-US" smtClean="0"/>
              <a:t>2/29/2024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1B086F-2DE3-40BE-AAE0-4E4B04174FA2}" type="slidenum">
              <a:rPr lang="en-US" smtClean="0"/>
              <a:t>‹#›</a:t>
            </a:fld>
            <a:endParaRPr lang="en-US"/>
          </a:p>
        </p:txBody>
      </p:sp>
    </p:spTree>
    <p:extLst>
      <p:ext uri="{BB962C8B-B14F-4D97-AF65-F5344CB8AC3E}">
        <p14:creationId xmlns:p14="http://schemas.microsoft.com/office/powerpoint/2010/main" val="3883424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755C28-A8CD-451A-A5AC-23012288ADE6}" type="datetimeFigureOut">
              <a:rPr lang="en-US" smtClean="0"/>
              <a:t>2/29/2024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1B086F-2DE3-40BE-AAE0-4E4B04174FA2}" type="slidenum">
              <a:rPr lang="en-US" smtClean="0"/>
              <a:t>‹#›</a:t>
            </a:fld>
            <a:endParaRPr lang="en-US"/>
          </a:p>
        </p:txBody>
      </p:sp>
    </p:spTree>
    <p:extLst>
      <p:ext uri="{BB962C8B-B14F-4D97-AF65-F5344CB8AC3E}">
        <p14:creationId xmlns:p14="http://schemas.microsoft.com/office/powerpoint/2010/main" val="2091520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C755C28-A8CD-451A-A5AC-23012288ADE6}" type="datetimeFigureOut">
              <a:rPr lang="en-US" smtClean="0"/>
              <a:t>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1B086F-2DE3-40BE-AAE0-4E4B04174FA2}" type="slidenum">
              <a:rPr lang="en-US" smtClean="0"/>
              <a:t>‹#›</a:t>
            </a:fld>
            <a:endParaRPr lang="en-US"/>
          </a:p>
        </p:txBody>
      </p:sp>
    </p:spTree>
    <p:extLst>
      <p:ext uri="{BB962C8B-B14F-4D97-AF65-F5344CB8AC3E}">
        <p14:creationId xmlns:p14="http://schemas.microsoft.com/office/powerpoint/2010/main" val="20896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C755C28-A8CD-451A-A5AC-23012288ADE6}" type="datetimeFigureOut">
              <a:rPr lang="en-US" smtClean="0"/>
              <a:t>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1B086F-2DE3-40BE-AAE0-4E4B04174FA2}" type="slidenum">
              <a:rPr lang="en-US" smtClean="0"/>
              <a:t>‹#›</a:t>
            </a:fld>
            <a:endParaRPr lang="en-US"/>
          </a:p>
        </p:txBody>
      </p:sp>
    </p:spTree>
    <p:extLst>
      <p:ext uri="{BB962C8B-B14F-4D97-AF65-F5344CB8AC3E}">
        <p14:creationId xmlns:p14="http://schemas.microsoft.com/office/powerpoint/2010/main" val="1798425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755C28-A8CD-451A-A5AC-23012288ADE6}" type="datetimeFigureOut">
              <a:rPr lang="en-US" smtClean="0"/>
              <a:t>2/29/2024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1B086F-2DE3-40BE-AAE0-4E4B04174FA2}" type="slidenum">
              <a:rPr lang="en-US" smtClean="0"/>
              <a:t>‹#›</a:t>
            </a:fld>
            <a:endParaRPr lang="en-US"/>
          </a:p>
        </p:txBody>
      </p:sp>
    </p:spTree>
    <p:extLst>
      <p:ext uri="{BB962C8B-B14F-4D97-AF65-F5344CB8AC3E}">
        <p14:creationId xmlns:p14="http://schemas.microsoft.com/office/powerpoint/2010/main" val="6806061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8.png"/><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James.Leach@illinois.gov" TargetMode="External"/><Relationship Id="rId2" Type="http://schemas.openxmlformats.org/officeDocument/2006/relationships/hyperlink" Target="mailto:Michael.Claffey@illinois.gov"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3">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5">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13" name="Freeform: Shape 18">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9">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20">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1">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8FF0ED56-ABD4-73F1-0C27-B589F7799CF1}"/>
              </a:ext>
            </a:extLst>
          </p:cNvPr>
          <p:cNvSpPr>
            <a:spLocks noGrp="1"/>
          </p:cNvSpPr>
          <p:nvPr>
            <p:ph type="ctrTitle"/>
          </p:nvPr>
        </p:nvSpPr>
        <p:spPr>
          <a:xfrm>
            <a:off x="3027924" y="991261"/>
            <a:ext cx="5754696" cy="1837349"/>
          </a:xfrm>
        </p:spPr>
        <p:txBody>
          <a:bodyPr vert="horz" lIns="91440" tIns="45720" rIns="91440" bIns="45720" rtlCol="0" anchor="ctr">
            <a:normAutofit/>
          </a:bodyPr>
          <a:lstStyle/>
          <a:p>
            <a:br>
              <a:rPr lang="en-US" sz="3100" kern="1200">
                <a:solidFill>
                  <a:schemeClr val="tx2"/>
                </a:solidFill>
                <a:latin typeface="+mj-lt"/>
                <a:ea typeface="+mj-ea"/>
                <a:cs typeface="+mj-cs"/>
              </a:rPr>
            </a:br>
            <a:br>
              <a:rPr lang="en-US" sz="3100" kern="1200">
                <a:solidFill>
                  <a:schemeClr val="tx2"/>
                </a:solidFill>
                <a:latin typeface="+mj-lt"/>
                <a:ea typeface="+mj-ea"/>
                <a:cs typeface="+mj-cs"/>
              </a:rPr>
            </a:br>
            <a:br>
              <a:rPr lang="en-US" sz="3100" kern="1200">
                <a:solidFill>
                  <a:schemeClr val="tx2"/>
                </a:solidFill>
                <a:latin typeface="+mj-lt"/>
                <a:ea typeface="+mj-ea"/>
                <a:cs typeface="+mj-cs"/>
              </a:rPr>
            </a:br>
            <a:endParaRPr lang="en-US" sz="3100" kern="1200">
              <a:solidFill>
                <a:schemeClr val="tx2"/>
              </a:solidFill>
              <a:latin typeface="+mj-lt"/>
              <a:ea typeface="+mj-ea"/>
              <a:cs typeface="+mj-cs"/>
            </a:endParaRPr>
          </a:p>
        </p:txBody>
      </p:sp>
      <p:sp>
        <p:nvSpPr>
          <p:cNvPr id="9" name="Subtitle 8">
            <a:extLst>
              <a:ext uri="{FF2B5EF4-FFF2-40B4-BE49-F238E27FC236}">
                <a16:creationId xmlns:a16="http://schemas.microsoft.com/office/drawing/2014/main" id="{98586C86-50FE-1F89-15B1-55481D8253EF}"/>
              </a:ext>
            </a:extLst>
          </p:cNvPr>
          <p:cNvSpPr>
            <a:spLocks noGrp="1"/>
          </p:cNvSpPr>
          <p:nvPr>
            <p:ph type="subTitle" idx="1"/>
          </p:nvPr>
        </p:nvSpPr>
        <p:spPr>
          <a:xfrm>
            <a:off x="2061275" y="1301857"/>
            <a:ext cx="8338087" cy="4564881"/>
          </a:xfrm>
        </p:spPr>
        <p:txBody>
          <a:bodyPr vert="horz" lIns="91440" tIns="45720" rIns="91440" bIns="45720" rtlCol="0" anchor="t">
            <a:normAutofit/>
          </a:bodyPr>
          <a:lstStyle/>
          <a:p>
            <a:r>
              <a:rPr lang="en-US" sz="3600" b="1" dirty="0">
                <a:solidFill>
                  <a:schemeClr val="tx2"/>
                </a:solidFill>
              </a:rPr>
              <a:t>Illinois Congenital Syphilis Elimination Strategy Comes to You</a:t>
            </a:r>
          </a:p>
          <a:p>
            <a:r>
              <a:rPr lang="en-US" sz="3200" i="1" dirty="0">
                <a:solidFill>
                  <a:schemeClr val="tx2"/>
                </a:solidFill>
              </a:rPr>
              <a:t>The What, Why, How and When </a:t>
            </a:r>
          </a:p>
          <a:p>
            <a:r>
              <a:rPr lang="en-US" sz="3200" i="1" dirty="0">
                <a:solidFill>
                  <a:schemeClr val="tx2"/>
                </a:solidFill>
              </a:rPr>
              <a:t>of Congenital Syphilis Testing, Prevention, and Treatment During Pregnancy</a:t>
            </a:r>
          </a:p>
        </p:txBody>
      </p:sp>
      <p:grpSp>
        <p:nvGrpSpPr>
          <p:cNvPr id="24" name="Group 23">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29" name="Freeform: Shape 24">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5">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26">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2" name="Freeform: Shape 27">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20006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C141C-B1ED-9731-C233-2B6AE48A8008}"/>
              </a:ext>
            </a:extLst>
          </p:cNvPr>
          <p:cNvSpPr>
            <a:spLocks noGrp="1"/>
          </p:cNvSpPr>
          <p:nvPr>
            <p:ph type="title"/>
          </p:nvPr>
        </p:nvSpPr>
        <p:spPr>
          <a:xfrm>
            <a:off x="838200" y="365125"/>
            <a:ext cx="11353800" cy="1325563"/>
          </a:xfrm>
        </p:spPr>
        <p:txBody>
          <a:bodyPr/>
          <a:lstStyle/>
          <a:p>
            <a:r>
              <a:rPr lang="en-US" dirty="0"/>
              <a:t>IL Universal Strategy  vs.  CDC Recommendations</a:t>
            </a:r>
          </a:p>
        </p:txBody>
      </p:sp>
      <p:graphicFrame>
        <p:nvGraphicFramePr>
          <p:cNvPr id="6" name="Content Placeholder 5">
            <a:extLst>
              <a:ext uri="{FF2B5EF4-FFF2-40B4-BE49-F238E27FC236}">
                <a16:creationId xmlns:a16="http://schemas.microsoft.com/office/drawing/2014/main" id="{D9DF9653-787E-86AC-63F2-D31AEB790717}"/>
              </a:ext>
            </a:extLst>
          </p:cNvPr>
          <p:cNvGraphicFramePr>
            <a:graphicFrameLocks noGrp="1"/>
          </p:cNvGraphicFramePr>
          <p:nvPr>
            <p:ph sz="half" idx="1"/>
            <p:extLst>
              <p:ext uri="{D42A27DB-BD31-4B8C-83A1-F6EECF244321}">
                <p14:modId xmlns:p14="http://schemas.microsoft.com/office/powerpoint/2010/main" val="3598956084"/>
              </p:ext>
            </p:extLst>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4DB0C7D6-95BA-C5AE-F997-A724002EFCB2}"/>
              </a:ext>
            </a:extLst>
          </p:cNvPr>
          <p:cNvSpPr txBox="1"/>
          <p:nvPr/>
        </p:nvSpPr>
        <p:spPr>
          <a:xfrm>
            <a:off x="1653541" y="3189058"/>
            <a:ext cx="1519311" cy="276999"/>
          </a:xfrm>
          <a:prstGeom prst="rect">
            <a:avLst/>
          </a:prstGeom>
          <a:noFill/>
        </p:spPr>
        <p:txBody>
          <a:bodyPr wrap="square" rtlCol="0">
            <a:spAutoFit/>
          </a:bodyPr>
          <a:lstStyle/>
          <a:p>
            <a:r>
              <a:rPr lang="en-US" sz="1200" dirty="0"/>
              <a:t>Negative test</a:t>
            </a:r>
          </a:p>
        </p:txBody>
      </p:sp>
      <p:sp>
        <p:nvSpPr>
          <p:cNvPr id="8" name="TextBox 7">
            <a:extLst>
              <a:ext uri="{FF2B5EF4-FFF2-40B4-BE49-F238E27FC236}">
                <a16:creationId xmlns:a16="http://schemas.microsoft.com/office/drawing/2014/main" id="{081D99FB-94B0-884E-1691-A0B4549A6644}"/>
              </a:ext>
            </a:extLst>
          </p:cNvPr>
          <p:cNvSpPr txBox="1"/>
          <p:nvPr/>
        </p:nvSpPr>
        <p:spPr>
          <a:xfrm>
            <a:off x="2934189" y="4663002"/>
            <a:ext cx="1308296" cy="276999"/>
          </a:xfrm>
          <a:prstGeom prst="rect">
            <a:avLst/>
          </a:prstGeom>
          <a:noFill/>
        </p:spPr>
        <p:txBody>
          <a:bodyPr wrap="square" rtlCol="0">
            <a:spAutoFit/>
          </a:bodyPr>
          <a:lstStyle/>
          <a:p>
            <a:r>
              <a:rPr lang="en-US" sz="1200" dirty="0"/>
              <a:t>Negative test</a:t>
            </a:r>
          </a:p>
        </p:txBody>
      </p:sp>
      <p:sp>
        <p:nvSpPr>
          <p:cNvPr id="9" name="TextBox 8">
            <a:extLst>
              <a:ext uri="{FF2B5EF4-FFF2-40B4-BE49-F238E27FC236}">
                <a16:creationId xmlns:a16="http://schemas.microsoft.com/office/drawing/2014/main" id="{21B18542-5B1B-0418-E6BC-D51139B104F0}"/>
              </a:ext>
            </a:extLst>
          </p:cNvPr>
          <p:cNvSpPr txBox="1"/>
          <p:nvPr/>
        </p:nvSpPr>
        <p:spPr>
          <a:xfrm>
            <a:off x="4058696" y="4309001"/>
            <a:ext cx="1457320" cy="1569660"/>
          </a:xfrm>
          <a:prstGeom prst="rect">
            <a:avLst/>
          </a:prstGeom>
          <a:solidFill>
            <a:srgbClr val="FF99FF"/>
          </a:solidFill>
        </p:spPr>
        <p:txBody>
          <a:bodyPr wrap="square" rtlCol="0">
            <a:spAutoFit/>
          </a:bodyPr>
          <a:lstStyle/>
          <a:p>
            <a:r>
              <a:rPr lang="en-US" sz="1600" dirty="0"/>
              <a:t>Step 3: In areas</a:t>
            </a:r>
          </a:p>
          <a:p>
            <a:r>
              <a:rPr lang="en-US" sz="1600" dirty="0"/>
              <a:t>of high risk or for persons with increased risk, test at delivery</a:t>
            </a:r>
          </a:p>
        </p:txBody>
      </p:sp>
      <p:sp>
        <p:nvSpPr>
          <p:cNvPr id="19" name="Rectangle: Rounded Corners 18">
            <a:extLst>
              <a:ext uri="{FF2B5EF4-FFF2-40B4-BE49-F238E27FC236}">
                <a16:creationId xmlns:a16="http://schemas.microsoft.com/office/drawing/2014/main" id="{3F237279-8BBA-C917-74AF-8367D945FC47}"/>
              </a:ext>
            </a:extLst>
          </p:cNvPr>
          <p:cNvSpPr/>
          <p:nvPr/>
        </p:nvSpPr>
        <p:spPr>
          <a:xfrm>
            <a:off x="6321448" y="1897448"/>
            <a:ext cx="4834998" cy="991403"/>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Step 1: Universal Testing for syphilis at initial prenatal visit </a:t>
            </a:r>
          </a:p>
        </p:txBody>
      </p:sp>
      <p:sp>
        <p:nvSpPr>
          <p:cNvPr id="26" name="Right Brace 25">
            <a:extLst>
              <a:ext uri="{FF2B5EF4-FFF2-40B4-BE49-F238E27FC236}">
                <a16:creationId xmlns:a16="http://schemas.microsoft.com/office/drawing/2014/main" id="{9DF1CE58-022B-678D-31C5-F9DC07AA9D4D}"/>
              </a:ext>
            </a:extLst>
          </p:cNvPr>
          <p:cNvSpPr/>
          <p:nvPr/>
        </p:nvSpPr>
        <p:spPr>
          <a:xfrm>
            <a:off x="5952565" y="2965517"/>
            <a:ext cx="587929" cy="300497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1018C526-E5EC-5287-D686-F68BEC2C5C5A}"/>
              </a:ext>
            </a:extLst>
          </p:cNvPr>
          <p:cNvSpPr/>
          <p:nvPr/>
        </p:nvSpPr>
        <p:spPr>
          <a:xfrm>
            <a:off x="8376733" y="3743141"/>
            <a:ext cx="3769556" cy="1335347"/>
          </a:xfrm>
          <a:prstGeom prst="round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Step 2 and 3: Testing at 28 weeks and delivery </a:t>
            </a:r>
            <a:r>
              <a:rPr lang="en-US" i="1" dirty="0">
                <a:solidFill>
                  <a:schemeClr val="tx1"/>
                </a:solidFill>
              </a:rPr>
              <a:t>for persons in high seroprevalence areas or have identified increased risk(s) of syphilis</a:t>
            </a:r>
          </a:p>
        </p:txBody>
      </p:sp>
      <p:pic>
        <p:nvPicPr>
          <p:cNvPr id="10" name="Picture 9">
            <a:extLst>
              <a:ext uri="{FF2B5EF4-FFF2-40B4-BE49-F238E27FC236}">
                <a16:creationId xmlns:a16="http://schemas.microsoft.com/office/drawing/2014/main" id="{6601385C-369C-F7BC-8D85-5596550A0614}"/>
              </a:ext>
            </a:extLst>
          </p:cNvPr>
          <p:cNvPicPr>
            <a:picLocks noChangeAspect="1"/>
          </p:cNvPicPr>
          <p:nvPr/>
        </p:nvPicPr>
        <p:blipFill>
          <a:blip r:embed="rId7"/>
          <a:stretch>
            <a:fillRect/>
          </a:stretch>
        </p:blipFill>
        <p:spPr>
          <a:xfrm>
            <a:off x="6775140" y="2888851"/>
            <a:ext cx="1601593" cy="1628379"/>
          </a:xfrm>
          <a:prstGeom prst="rect">
            <a:avLst/>
          </a:prstGeom>
        </p:spPr>
      </p:pic>
      <p:sp>
        <p:nvSpPr>
          <p:cNvPr id="11" name="TextBox 10">
            <a:extLst>
              <a:ext uri="{FF2B5EF4-FFF2-40B4-BE49-F238E27FC236}">
                <a16:creationId xmlns:a16="http://schemas.microsoft.com/office/drawing/2014/main" id="{173F6964-7A1D-911B-B347-7B5854087A3B}"/>
              </a:ext>
            </a:extLst>
          </p:cNvPr>
          <p:cNvSpPr txBox="1"/>
          <p:nvPr/>
        </p:nvSpPr>
        <p:spPr>
          <a:xfrm>
            <a:off x="6884682" y="3858893"/>
            <a:ext cx="1416478" cy="369332"/>
          </a:xfrm>
          <a:prstGeom prst="rect">
            <a:avLst/>
          </a:prstGeom>
          <a:noFill/>
        </p:spPr>
        <p:txBody>
          <a:bodyPr wrap="none" rtlCol="0">
            <a:spAutoFit/>
          </a:bodyPr>
          <a:lstStyle/>
          <a:p>
            <a:r>
              <a:rPr lang="en-US" dirty="0"/>
              <a:t>Negative test</a:t>
            </a:r>
          </a:p>
        </p:txBody>
      </p:sp>
    </p:spTree>
    <p:extLst>
      <p:ext uri="{BB962C8B-B14F-4D97-AF65-F5344CB8AC3E}">
        <p14:creationId xmlns:p14="http://schemas.microsoft.com/office/powerpoint/2010/main" val="2667357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 name="Title 4">
            <a:extLst>
              <a:ext uri="{FF2B5EF4-FFF2-40B4-BE49-F238E27FC236}">
                <a16:creationId xmlns:a16="http://schemas.microsoft.com/office/drawing/2014/main" id="{3684773D-B553-4C72-2756-B18E583C12B7}"/>
              </a:ext>
            </a:extLst>
          </p:cNvPr>
          <p:cNvSpPr>
            <a:spLocks noGrp="1"/>
          </p:cNvSpPr>
          <p:nvPr>
            <p:ph type="title"/>
          </p:nvPr>
        </p:nvSpPr>
        <p:spPr>
          <a:xfrm>
            <a:off x="986721" y="648634"/>
            <a:ext cx="9833548" cy="1535643"/>
          </a:xfrm>
        </p:spPr>
        <p:txBody>
          <a:bodyPr anchor="b">
            <a:normAutofit/>
          </a:bodyPr>
          <a:lstStyle/>
          <a:p>
            <a:pPr algn="ctr"/>
            <a:r>
              <a:rPr lang="en-US" sz="3600" b="1" dirty="0">
                <a:solidFill>
                  <a:schemeClr val="tx2"/>
                </a:solidFill>
              </a:rPr>
              <a:t>CDC’s High Risk Groups for Acquiring Syphilis During Pregnancy </a:t>
            </a:r>
            <a:br>
              <a:rPr lang="en-US" sz="2800" dirty="0">
                <a:solidFill>
                  <a:schemeClr val="tx2"/>
                </a:solidFill>
              </a:rPr>
            </a:br>
            <a:endParaRPr lang="en-US" sz="2800" i="1" dirty="0">
              <a:solidFill>
                <a:schemeClr val="tx2"/>
              </a:solidFill>
            </a:endParaRPr>
          </a:p>
        </p:txBody>
      </p:sp>
      <p:grpSp>
        <p:nvGrpSpPr>
          <p:cNvPr id="15" name="Group 14">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6" name="Freeform: Shape 15">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Content Placeholder 5">
            <a:extLst>
              <a:ext uri="{FF2B5EF4-FFF2-40B4-BE49-F238E27FC236}">
                <a16:creationId xmlns:a16="http://schemas.microsoft.com/office/drawing/2014/main" id="{76FE3AB9-B410-2C26-2E2E-EDCC1FE52CF0}"/>
              </a:ext>
            </a:extLst>
          </p:cNvPr>
          <p:cNvSpPr>
            <a:spLocks noGrp="1"/>
          </p:cNvSpPr>
          <p:nvPr>
            <p:ph idx="1"/>
          </p:nvPr>
        </p:nvSpPr>
        <p:spPr>
          <a:xfrm>
            <a:off x="2614863" y="2296870"/>
            <a:ext cx="8590416" cy="3724071"/>
          </a:xfrm>
        </p:spPr>
        <p:txBody>
          <a:bodyPr>
            <a:noAutofit/>
          </a:bodyPr>
          <a:lstStyle/>
          <a:p>
            <a:r>
              <a:rPr lang="en-US" dirty="0">
                <a:solidFill>
                  <a:schemeClr val="tx2"/>
                </a:solidFill>
              </a:rPr>
              <a:t>Sex with multiple partners</a:t>
            </a:r>
          </a:p>
          <a:p>
            <a:r>
              <a:rPr lang="en-US" dirty="0">
                <a:solidFill>
                  <a:schemeClr val="tx2"/>
                </a:solidFill>
              </a:rPr>
              <a:t>Drug use</a:t>
            </a:r>
          </a:p>
          <a:p>
            <a:r>
              <a:rPr lang="en-US" dirty="0">
                <a:solidFill>
                  <a:schemeClr val="tx2"/>
                </a:solidFill>
              </a:rPr>
              <a:t>Transactional sex</a:t>
            </a:r>
          </a:p>
          <a:p>
            <a:r>
              <a:rPr lang="en-US" dirty="0">
                <a:solidFill>
                  <a:schemeClr val="tx2"/>
                </a:solidFill>
              </a:rPr>
              <a:t>Late prenatal care</a:t>
            </a:r>
          </a:p>
          <a:p>
            <a:r>
              <a:rPr lang="en-US" dirty="0">
                <a:solidFill>
                  <a:schemeClr val="tx2"/>
                </a:solidFill>
              </a:rPr>
              <a:t>Incarceration of pregnant person or partner</a:t>
            </a:r>
          </a:p>
          <a:p>
            <a:r>
              <a:rPr lang="en-US" dirty="0">
                <a:solidFill>
                  <a:schemeClr val="tx2"/>
                </a:solidFill>
              </a:rPr>
              <a:t>Unstable housing</a:t>
            </a:r>
          </a:p>
          <a:p>
            <a:pPr marL="0" indent="0">
              <a:buNone/>
            </a:pPr>
            <a:endParaRPr lang="en-US" sz="1600" dirty="0">
              <a:solidFill>
                <a:schemeClr val="tx2"/>
              </a:solidFill>
            </a:endParaRPr>
          </a:p>
          <a:p>
            <a:pPr marL="0" indent="0">
              <a:buNone/>
            </a:pPr>
            <a:r>
              <a:rPr lang="en-US" sz="1800" dirty="0">
                <a:solidFill>
                  <a:schemeClr val="tx2"/>
                </a:solidFill>
              </a:rPr>
              <a:t>STI Treatment Guideline, 2021, CDC </a:t>
            </a:r>
          </a:p>
        </p:txBody>
      </p:sp>
      <p:grpSp>
        <p:nvGrpSpPr>
          <p:cNvPr id="21" name="Group 20">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22" name="Freeform: Shape 21">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38574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302F4-49F8-FB11-7970-0018FBC0DD14}"/>
              </a:ext>
            </a:extLst>
          </p:cNvPr>
          <p:cNvSpPr>
            <a:spLocks noGrp="1"/>
          </p:cNvSpPr>
          <p:nvPr>
            <p:ph type="title"/>
          </p:nvPr>
        </p:nvSpPr>
        <p:spPr/>
        <p:txBody>
          <a:bodyPr/>
          <a:lstStyle/>
          <a:p>
            <a:r>
              <a:rPr lang="en-US" dirty="0"/>
              <a:t>Transmission Risk By Syphilis Stages</a:t>
            </a:r>
          </a:p>
        </p:txBody>
      </p:sp>
      <p:sp>
        <p:nvSpPr>
          <p:cNvPr id="3" name="Content Placeholder 2">
            <a:extLst>
              <a:ext uri="{FF2B5EF4-FFF2-40B4-BE49-F238E27FC236}">
                <a16:creationId xmlns:a16="http://schemas.microsoft.com/office/drawing/2014/main" id="{B201D70D-8924-3EF2-440C-5EF17C7A06AF}"/>
              </a:ext>
            </a:extLst>
          </p:cNvPr>
          <p:cNvSpPr>
            <a:spLocks noGrp="1"/>
          </p:cNvSpPr>
          <p:nvPr>
            <p:ph idx="1"/>
          </p:nvPr>
        </p:nvSpPr>
        <p:spPr/>
        <p:txBody>
          <a:bodyPr>
            <a:normAutofit lnSpcReduction="10000"/>
          </a:bodyPr>
          <a:lstStyle/>
          <a:p>
            <a:r>
              <a:rPr lang="en-US" sz="3200" dirty="0"/>
              <a:t>Primary and Secondary Syphilis: Highest risk of transmission from partner to pregnant person and from pregnant person to fetus</a:t>
            </a:r>
          </a:p>
          <a:p>
            <a:pPr lvl="2"/>
            <a:r>
              <a:rPr lang="en-US" sz="2400" dirty="0"/>
              <a:t>Usually transplacental acquisition, rarely acquired during delivery</a:t>
            </a:r>
          </a:p>
          <a:p>
            <a:pPr lvl="2"/>
            <a:r>
              <a:rPr lang="en-US" sz="2400" dirty="0"/>
              <a:t>Primary disease: painless chancre at site of inoculation</a:t>
            </a:r>
          </a:p>
          <a:p>
            <a:pPr lvl="2"/>
            <a:r>
              <a:rPr lang="en-US" sz="2400" dirty="0"/>
              <a:t>Secondary syphilis: disseminated disease classically identified by rash or mucous membrane lesions in mouth, vagina or anus. </a:t>
            </a:r>
          </a:p>
          <a:p>
            <a:pPr lvl="2"/>
            <a:r>
              <a:rPr lang="en-US" sz="2400" dirty="0"/>
              <a:t>Signs of primary or secondary syphilis can easily be missed.</a:t>
            </a:r>
          </a:p>
          <a:p>
            <a:r>
              <a:rPr lang="en-US" sz="3200" dirty="0"/>
              <a:t>Latent syphilis in the mother can also result in congenital syphilis</a:t>
            </a:r>
          </a:p>
          <a:p>
            <a:pPr lvl="1"/>
            <a:r>
              <a:rPr lang="en-US" sz="2800" dirty="0"/>
              <a:t>Pregnant person </a:t>
            </a:r>
            <a:r>
              <a:rPr lang="en-US" sz="2800" dirty="0">
                <a:solidFill>
                  <a:srgbClr val="FF0000"/>
                </a:solidFill>
              </a:rPr>
              <a:t>often</a:t>
            </a:r>
            <a:r>
              <a:rPr lang="en-US" sz="2800" dirty="0"/>
              <a:t> shows no clinical signs or symptoms</a:t>
            </a:r>
          </a:p>
        </p:txBody>
      </p:sp>
    </p:spTree>
    <p:extLst>
      <p:ext uri="{BB962C8B-B14F-4D97-AF65-F5344CB8AC3E}">
        <p14:creationId xmlns:p14="http://schemas.microsoft.com/office/powerpoint/2010/main" val="2938781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C25DC-1DA4-68B2-9B26-F31688DA1395}"/>
              </a:ext>
            </a:extLst>
          </p:cNvPr>
          <p:cNvSpPr>
            <a:spLocks noGrp="1"/>
          </p:cNvSpPr>
          <p:nvPr>
            <p:ph type="title"/>
          </p:nvPr>
        </p:nvSpPr>
        <p:spPr/>
        <p:txBody>
          <a:bodyPr/>
          <a:lstStyle/>
          <a:p>
            <a:r>
              <a:rPr lang="en-US" dirty="0">
                <a:solidFill>
                  <a:srgbClr val="FF0000"/>
                </a:solidFill>
              </a:rPr>
              <a:t>Treatment of Syphilis during Pregnancy</a:t>
            </a:r>
            <a:br>
              <a:rPr lang="en-US" dirty="0"/>
            </a:br>
            <a:r>
              <a:rPr lang="en-US" dirty="0"/>
              <a:t>&amp; Optimal Timing of Detection and Treatment</a:t>
            </a:r>
          </a:p>
        </p:txBody>
      </p:sp>
      <p:sp>
        <p:nvSpPr>
          <p:cNvPr id="3" name="Content Placeholder 2">
            <a:extLst>
              <a:ext uri="{FF2B5EF4-FFF2-40B4-BE49-F238E27FC236}">
                <a16:creationId xmlns:a16="http://schemas.microsoft.com/office/drawing/2014/main" id="{51E6414B-0052-0BE8-2B6D-782150992318}"/>
              </a:ext>
            </a:extLst>
          </p:cNvPr>
          <p:cNvSpPr>
            <a:spLocks noGrp="1"/>
          </p:cNvSpPr>
          <p:nvPr>
            <p:ph idx="1"/>
          </p:nvPr>
        </p:nvSpPr>
        <p:spPr>
          <a:xfrm>
            <a:off x="838200" y="2141537"/>
            <a:ext cx="10515600" cy="4351338"/>
          </a:xfrm>
        </p:spPr>
        <p:txBody>
          <a:bodyPr>
            <a:normAutofit lnSpcReduction="10000"/>
          </a:bodyPr>
          <a:lstStyle/>
          <a:p>
            <a:r>
              <a:rPr lang="en-US" sz="3000" dirty="0"/>
              <a:t>Parenteral penicillin IM or IV) is the only drug appropriate for any stages of syphilis during pregnancy. </a:t>
            </a:r>
          </a:p>
          <a:p>
            <a:pPr lvl="1"/>
            <a:r>
              <a:rPr lang="en-US" sz="2600" dirty="0"/>
              <a:t>If </a:t>
            </a:r>
            <a:r>
              <a:rPr lang="en-US" sz="2600" dirty="0">
                <a:solidFill>
                  <a:srgbClr val="FF0000"/>
                </a:solidFill>
              </a:rPr>
              <a:t>Penicillin </a:t>
            </a:r>
            <a:r>
              <a:rPr lang="en-US" sz="2600" dirty="0"/>
              <a:t>(PCN) allergy listed, obtain Allergy Consult.</a:t>
            </a:r>
          </a:p>
          <a:p>
            <a:r>
              <a:rPr lang="en-US" sz="3000" dirty="0"/>
              <a:t>Early treatment is optimal</a:t>
            </a:r>
          </a:p>
          <a:p>
            <a:r>
              <a:rPr lang="en-US" sz="3000" dirty="0"/>
              <a:t>Syphilis detected in 3</a:t>
            </a:r>
            <a:r>
              <a:rPr lang="en-US" sz="3000" baseline="30000" dirty="0"/>
              <a:t>rd</a:t>
            </a:r>
            <a:r>
              <a:rPr lang="en-US" sz="3000" dirty="0"/>
              <a:t> trimester: Is there time to treat or prevent congenital syphilis? Yes!</a:t>
            </a:r>
          </a:p>
          <a:p>
            <a:pPr lvl="1"/>
            <a:r>
              <a:rPr lang="en-US" sz="2600" dirty="0"/>
              <a:t>Treatment in pregnancy is most likely to be effective in preventing transmission and in treating an infected fetus </a:t>
            </a:r>
            <a:r>
              <a:rPr lang="en-US" sz="2600" u="sng" dirty="0"/>
              <a:t>if appropriate treatment is initiated 30 or more days prior to delivery. </a:t>
            </a:r>
          </a:p>
          <a:p>
            <a:pPr lvl="1"/>
            <a:r>
              <a:rPr lang="en-US" sz="2600" u="sng" dirty="0"/>
              <a:t>Ideal window for third trimester testing is 28-34 weeks, although later testing, even at delivery, can be beneficial.</a:t>
            </a:r>
          </a:p>
          <a:p>
            <a:pPr marL="0" indent="0">
              <a:buNone/>
            </a:pPr>
            <a:endParaRPr lang="en-US" sz="2400" dirty="0"/>
          </a:p>
        </p:txBody>
      </p:sp>
    </p:spTree>
    <p:extLst>
      <p:ext uri="{BB962C8B-B14F-4D97-AF65-F5344CB8AC3E}">
        <p14:creationId xmlns:p14="http://schemas.microsoft.com/office/powerpoint/2010/main" val="2661736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4" name="Freeform: Shape 13">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9" name="Freeform: Shape 18">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 name="Title 3">
            <a:extLst>
              <a:ext uri="{FF2B5EF4-FFF2-40B4-BE49-F238E27FC236}">
                <a16:creationId xmlns:a16="http://schemas.microsoft.com/office/drawing/2014/main" id="{5335FF0A-8903-A998-EAF4-7CCF8B0DBF49}"/>
              </a:ext>
            </a:extLst>
          </p:cNvPr>
          <p:cNvSpPr>
            <a:spLocks noGrp="1"/>
          </p:cNvSpPr>
          <p:nvPr>
            <p:ph type="title"/>
          </p:nvPr>
        </p:nvSpPr>
        <p:spPr>
          <a:xfrm>
            <a:off x="2791326" y="1764406"/>
            <a:ext cx="6673516" cy="3465319"/>
          </a:xfrm>
        </p:spPr>
        <p:txBody>
          <a:bodyPr vert="horz" lIns="91440" tIns="45720" rIns="91440" bIns="45720" rtlCol="0" anchor="b">
            <a:normAutofit/>
          </a:bodyPr>
          <a:lstStyle/>
          <a:p>
            <a:pPr algn="ctr"/>
            <a:r>
              <a:rPr lang="en-US" sz="5400" b="1" kern="1200" dirty="0">
                <a:solidFill>
                  <a:schemeClr val="tx2"/>
                </a:solidFill>
                <a:latin typeface="+mj-lt"/>
                <a:ea typeface="+mj-ea"/>
                <a:cs typeface="+mj-cs"/>
              </a:rPr>
              <a:t>Syphilis tests in a pregnant person look positive </a:t>
            </a:r>
            <a:br>
              <a:rPr lang="en-US" sz="5400" b="1" kern="1200" dirty="0">
                <a:solidFill>
                  <a:schemeClr val="tx2"/>
                </a:solidFill>
                <a:latin typeface="+mj-lt"/>
                <a:ea typeface="+mj-ea"/>
                <a:cs typeface="+mj-cs"/>
              </a:rPr>
            </a:br>
            <a:r>
              <a:rPr lang="en-US" sz="5400" b="1" kern="1200" dirty="0">
                <a:solidFill>
                  <a:schemeClr val="tx2"/>
                </a:solidFill>
                <a:latin typeface="+mj-lt"/>
                <a:ea typeface="+mj-ea"/>
                <a:cs typeface="+mj-cs"/>
              </a:rPr>
              <a:t>What’s next</a:t>
            </a:r>
            <a:r>
              <a:rPr lang="en-US" sz="5400" kern="1200" dirty="0">
                <a:solidFill>
                  <a:schemeClr val="tx2"/>
                </a:solidFill>
                <a:latin typeface="+mj-lt"/>
                <a:ea typeface="+mj-ea"/>
                <a:cs typeface="+mj-cs"/>
              </a:rPr>
              <a:t>?</a:t>
            </a:r>
          </a:p>
        </p:txBody>
      </p:sp>
    </p:spTree>
    <p:extLst>
      <p:ext uri="{BB962C8B-B14F-4D97-AF65-F5344CB8AC3E}">
        <p14:creationId xmlns:p14="http://schemas.microsoft.com/office/powerpoint/2010/main" val="1869672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42ACD-A7E2-0C37-F835-4030DDEB37A3}"/>
              </a:ext>
            </a:extLst>
          </p:cNvPr>
          <p:cNvSpPr>
            <a:spLocks noGrp="1"/>
          </p:cNvSpPr>
          <p:nvPr>
            <p:ph type="title"/>
          </p:nvPr>
        </p:nvSpPr>
        <p:spPr>
          <a:xfrm>
            <a:off x="444137" y="0"/>
            <a:ext cx="10541363" cy="836023"/>
          </a:xfrm>
        </p:spPr>
        <p:txBody>
          <a:bodyPr>
            <a:noAutofit/>
          </a:bodyPr>
          <a:lstStyle/>
          <a:p>
            <a:r>
              <a:rPr lang="en-US" sz="2400" b="1" dirty="0"/>
              <a:t>“Reverse” Syphilis Testing Interpretation During Pregnancy: </a:t>
            </a:r>
            <a:br>
              <a:rPr lang="en-US" sz="2400" b="1" dirty="0">
                <a:solidFill>
                  <a:srgbClr val="FF0000"/>
                </a:solidFill>
              </a:rPr>
            </a:br>
            <a:r>
              <a:rPr lang="en-US" sz="2400" b="1" dirty="0">
                <a:solidFill>
                  <a:srgbClr val="FF0000"/>
                </a:solidFill>
              </a:rPr>
              <a:t>More at Risk </a:t>
            </a:r>
            <a:r>
              <a:rPr lang="en-US" sz="2400" b="1" dirty="0">
                <a:solidFill>
                  <a:srgbClr val="FF0000"/>
                </a:solidFill>
                <a:sym typeface="Wingdings" panose="05000000000000000000" pitchFamily="2" charset="2"/>
              </a:rPr>
              <a:t> More Scrutiny (</a:t>
            </a:r>
            <a:r>
              <a:rPr lang="en-US" sz="2400" b="1" dirty="0">
                <a:solidFill>
                  <a:srgbClr val="FF0000"/>
                </a:solidFill>
              </a:rPr>
              <a:t>derived from </a:t>
            </a:r>
            <a:r>
              <a:rPr lang="en-US" sz="2400" b="1" i="1" dirty="0">
                <a:solidFill>
                  <a:srgbClr val="FF0000"/>
                </a:solidFill>
              </a:rPr>
              <a:t>CDC STI Guidelines 2021)</a:t>
            </a:r>
          </a:p>
        </p:txBody>
      </p:sp>
      <p:sp>
        <p:nvSpPr>
          <p:cNvPr id="3" name="Content Placeholder 2">
            <a:extLst>
              <a:ext uri="{FF2B5EF4-FFF2-40B4-BE49-F238E27FC236}">
                <a16:creationId xmlns:a16="http://schemas.microsoft.com/office/drawing/2014/main" id="{AA1648F8-AB31-3169-AAEE-FCC6626DA97A}"/>
              </a:ext>
            </a:extLst>
          </p:cNvPr>
          <p:cNvSpPr>
            <a:spLocks noGrp="1"/>
          </p:cNvSpPr>
          <p:nvPr>
            <p:ph idx="1"/>
          </p:nvPr>
        </p:nvSpPr>
        <p:spPr/>
        <p:txBody>
          <a:bodyPr/>
          <a:lstStyle/>
          <a:p>
            <a:pPr marL="457200" lvl="1" indent="0">
              <a:buNone/>
            </a:pPr>
            <a:endParaRPr lang="en-US" dirty="0"/>
          </a:p>
          <a:p>
            <a:pPr lvl="1"/>
            <a:endParaRPr lang="en-US" dirty="0"/>
          </a:p>
        </p:txBody>
      </p:sp>
      <p:graphicFrame>
        <p:nvGraphicFramePr>
          <p:cNvPr id="4" name="Table 4">
            <a:extLst>
              <a:ext uri="{FF2B5EF4-FFF2-40B4-BE49-F238E27FC236}">
                <a16:creationId xmlns:a16="http://schemas.microsoft.com/office/drawing/2014/main" id="{CC0272AB-65FC-3486-875C-00BEB5C8C156}"/>
              </a:ext>
            </a:extLst>
          </p:cNvPr>
          <p:cNvGraphicFramePr>
            <a:graphicFrameLocks noGrp="1"/>
          </p:cNvGraphicFramePr>
          <p:nvPr>
            <p:extLst>
              <p:ext uri="{D42A27DB-BD31-4B8C-83A1-F6EECF244321}">
                <p14:modId xmlns:p14="http://schemas.microsoft.com/office/powerpoint/2010/main" val="2786938992"/>
              </p:ext>
            </p:extLst>
          </p:nvPr>
        </p:nvGraphicFramePr>
        <p:xfrm>
          <a:off x="444136" y="836023"/>
          <a:ext cx="11508377" cy="5947956"/>
        </p:xfrm>
        <a:graphic>
          <a:graphicData uri="http://schemas.openxmlformats.org/drawingml/2006/table">
            <a:tbl>
              <a:tblPr firstRow="1" bandRow="1">
                <a:tableStyleId>{5C22544A-7EE6-4342-B048-85BDC9FD1C3A}</a:tableStyleId>
              </a:tblPr>
              <a:tblGrid>
                <a:gridCol w="1606114">
                  <a:extLst>
                    <a:ext uri="{9D8B030D-6E8A-4147-A177-3AD203B41FA5}">
                      <a16:colId xmlns:a16="http://schemas.microsoft.com/office/drawing/2014/main" val="423222906"/>
                    </a:ext>
                  </a:extLst>
                </a:gridCol>
                <a:gridCol w="1732580">
                  <a:extLst>
                    <a:ext uri="{9D8B030D-6E8A-4147-A177-3AD203B41FA5}">
                      <a16:colId xmlns:a16="http://schemas.microsoft.com/office/drawing/2014/main" val="2363241860"/>
                    </a:ext>
                  </a:extLst>
                </a:gridCol>
                <a:gridCol w="1868531">
                  <a:extLst>
                    <a:ext uri="{9D8B030D-6E8A-4147-A177-3AD203B41FA5}">
                      <a16:colId xmlns:a16="http://schemas.microsoft.com/office/drawing/2014/main" val="363374460"/>
                    </a:ext>
                  </a:extLst>
                </a:gridCol>
                <a:gridCol w="6301152">
                  <a:extLst>
                    <a:ext uri="{9D8B030D-6E8A-4147-A177-3AD203B41FA5}">
                      <a16:colId xmlns:a16="http://schemas.microsoft.com/office/drawing/2014/main" val="1923539581"/>
                    </a:ext>
                  </a:extLst>
                </a:gridCol>
              </a:tblGrid>
              <a:tr h="705394">
                <a:tc>
                  <a:txBody>
                    <a:bodyPr/>
                    <a:lstStyle/>
                    <a:p>
                      <a:r>
                        <a:rPr lang="en-US" dirty="0"/>
                        <a:t>1. Treponemal Ab (EIA or CIA)</a:t>
                      </a:r>
                    </a:p>
                  </a:txBody>
                  <a:tcPr/>
                </a:tc>
                <a:tc>
                  <a:txBody>
                    <a:bodyPr/>
                    <a:lstStyle/>
                    <a:p>
                      <a:r>
                        <a:rPr lang="en-US" dirty="0"/>
                        <a:t>2. Reflex RPR or VDRL</a:t>
                      </a:r>
                    </a:p>
                  </a:txBody>
                  <a:tcPr/>
                </a:tc>
                <a:tc>
                  <a:txBody>
                    <a:bodyPr/>
                    <a:lstStyle/>
                    <a:p>
                      <a:r>
                        <a:rPr lang="en-US" dirty="0"/>
                        <a:t>3. Reflex to 2nd treponemal test</a:t>
                      </a:r>
                    </a:p>
                  </a:txBody>
                  <a:tcPr/>
                </a:tc>
                <a:tc>
                  <a:txBody>
                    <a:bodyPr/>
                    <a:lstStyle/>
                    <a:p>
                      <a:r>
                        <a:rPr lang="en-US" dirty="0"/>
                        <a:t>Interpretation and Actions</a:t>
                      </a:r>
                    </a:p>
                  </a:txBody>
                  <a:tcPr/>
                </a:tc>
                <a:extLst>
                  <a:ext uri="{0D108BD9-81ED-4DB2-BD59-A6C34878D82A}">
                    <a16:rowId xmlns:a16="http://schemas.microsoft.com/office/drawing/2014/main" val="3044550798"/>
                  </a:ext>
                </a:extLst>
              </a:tr>
              <a:tr h="335280">
                <a:tc>
                  <a:txBody>
                    <a:bodyPr/>
                    <a:lstStyle/>
                    <a:p>
                      <a:r>
                        <a:rPr lang="en-US" sz="1600" dirty="0"/>
                        <a:t>Negative</a:t>
                      </a:r>
                    </a:p>
                  </a:txBody>
                  <a:tcPr/>
                </a:tc>
                <a:tc>
                  <a:txBody>
                    <a:bodyPr/>
                    <a:lstStyle/>
                    <a:p>
                      <a:r>
                        <a:rPr lang="en-US" sz="1600" dirty="0"/>
                        <a:t>Not performed</a:t>
                      </a:r>
                    </a:p>
                  </a:txBody>
                  <a:tcPr/>
                </a:tc>
                <a:tc>
                  <a:txBody>
                    <a:bodyPr/>
                    <a:lstStyle/>
                    <a:p>
                      <a:r>
                        <a:rPr lang="en-US" sz="1600" dirty="0"/>
                        <a:t>Not performed</a:t>
                      </a:r>
                    </a:p>
                  </a:txBody>
                  <a:tcPr/>
                </a:tc>
                <a:tc>
                  <a:txBody>
                    <a:bodyPr/>
                    <a:lstStyle/>
                    <a:p>
                      <a:r>
                        <a:rPr lang="en-US" sz="1600" dirty="0"/>
                        <a:t>No evidence of syphilis. </a:t>
                      </a:r>
                      <a:r>
                        <a:rPr lang="en-US" sz="1600" u="none" dirty="0"/>
                        <a:t>No treatment.</a:t>
                      </a:r>
                    </a:p>
                  </a:txBody>
                  <a:tcPr/>
                </a:tc>
                <a:extLst>
                  <a:ext uri="{0D108BD9-81ED-4DB2-BD59-A6C34878D82A}">
                    <a16:rowId xmlns:a16="http://schemas.microsoft.com/office/drawing/2014/main" val="2711568985"/>
                  </a:ext>
                </a:extLst>
              </a:tr>
              <a:tr h="1362892">
                <a:tc>
                  <a:txBody>
                    <a:bodyPr/>
                    <a:lstStyle/>
                    <a:p>
                      <a:r>
                        <a:rPr lang="en-US" sz="1600" dirty="0"/>
                        <a:t>Positive</a:t>
                      </a:r>
                    </a:p>
                  </a:txBody>
                  <a:tcPr/>
                </a:tc>
                <a:tc>
                  <a:txBody>
                    <a:bodyPr/>
                    <a:lstStyle/>
                    <a:p>
                      <a:r>
                        <a:rPr lang="en-US" sz="1600" dirty="0"/>
                        <a:t>Positive</a:t>
                      </a:r>
                    </a:p>
                  </a:txBody>
                  <a:tcPr/>
                </a:tc>
                <a:tc>
                  <a:txBody>
                    <a:bodyPr/>
                    <a:lstStyle/>
                    <a:p>
                      <a:r>
                        <a:rPr lang="en-US" sz="1600" dirty="0"/>
                        <a:t>Not performed</a:t>
                      </a:r>
                    </a:p>
                  </a:txBody>
                  <a:tcPr/>
                </a:tc>
                <a:tc>
                  <a:txBody>
                    <a:bodyPr/>
                    <a:lstStyle/>
                    <a:p>
                      <a:pPr marL="0" indent="0">
                        <a:buFont typeface="Arial" panose="020B0604020202020204" pitchFamily="34" charset="0"/>
                        <a:buNone/>
                      </a:pPr>
                      <a:r>
                        <a:rPr lang="en-US" sz="1600" dirty="0"/>
                        <a:t>Syphilis is confirmed. </a:t>
                      </a:r>
                      <a:r>
                        <a:rPr lang="en-US" sz="1600" u="sng" dirty="0"/>
                        <a:t>Treat with parenteral </a:t>
                      </a:r>
                      <a:r>
                        <a:rPr lang="en-US" sz="1600" u="sng" dirty="0">
                          <a:solidFill>
                            <a:srgbClr val="FF0000"/>
                          </a:solidFill>
                        </a:rPr>
                        <a:t>PCN</a:t>
                      </a:r>
                      <a:r>
                        <a:rPr lang="en-US" sz="1600" u="sng" dirty="0"/>
                        <a:t> according to stage of maternal syphilis.</a:t>
                      </a:r>
                      <a:r>
                        <a:rPr lang="en-US" sz="1600" dirty="0"/>
                        <a:t> Test and treat partner. </a:t>
                      </a:r>
                      <a:r>
                        <a:rPr lang="en-US" sz="1600" u="none" dirty="0"/>
                        <a:t>Treat for syphilis </a:t>
                      </a:r>
                      <a:r>
                        <a:rPr lang="en-US" sz="1600" dirty="0"/>
                        <a:t>with one possible exception: there is documented prior treatment of syphilis with reduction in RPR titers and the RPR has remained low and stable (termed </a:t>
                      </a:r>
                      <a:r>
                        <a:rPr lang="en-US" sz="1600" dirty="0" err="1"/>
                        <a:t>serofast</a:t>
                      </a:r>
                      <a:r>
                        <a:rPr lang="en-US" sz="1600" dirty="0"/>
                        <a:t>). In these patients, if no ongoing risk of syphilis, might withhold treatment. Specialist consultation is recommended.</a:t>
                      </a:r>
                    </a:p>
                  </a:txBody>
                  <a:tcPr/>
                </a:tc>
                <a:extLst>
                  <a:ext uri="{0D108BD9-81ED-4DB2-BD59-A6C34878D82A}">
                    <a16:rowId xmlns:a16="http://schemas.microsoft.com/office/drawing/2014/main" val="3635668118"/>
                  </a:ext>
                </a:extLst>
              </a:tr>
              <a:tr h="1554481">
                <a:tc>
                  <a:txBody>
                    <a:bodyPr/>
                    <a:lstStyle/>
                    <a:p>
                      <a:r>
                        <a:rPr lang="en-US" sz="1600" dirty="0"/>
                        <a:t>Positive</a:t>
                      </a:r>
                    </a:p>
                  </a:txBody>
                  <a:tcPr/>
                </a:tc>
                <a:tc>
                  <a:txBody>
                    <a:bodyPr/>
                    <a:lstStyle/>
                    <a:p>
                      <a:r>
                        <a:rPr lang="en-US" sz="1600" dirty="0"/>
                        <a:t>Negative</a:t>
                      </a:r>
                    </a:p>
                  </a:txBody>
                  <a:tcPr/>
                </a:tc>
                <a:tc>
                  <a:txBody>
                    <a:bodyPr/>
                    <a:lstStyle/>
                    <a:p>
                      <a:r>
                        <a:rPr lang="en-US" sz="1600" dirty="0"/>
                        <a:t>Positive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Syphilis is confirmed– either current or in the past.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u="sng" dirty="0"/>
                        <a:t>If no history of treatment of syphilis in the past, treat for appropriate stage of syphilis</a:t>
                      </a:r>
                      <a:r>
                        <a:rPr lang="en-US" sz="1600" dirty="0"/>
                        <a:t>. If unknown stage, treat with 3 weekly Benzathine PCN shots. Test and treat partner(s).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If well-documented history of syphilis and adequate treatment and no ongoing risk, no further treatment is necessary. </a:t>
                      </a:r>
                    </a:p>
                  </a:txBody>
                  <a:tcPr/>
                </a:tc>
                <a:extLst>
                  <a:ext uri="{0D108BD9-81ED-4DB2-BD59-A6C34878D82A}">
                    <a16:rowId xmlns:a16="http://schemas.microsoft.com/office/drawing/2014/main" val="4115831320"/>
                  </a:ext>
                </a:extLst>
              </a:tr>
              <a:tr h="1798321">
                <a:tc>
                  <a:txBody>
                    <a:bodyPr/>
                    <a:lstStyle/>
                    <a:p>
                      <a:r>
                        <a:rPr lang="en-US" sz="1600" dirty="0"/>
                        <a:t>Positive</a:t>
                      </a:r>
                    </a:p>
                  </a:txBody>
                  <a:tcPr/>
                </a:tc>
                <a:tc>
                  <a:txBody>
                    <a:bodyPr/>
                    <a:lstStyle/>
                    <a:p>
                      <a:r>
                        <a:rPr lang="en-US" sz="1600" dirty="0"/>
                        <a:t>Negative </a:t>
                      </a:r>
                    </a:p>
                  </a:txBody>
                  <a:tcPr/>
                </a:tc>
                <a:tc>
                  <a:txBody>
                    <a:bodyPr/>
                    <a:lstStyle/>
                    <a:p>
                      <a:r>
                        <a:rPr lang="en-US" sz="1600" dirty="0"/>
                        <a:t>Negative </a:t>
                      </a:r>
                    </a:p>
                  </a:txBody>
                  <a:tcPr/>
                </a:tc>
                <a:tc>
                  <a:txBody>
                    <a:bodyPr/>
                    <a:lstStyle/>
                    <a:p>
                      <a:r>
                        <a:rPr lang="en-US" sz="1600" dirty="0"/>
                        <a:t>If low seroprevalence region, low behavior risk and no history of treated syphilis, the treponemal ab is likely false positive, but </a:t>
                      </a:r>
                      <a:r>
                        <a:rPr lang="en-US" sz="1600" u="sng" dirty="0"/>
                        <a:t>examine patient for primary or secondary syphilis AND test &amp; examine partner(s) for syphilis AND repeat mother’s tests in 4 weeks</a:t>
                      </a:r>
                      <a:r>
                        <a:rPr lang="en-US" sz="1600" dirty="0"/>
                        <a:t>. If test 2 and 3 remain negative, no treatment is indicated. </a:t>
                      </a:r>
                    </a:p>
                    <a:p>
                      <a:r>
                        <a:rPr lang="en-US" sz="1600" dirty="0"/>
                        <a:t>If, +/-/- but additional follow-up is uncertain, </a:t>
                      </a:r>
                      <a:r>
                        <a:rPr lang="en-US" sz="1600" u="sng" dirty="0"/>
                        <a:t>treat</a:t>
                      </a:r>
                      <a:r>
                        <a:rPr lang="en-US" sz="1600" dirty="0"/>
                        <a:t> with 1 dose of Benzathine </a:t>
                      </a:r>
                      <a:r>
                        <a:rPr lang="en-US" sz="1600" dirty="0">
                          <a:solidFill>
                            <a:srgbClr val="FF0000"/>
                          </a:solidFill>
                        </a:rPr>
                        <a:t>PCN</a:t>
                      </a:r>
                      <a:r>
                        <a:rPr lang="en-US" sz="1600" dirty="0"/>
                        <a:t> G IM.</a:t>
                      </a:r>
                    </a:p>
                  </a:txBody>
                  <a:tcPr/>
                </a:tc>
                <a:extLst>
                  <a:ext uri="{0D108BD9-81ED-4DB2-BD59-A6C34878D82A}">
                    <a16:rowId xmlns:a16="http://schemas.microsoft.com/office/drawing/2014/main" val="1835746675"/>
                  </a:ext>
                </a:extLst>
              </a:tr>
            </a:tbl>
          </a:graphicData>
        </a:graphic>
      </p:graphicFrame>
    </p:spTree>
    <p:extLst>
      <p:ext uri="{BB962C8B-B14F-4D97-AF65-F5344CB8AC3E}">
        <p14:creationId xmlns:p14="http://schemas.microsoft.com/office/powerpoint/2010/main" val="30519684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9CBD-CAE8-E3B6-4D8A-70B05F147E17}"/>
              </a:ext>
            </a:extLst>
          </p:cNvPr>
          <p:cNvSpPr>
            <a:spLocks noGrp="1"/>
          </p:cNvSpPr>
          <p:nvPr>
            <p:ph type="title"/>
          </p:nvPr>
        </p:nvSpPr>
        <p:spPr>
          <a:xfrm>
            <a:off x="178633" y="233229"/>
            <a:ext cx="10515600" cy="1325563"/>
          </a:xfrm>
        </p:spPr>
        <p:txBody>
          <a:bodyPr>
            <a:normAutofit fontScale="90000"/>
          </a:bodyPr>
          <a:lstStyle/>
          <a:p>
            <a:r>
              <a:rPr lang="en-US" dirty="0"/>
              <a:t>Linkage to Care </a:t>
            </a:r>
            <a:br>
              <a:rPr lang="en-US" dirty="0"/>
            </a:br>
            <a:r>
              <a:rPr lang="en-US" dirty="0"/>
              <a:t>Must Follow </a:t>
            </a:r>
            <a:br>
              <a:rPr lang="en-US" dirty="0"/>
            </a:br>
            <a:r>
              <a:rPr lang="en-US" dirty="0"/>
              <a:t>Maternal Syphilis Detection</a:t>
            </a:r>
          </a:p>
        </p:txBody>
      </p:sp>
      <p:sp>
        <p:nvSpPr>
          <p:cNvPr id="3" name="Content Placeholder 2">
            <a:extLst>
              <a:ext uri="{FF2B5EF4-FFF2-40B4-BE49-F238E27FC236}">
                <a16:creationId xmlns:a16="http://schemas.microsoft.com/office/drawing/2014/main" id="{32D4BBB2-0514-6698-22AA-A1C0C207A22D}"/>
              </a:ext>
            </a:extLst>
          </p:cNvPr>
          <p:cNvSpPr>
            <a:spLocks noGrp="1"/>
          </p:cNvSpPr>
          <p:nvPr>
            <p:ph idx="1"/>
          </p:nvPr>
        </p:nvSpPr>
        <p:spPr/>
        <p:txBody>
          <a:bodyPr>
            <a:normAutofit/>
          </a:bodyPr>
          <a:lstStyle/>
          <a:p>
            <a:pPr marL="0" indent="0">
              <a:buNone/>
            </a:pPr>
            <a:endParaRPr lang="en-US" dirty="0"/>
          </a:p>
          <a:p>
            <a:endParaRPr lang="en-US" dirty="0"/>
          </a:p>
        </p:txBody>
      </p:sp>
      <p:graphicFrame>
        <p:nvGraphicFramePr>
          <p:cNvPr id="8" name="Diagram 7">
            <a:extLst>
              <a:ext uri="{FF2B5EF4-FFF2-40B4-BE49-F238E27FC236}">
                <a16:creationId xmlns:a16="http://schemas.microsoft.com/office/drawing/2014/main" id="{5CC15D1E-4731-D9F0-2D83-1FFC26A10D98}"/>
              </a:ext>
            </a:extLst>
          </p:cNvPr>
          <p:cNvGraphicFramePr/>
          <p:nvPr>
            <p:extLst>
              <p:ext uri="{D42A27DB-BD31-4B8C-83A1-F6EECF244321}">
                <p14:modId xmlns:p14="http://schemas.microsoft.com/office/powerpoint/2010/main" val="2474083647"/>
              </p:ext>
            </p:extLst>
          </p:nvPr>
        </p:nvGraphicFramePr>
        <p:xfrm>
          <a:off x="3093950" y="1039626"/>
          <a:ext cx="8128000" cy="54959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1293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 name="Title 4">
            <a:extLst>
              <a:ext uri="{FF2B5EF4-FFF2-40B4-BE49-F238E27FC236}">
                <a16:creationId xmlns:a16="http://schemas.microsoft.com/office/drawing/2014/main" id="{AF25821E-C1AE-FDFB-F49C-1868325033AA}"/>
              </a:ext>
            </a:extLst>
          </p:cNvPr>
          <p:cNvSpPr>
            <a:spLocks noGrp="1"/>
          </p:cNvSpPr>
          <p:nvPr>
            <p:ph type="title"/>
          </p:nvPr>
        </p:nvSpPr>
        <p:spPr>
          <a:xfrm>
            <a:off x="786063" y="455653"/>
            <a:ext cx="10226558" cy="1325563"/>
          </a:xfrm>
        </p:spPr>
        <p:txBody>
          <a:bodyPr anchor="b">
            <a:noAutofit/>
          </a:bodyPr>
          <a:lstStyle/>
          <a:p>
            <a:pPr algn="ctr"/>
            <a:r>
              <a:rPr lang="en-US" sz="4000" b="1" dirty="0">
                <a:solidFill>
                  <a:schemeClr val="tx2"/>
                </a:solidFill>
              </a:rPr>
              <a:t>Your Detecting Maternal Syphilis &amp; Documenting Syphilis Treatment During Pregnancy Matters!</a:t>
            </a:r>
          </a:p>
        </p:txBody>
      </p:sp>
      <p:grpSp>
        <p:nvGrpSpPr>
          <p:cNvPr id="21" name="Group 20">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22" name="Freeform: Shape 21">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Content Placeholder 11">
            <a:extLst>
              <a:ext uri="{FF2B5EF4-FFF2-40B4-BE49-F238E27FC236}">
                <a16:creationId xmlns:a16="http://schemas.microsoft.com/office/drawing/2014/main" id="{36C11603-D956-5DBE-D73B-83EE4AF58548}"/>
              </a:ext>
            </a:extLst>
          </p:cNvPr>
          <p:cNvSpPr>
            <a:spLocks noGrp="1"/>
          </p:cNvSpPr>
          <p:nvPr>
            <p:ph idx="1"/>
          </p:nvPr>
        </p:nvSpPr>
        <p:spPr>
          <a:xfrm>
            <a:off x="1203157" y="2007062"/>
            <a:ext cx="10226711" cy="4608242"/>
          </a:xfrm>
        </p:spPr>
        <p:txBody>
          <a:bodyPr>
            <a:noAutofit/>
          </a:bodyPr>
          <a:lstStyle/>
          <a:p>
            <a:r>
              <a:rPr lang="en-US" sz="2400" dirty="0">
                <a:solidFill>
                  <a:schemeClr val="tx2"/>
                </a:solidFill>
              </a:rPr>
              <a:t>All infants do not automatically get checked for syphilis at birth.</a:t>
            </a:r>
          </a:p>
          <a:p>
            <a:r>
              <a:rPr lang="en-US" sz="2400" dirty="0">
                <a:solidFill>
                  <a:schemeClr val="tx2"/>
                </a:solidFill>
              </a:rPr>
              <a:t>However, any infant with a mother with syphilis during pregnancy should get syphilis testing.</a:t>
            </a:r>
          </a:p>
          <a:p>
            <a:pPr lvl="1"/>
            <a:r>
              <a:rPr lang="en-US" dirty="0">
                <a:solidFill>
                  <a:schemeClr val="tx2"/>
                </a:solidFill>
              </a:rPr>
              <a:t>These infants will be placed into one of 3 risk groups: high risk, intermediate risk and very low/no risk – depending upon infant’s exam, RPR titer and the diagnosis you made and treatment you gave during the pregnancy.  </a:t>
            </a:r>
          </a:p>
          <a:p>
            <a:pPr lvl="2"/>
            <a:r>
              <a:rPr lang="en-US" sz="2400" dirty="0">
                <a:solidFill>
                  <a:schemeClr val="tx2"/>
                </a:solidFill>
              </a:rPr>
              <a:t>Those infants with high or intermediate risk will get a lumbar puncture and PCN treatment.  </a:t>
            </a:r>
          </a:p>
          <a:p>
            <a:pPr lvl="2"/>
            <a:r>
              <a:rPr lang="en-US" sz="2400" dirty="0">
                <a:solidFill>
                  <a:schemeClr val="tx2"/>
                </a:solidFill>
              </a:rPr>
              <a:t>Those infants with normal exams, low RPRs, and whose mothers began appropriate treatment at or before 30 days prior to delivery are usually not treated and do not get LP.   </a:t>
            </a:r>
          </a:p>
        </p:txBody>
      </p:sp>
      <p:grpSp>
        <p:nvGrpSpPr>
          <p:cNvPr id="27" name="Group 26">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28" name="Freeform: Shape 27">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973015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5C3D0539-2AFA-3A46-FAC3-BA5F2422D43F}"/>
              </a:ext>
            </a:extLst>
          </p:cNvPr>
          <p:cNvSpPr>
            <a:spLocks noGrp="1"/>
          </p:cNvSpPr>
          <p:nvPr>
            <p:ph type="title"/>
          </p:nvPr>
        </p:nvSpPr>
        <p:spPr>
          <a:xfrm>
            <a:off x="569626" y="185146"/>
            <a:ext cx="9833548" cy="2012684"/>
          </a:xfrm>
        </p:spPr>
        <p:txBody>
          <a:bodyPr anchor="b">
            <a:normAutofit/>
          </a:bodyPr>
          <a:lstStyle/>
          <a:p>
            <a:pPr algn="ctr"/>
            <a:r>
              <a:rPr lang="en-US" sz="4000" b="1" dirty="0">
                <a:solidFill>
                  <a:schemeClr val="tx2"/>
                </a:solidFill>
              </a:rPr>
              <a:t>Systemic Changes </a:t>
            </a:r>
            <a:br>
              <a:rPr lang="en-US" sz="4000" b="1" dirty="0">
                <a:solidFill>
                  <a:schemeClr val="tx2"/>
                </a:solidFill>
              </a:rPr>
            </a:br>
            <a:r>
              <a:rPr lang="en-US" sz="4000" b="1" dirty="0">
                <a:solidFill>
                  <a:schemeClr val="tx2"/>
                </a:solidFill>
              </a:rPr>
              <a:t>to Promote </a:t>
            </a:r>
            <a:br>
              <a:rPr lang="en-US" sz="4000" b="1" dirty="0">
                <a:solidFill>
                  <a:schemeClr val="tx2"/>
                </a:solidFill>
              </a:rPr>
            </a:br>
            <a:r>
              <a:rPr lang="en-US" sz="4000" b="1" dirty="0">
                <a:solidFill>
                  <a:schemeClr val="tx2"/>
                </a:solidFill>
              </a:rPr>
              <a:t>Effective Third Trimester Syphilis Testing</a:t>
            </a:r>
          </a:p>
        </p:txBody>
      </p:sp>
      <p:grpSp>
        <p:nvGrpSpPr>
          <p:cNvPr id="12" name="Group 11">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0957496B-3982-BBD5-01F6-9956E27E8398}"/>
              </a:ext>
            </a:extLst>
          </p:cNvPr>
          <p:cNvSpPr>
            <a:spLocks noGrp="1"/>
          </p:cNvSpPr>
          <p:nvPr>
            <p:ph idx="1"/>
          </p:nvPr>
        </p:nvSpPr>
        <p:spPr>
          <a:xfrm>
            <a:off x="1457570" y="2382562"/>
            <a:ext cx="9833548" cy="3373462"/>
          </a:xfrm>
        </p:spPr>
        <p:txBody>
          <a:bodyPr>
            <a:normAutofit fontScale="92500" lnSpcReduction="10000"/>
          </a:bodyPr>
          <a:lstStyle/>
          <a:p>
            <a:r>
              <a:rPr lang="en-US" sz="3200" dirty="0">
                <a:solidFill>
                  <a:schemeClr val="tx2"/>
                </a:solidFill>
              </a:rPr>
              <a:t>Ensure your hospital follows the reverse syphilis testing algorithm with reflex testing.</a:t>
            </a:r>
          </a:p>
          <a:p>
            <a:r>
              <a:rPr lang="en-US" sz="3200" dirty="0">
                <a:solidFill>
                  <a:schemeClr val="tx2"/>
                </a:solidFill>
              </a:rPr>
              <a:t>Review what other activities or services happen at 28-34 weeks gestation such as HIV third trimester testing and switching to q2 week visits. Bundle these activities (via computer decision support) with syphilis third trimester testing. </a:t>
            </a:r>
          </a:p>
          <a:p>
            <a:r>
              <a:rPr lang="en-US" sz="3200" dirty="0">
                <a:solidFill>
                  <a:schemeClr val="tx2"/>
                </a:solidFill>
              </a:rPr>
              <a:t>Create a pathway for partner testing and treatment. </a:t>
            </a:r>
          </a:p>
          <a:p>
            <a:pPr marL="0" indent="0">
              <a:buNone/>
            </a:pPr>
            <a:endParaRPr lang="en-US" sz="1800" dirty="0">
              <a:solidFill>
                <a:schemeClr val="tx2"/>
              </a:solidFill>
            </a:endParaRPr>
          </a:p>
        </p:txBody>
      </p:sp>
      <p:grpSp>
        <p:nvGrpSpPr>
          <p:cNvPr id="18" name="Group 17">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19" name="Freeform: Shape 18">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005744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4C7DCAD7-C81D-8CF0-D96D-6BB9A9162BB5}"/>
              </a:ext>
            </a:extLst>
          </p:cNvPr>
          <p:cNvSpPr>
            <a:spLocks noGrp="1"/>
          </p:cNvSpPr>
          <p:nvPr>
            <p:ph type="title"/>
          </p:nvPr>
        </p:nvSpPr>
        <p:spPr>
          <a:xfrm>
            <a:off x="1179226" y="328300"/>
            <a:ext cx="9833548" cy="1325563"/>
          </a:xfrm>
        </p:spPr>
        <p:txBody>
          <a:bodyPr anchor="b">
            <a:normAutofit/>
          </a:bodyPr>
          <a:lstStyle/>
          <a:p>
            <a:pPr algn="ctr"/>
            <a:r>
              <a:rPr lang="en-US" b="1" dirty="0">
                <a:solidFill>
                  <a:schemeClr val="tx2"/>
                </a:solidFill>
              </a:rPr>
              <a:t>Conclusions</a:t>
            </a:r>
            <a:r>
              <a:rPr lang="en-US" sz="3600" dirty="0">
                <a:solidFill>
                  <a:schemeClr val="tx2"/>
                </a:solidFill>
              </a:rPr>
              <a:t> </a:t>
            </a:r>
          </a:p>
        </p:txBody>
      </p:sp>
      <p:grpSp>
        <p:nvGrpSpPr>
          <p:cNvPr id="12" name="Group 11">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ED212C3A-EA7C-175D-5081-F84625224A72}"/>
              </a:ext>
            </a:extLst>
          </p:cNvPr>
          <p:cNvSpPr>
            <a:spLocks noGrp="1"/>
          </p:cNvSpPr>
          <p:nvPr>
            <p:ph idx="1"/>
          </p:nvPr>
        </p:nvSpPr>
        <p:spPr>
          <a:xfrm>
            <a:off x="1331494" y="1689883"/>
            <a:ext cx="9681279" cy="4839817"/>
          </a:xfrm>
        </p:spPr>
        <p:txBody>
          <a:bodyPr>
            <a:normAutofit fontScale="85000" lnSpcReduction="20000"/>
          </a:bodyPr>
          <a:lstStyle/>
          <a:p>
            <a:r>
              <a:rPr lang="en-US" dirty="0">
                <a:solidFill>
                  <a:schemeClr val="tx2"/>
                </a:solidFill>
              </a:rPr>
              <a:t>Congenital Syphilis is detectable, preventable, and treatable DURING PREGNANCY.</a:t>
            </a:r>
          </a:p>
          <a:p>
            <a:r>
              <a:rPr lang="en-US" dirty="0">
                <a:solidFill>
                  <a:schemeClr val="tx2"/>
                </a:solidFill>
              </a:rPr>
              <a:t>Third Trimester Testing for maternal syphilis is the LAW in IL. </a:t>
            </a:r>
          </a:p>
          <a:p>
            <a:r>
              <a:rPr lang="en-US" dirty="0">
                <a:solidFill>
                  <a:schemeClr val="tx2"/>
                </a:solidFill>
              </a:rPr>
              <a:t>Ideally, third trimester syphilis testing takes place between 28-34 weeks gestation in order to allow for effective treatment of pregnant person and fetus, but testing beyond 34 weeks, even at delivery, is still beneficial for the health of baby and parents.</a:t>
            </a:r>
          </a:p>
          <a:p>
            <a:r>
              <a:rPr lang="en-US" dirty="0">
                <a:solidFill>
                  <a:schemeClr val="tx2"/>
                </a:solidFill>
              </a:rPr>
              <a:t>Detection of syphilis during pregnancy demands multiple ACTIONS</a:t>
            </a:r>
          </a:p>
          <a:p>
            <a:pPr lvl="1"/>
            <a:r>
              <a:rPr lang="en-US" sz="2800" dirty="0">
                <a:solidFill>
                  <a:schemeClr val="tx2"/>
                </a:solidFill>
              </a:rPr>
              <a:t>Perform thorough history and exam to determine stage of disease</a:t>
            </a:r>
          </a:p>
          <a:p>
            <a:pPr lvl="1"/>
            <a:r>
              <a:rPr lang="en-US" sz="2800" dirty="0">
                <a:solidFill>
                  <a:schemeClr val="tx2"/>
                </a:solidFill>
              </a:rPr>
              <a:t>Treat with Penicillin urgently, according to stage of disease</a:t>
            </a:r>
          </a:p>
          <a:p>
            <a:pPr lvl="1"/>
            <a:r>
              <a:rPr lang="en-US" sz="2800" dirty="0">
                <a:solidFill>
                  <a:schemeClr val="tx2"/>
                </a:solidFill>
              </a:rPr>
              <a:t>Test and treat partner(s)</a:t>
            </a:r>
          </a:p>
          <a:p>
            <a:pPr lvl="1"/>
            <a:r>
              <a:rPr lang="en-US" sz="2800" dirty="0">
                <a:solidFill>
                  <a:schemeClr val="tx2"/>
                </a:solidFill>
              </a:rPr>
              <a:t>Arrange linkage to care for maternal postpartum syphilis monitoring, for partner, and for neonate.</a:t>
            </a:r>
          </a:p>
          <a:p>
            <a:pPr lvl="1"/>
            <a:endParaRPr lang="en-US" sz="2800" dirty="0">
              <a:solidFill>
                <a:schemeClr val="tx2"/>
              </a:solidFill>
            </a:endParaRPr>
          </a:p>
          <a:p>
            <a:pPr marL="457200" lvl="1" indent="0">
              <a:buNone/>
            </a:pPr>
            <a:r>
              <a:rPr lang="en-US" sz="2800" dirty="0">
                <a:solidFill>
                  <a:schemeClr val="tx2"/>
                </a:solidFill>
              </a:rPr>
              <a:t>Let’s Do This!</a:t>
            </a:r>
          </a:p>
        </p:txBody>
      </p:sp>
      <p:grpSp>
        <p:nvGrpSpPr>
          <p:cNvPr id="18" name="Group 17">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70301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D08C2A-BC86-F084-8FF0-9A1DB8955192}"/>
              </a:ext>
            </a:extLst>
          </p:cNvPr>
          <p:cNvSpPr>
            <a:spLocks noGrp="1"/>
          </p:cNvSpPr>
          <p:nvPr>
            <p:ph type="title"/>
          </p:nvPr>
        </p:nvSpPr>
        <p:spPr>
          <a:xfrm>
            <a:off x="619932" y="397747"/>
            <a:ext cx="8162688" cy="2430863"/>
          </a:xfrm>
        </p:spPr>
        <p:txBody>
          <a:bodyPr>
            <a:normAutofit/>
          </a:bodyPr>
          <a:lstStyle/>
          <a:p>
            <a:pPr algn="ctr"/>
            <a:r>
              <a:rPr lang="en-US" sz="3600" b="1" dirty="0">
                <a:solidFill>
                  <a:schemeClr val="tx2"/>
                </a:solidFill>
              </a:rPr>
              <a:t>Preventing Congenital Syphilis (CS)</a:t>
            </a:r>
          </a:p>
        </p:txBody>
      </p:sp>
      <p:grpSp>
        <p:nvGrpSpPr>
          <p:cNvPr id="10" name="Group 9">
            <a:extLst>
              <a:ext uri="{FF2B5EF4-FFF2-40B4-BE49-F238E27FC236}">
                <a16:creationId xmlns:a16="http://schemas.microsoft.com/office/drawing/2014/main" id="{05545017-2445-4AB3-95A6-48F17C8026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11" name="Freeform: Shape 10">
              <a:extLst>
                <a:ext uri="{FF2B5EF4-FFF2-40B4-BE49-F238E27FC236}">
                  <a16:creationId xmlns:a16="http://schemas.microsoft.com/office/drawing/2014/main" id="{F3B5D580-007D-4215-A10B-C8CF12EE02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4228C19-035F-4E8E-BAFD-56EC684B6F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0D7C81-A1BE-4720-A66D-AEF9A11A5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BF18FEE-BE44-4F4A-AA4E-EC795CB0B9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D1791EB8-BFF6-2E6B-4FFA-5E5A24504B5D}"/>
              </a:ext>
            </a:extLst>
          </p:cNvPr>
          <p:cNvSpPr>
            <a:spLocks noGrp="1"/>
          </p:cNvSpPr>
          <p:nvPr>
            <p:ph idx="1"/>
          </p:nvPr>
        </p:nvSpPr>
        <p:spPr>
          <a:xfrm>
            <a:off x="2138766" y="2169763"/>
            <a:ext cx="9433302" cy="4029559"/>
          </a:xfrm>
        </p:spPr>
        <p:txBody>
          <a:bodyPr anchor="t">
            <a:normAutofit/>
          </a:bodyPr>
          <a:lstStyle/>
          <a:p>
            <a:r>
              <a:rPr lang="en-US" b="1" dirty="0">
                <a:solidFill>
                  <a:schemeClr val="tx2"/>
                </a:solidFill>
              </a:rPr>
              <a:t>What is congenital syphilis?</a:t>
            </a:r>
          </a:p>
          <a:p>
            <a:r>
              <a:rPr lang="en-US" b="1" dirty="0">
                <a:solidFill>
                  <a:schemeClr val="tx2"/>
                </a:solidFill>
              </a:rPr>
              <a:t>What is the law in Illinois?</a:t>
            </a:r>
          </a:p>
          <a:p>
            <a:r>
              <a:rPr lang="en-US" b="1" dirty="0">
                <a:solidFill>
                  <a:schemeClr val="tx2"/>
                </a:solidFill>
              </a:rPr>
              <a:t>Why is Third Trimester Testing critical?/Why work so hard to find cases?</a:t>
            </a:r>
          </a:p>
          <a:p>
            <a:r>
              <a:rPr lang="en-US" b="1" dirty="0">
                <a:solidFill>
                  <a:schemeClr val="tx2"/>
                </a:solidFill>
              </a:rPr>
              <a:t>How much of a problem is congenital syphilis?</a:t>
            </a:r>
          </a:p>
          <a:p>
            <a:r>
              <a:rPr lang="en-US" b="1" dirty="0">
                <a:solidFill>
                  <a:schemeClr val="tx2"/>
                </a:solidFill>
              </a:rPr>
              <a:t>How is syphilis diagnosed and treated during pregnancy?</a:t>
            </a:r>
          </a:p>
          <a:p>
            <a:r>
              <a:rPr lang="en-US" b="1" dirty="0">
                <a:solidFill>
                  <a:schemeClr val="tx2"/>
                </a:solidFill>
              </a:rPr>
              <a:t>When should testing be done?</a:t>
            </a:r>
          </a:p>
          <a:p>
            <a:r>
              <a:rPr lang="en-US" b="1" dirty="0">
                <a:solidFill>
                  <a:schemeClr val="tx2"/>
                </a:solidFill>
              </a:rPr>
              <a:t>We find a positive syphilis test in pregnancy. What next?</a:t>
            </a:r>
          </a:p>
          <a:p>
            <a:endParaRPr lang="en-US" sz="1400" dirty="0">
              <a:solidFill>
                <a:schemeClr val="tx2"/>
              </a:solidFill>
            </a:endParaRPr>
          </a:p>
        </p:txBody>
      </p:sp>
      <p:grpSp>
        <p:nvGrpSpPr>
          <p:cNvPr id="16" name="Group 15">
            <a:extLst>
              <a:ext uri="{FF2B5EF4-FFF2-40B4-BE49-F238E27FC236}">
                <a16:creationId xmlns:a16="http://schemas.microsoft.com/office/drawing/2014/main" id="{06B7259D-F2AD-42FE-B984-6D1D74321C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56264" y="3658536"/>
            <a:ext cx="3655725" cy="2743201"/>
            <a:chOff x="-305" y="-1"/>
            <a:chExt cx="3832880" cy="2876136"/>
          </a:xfrm>
        </p:grpSpPr>
        <p:sp>
          <p:nvSpPr>
            <p:cNvPr id="17" name="Freeform: Shape 16">
              <a:extLst>
                <a:ext uri="{FF2B5EF4-FFF2-40B4-BE49-F238E27FC236}">
                  <a16:creationId xmlns:a16="http://schemas.microsoft.com/office/drawing/2014/main" id="{9E5C38C6-2516-45D1-ADFC-3F59F8E34A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6C274C95-E7A7-401D-A8F5-FFF5EB929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1D598C3-55D0-44FB-8766-A89B34B317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9EBC5C7-E54F-42F3-93F0-75AAC99FF9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688775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41A19B-1C34-1F52-A577-60B2299E5C88}"/>
              </a:ext>
            </a:extLst>
          </p:cNvPr>
          <p:cNvSpPr>
            <a:spLocks noGrp="1"/>
          </p:cNvSpPr>
          <p:nvPr>
            <p:ph idx="1"/>
          </p:nvPr>
        </p:nvSpPr>
        <p:spPr>
          <a:xfrm>
            <a:off x="268941" y="233082"/>
            <a:ext cx="11645153" cy="6445623"/>
          </a:xfrm>
        </p:spPr>
        <p:txBody>
          <a:bodyPr>
            <a:normAutofit/>
          </a:bodyPr>
          <a:lstStyle/>
          <a:p>
            <a:r>
              <a:rPr lang="en-US" sz="1200" b="1" i="0" u="none" strike="noStrike" baseline="0" dirty="0">
                <a:latin typeface="Times New Roman" panose="02020603050405020304" pitchFamily="18" charset="0"/>
              </a:rPr>
              <a:t>FOR IMMEDIATE RELEASE:              CONTACT:</a:t>
            </a:r>
          </a:p>
          <a:p>
            <a:pPr marR="7850" lvl="1"/>
            <a:r>
              <a:rPr lang="en-US" sz="1200" b="0" i="0" u="none" strike="noStrike" baseline="0" dirty="0">
                <a:latin typeface="Times New Roman" panose="02020603050405020304" pitchFamily="18" charset="0"/>
              </a:rPr>
              <a:t>November 2, 2023                       </a:t>
            </a:r>
            <a:r>
              <a:rPr lang="en-US" sz="1200" b="0" i="0" u="sng" strike="noStrike" baseline="0" dirty="0">
                <a:solidFill>
                  <a:srgbClr val="0000FF"/>
                </a:solidFill>
                <a:latin typeface="Times New Roman" panose="02020603050405020304" pitchFamily="18" charset="0"/>
                <a:hlinkClick r:id="rId2"/>
              </a:rPr>
              <a:t>Michael.Claffey@illinois.gov</a:t>
            </a:r>
            <a:r>
              <a:rPr lang="en-US" sz="1200" b="0" i="0" u="none" strike="noStrike" baseline="0" dirty="0">
                <a:solidFill>
                  <a:srgbClr val="0000FF"/>
                </a:solidFill>
                <a:latin typeface="Times New Roman" panose="02020603050405020304" pitchFamily="18" charset="0"/>
                <a:hlinkClick r:id="rId2"/>
              </a:rPr>
              <a:t> </a:t>
            </a:r>
            <a:r>
              <a:rPr lang="en-US" sz="1200" b="0" i="0" u="sng" strike="noStrike" baseline="0" dirty="0">
                <a:solidFill>
                  <a:srgbClr val="0000FF"/>
                </a:solidFill>
                <a:latin typeface="Times New Roman" panose="02020603050405020304" pitchFamily="18" charset="0"/>
                <a:hlinkClick r:id="rId3"/>
              </a:rPr>
              <a:t>James.Leach@illinois.gov</a:t>
            </a:r>
            <a:endParaRPr lang="en-US" sz="1200" b="0" i="0" u="none" strike="noStrike" baseline="0" dirty="0">
              <a:solidFill>
                <a:srgbClr val="0000FF"/>
              </a:solidFill>
              <a:latin typeface="Times New Roman" panose="02020603050405020304" pitchFamily="18" charset="0"/>
              <a:hlinkClick r:id="rId3"/>
            </a:endParaRPr>
          </a:p>
          <a:p>
            <a:pPr marL="0" marR="1760" indent="0">
              <a:buNone/>
            </a:pPr>
            <a:r>
              <a:rPr lang="en-US" sz="1800" b="1" i="0" u="none" strike="noStrike" baseline="0" dirty="0">
                <a:latin typeface="Times New Roman" panose="02020603050405020304" pitchFamily="18" charset="0"/>
              </a:rPr>
              <a:t>IDPH Launches New Provider Phone Line in Response to Alarming Increase in Babies Born with Congenital Syphilis</a:t>
            </a:r>
          </a:p>
          <a:p>
            <a:pPr marR="2230"/>
            <a:r>
              <a:rPr lang="en-US" sz="1800" b="1" i="0" u="none" strike="noStrike" baseline="0" dirty="0">
                <a:latin typeface="Times New Roman" panose="02020603050405020304" pitchFamily="18" charset="0"/>
              </a:rPr>
              <a:t>CHICAGO </a:t>
            </a:r>
            <a:r>
              <a:rPr lang="en-US" sz="1800" b="0" i="0" u="none" strike="noStrike" baseline="0" dirty="0">
                <a:latin typeface="Times New Roman" panose="02020603050405020304" pitchFamily="18" charset="0"/>
              </a:rPr>
              <a:t>– Acting to address a sharp increase in congenital syphilis cases among newborns, the Illinois Department of Public Health (IDPH) is urging healthcare providers to conduct more testing for the sexually transmitted infection in advance of birth and is launching a new phone line to provide clinical consultation for providers who treat pregnant patients and newborns.</a:t>
            </a:r>
          </a:p>
          <a:p>
            <a:pPr marR="950"/>
            <a:r>
              <a:rPr lang="en-US" sz="1800" b="0" i="0" u="none" strike="noStrike" baseline="0" dirty="0">
                <a:latin typeface="Times New Roman" panose="02020603050405020304" pitchFamily="18" charset="0"/>
              </a:rPr>
              <a:t>The service called the Perinatal Syphilis Warmline (at 1-800-439-4079) comes in response to an almost tripling in the number of congenital syphilis cases in Illinois since 2021. There were 29 cases in the state in 2020, 50 cases in 2021 and 84 cases in 2022. Calls will be answered within a day. “The best way to protect Illinois’s babies from congenital syphilis is for pregnant people to get tested and treated for sexually transmitted infections before birth,” said IDPH Director Dr. Sameer Vohra. “These rising rates of congenital syphilis are alarming, and IDPH is responding with new education tools and support services to help providers who care for those who are pregnant and their newborns.”</a:t>
            </a:r>
          </a:p>
          <a:p>
            <a:pPr marR="1550"/>
            <a:r>
              <a:rPr lang="en-US" sz="1800" b="0" i="0" u="none" strike="noStrike" baseline="0" dirty="0">
                <a:latin typeface="Times New Roman" panose="02020603050405020304" pitchFamily="18" charset="0"/>
              </a:rPr>
              <a:t>Congenital syphilis cases have been surging in recent years both nationally and in Illinois. Since 2000, national data shows an increase in syphilis of 459%. Specifically for pregnant people and their infants, congenital syphilis has increased 203% since 2017.</a:t>
            </a:r>
          </a:p>
          <a:p>
            <a:pPr marR="1480"/>
            <a:r>
              <a:rPr lang="en-US" sz="1800" b="0" i="0" u="none" strike="noStrike" baseline="0" dirty="0">
                <a:latin typeface="Times New Roman" panose="02020603050405020304" pitchFamily="18" charset="0"/>
              </a:rPr>
              <a:t>Syphilis is an infection caused by the bacteria </a:t>
            </a:r>
            <a:r>
              <a:rPr lang="en-US" sz="1800" b="0" i="1" u="none" strike="noStrike" baseline="0" dirty="0">
                <a:latin typeface="Times New Roman" panose="02020603050405020304" pitchFamily="18" charset="0"/>
              </a:rPr>
              <a:t>Treponema pallidum </a:t>
            </a:r>
            <a:r>
              <a:rPr lang="en-US" sz="1800" b="0" i="0" u="none" strike="noStrike" baseline="0" dirty="0">
                <a:latin typeface="Times New Roman" panose="02020603050405020304" pitchFamily="18" charset="0"/>
              </a:rPr>
              <a:t>and is spread through sexual contact. Congenital syphilis occurs when a pregnant person with untreated syphilis passes the infection to their infant during pregnancy. It can cause permanent damage or death to an infant. Before birth, syphilis can cause a miscarriage, premature delivery, or low birth weight. Up to 40% of babies with congenital syphilis may be stillborn or die from the infection. A baby with a syphilis infection may not have signs or symptoms of the infection at the time of birth. But if untreated, the baby may develop serious complications such as cataracts, deafness, or seizures and, it could also lead to death in infancy or childhood.</a:t>
            </a:r>
          </a:p>
        </p:txBody>
      </p:sp>
    </p:spTree>
    <p:extLst>
      <p:ext uri="{BB962C8B-B14F-4D97-AF65-F5344CB8AC3E}">
        <p14:creationId xmlns:p14="http://schemas.microsoft.com/office/powerpoint/2010/main" val="26200948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A01E1CA-5870-D73C-6C06-9BFFF327EE8D}"/>
              </a:ext>
            </a:extLst>
          </p:cNvPr>
          <p:cNvPicPr>
            <a:picLocks noChangeAspect="1"/>
          </p:cNvPicPr>
          <p:nvPr/>
        </p:nvPicPr>
        <p:blipFill>
          <a:blip r:embed="rId2"/>
          <a:stretch>
            <a:fillRect/>
          </a:stretch>
        </p:blipFill>
        <p:spPr>
          <a:xfrm>
            <a:off x="-1" y="233318"/>
            <a:ext cx="12129247" cy="6391364"/>
          </a:xfrm>
          <a:prstGeom prst="rect">
            <a:avLst/>
          </a:prstGeom>
        </p:spPr>
      </p:pic>
    </p:spTree>
    <p:extLst>
      <p:ext uri="{BB962C8B-B14F-4D97-AF65-F5344CB8AC3E}">
        <p14:creationId xmlns:p14="http://schemas.microsoft.com/office/powerpoint/2010/main" val="31050325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53C93DAF-D20F-A541-B8D4-AB9CB9890E31}"/>
              </a:ext>
            </a:extLst>
          </p:cNvPr>
          <p:cNvGraphicFramePr>
            <a:graphicFrameLocks noGrp="1"/>
          </p:cNvGraphicFramePr>
          <p:nvPr>
            <p:extLst>
              <p:ext uri="{D42A27DB-BD31-4B8C-83A1-F6EECF244321}">
                <p14:modId xmlns:p14="http://schemas.microsoft.com/office/powerpoint/2010/main" val="2085461505"/>
              </p:ext>
            </p:extLst>
          </p:nvPr>
        </p:nvGraphicFramePr>
        <p:xfrm>
          <a:off x="2026026" y="1352729"/>
          <a:ext cx="8848162" cy="5394505"/>
        </p:xfrm>
        <a:graphic>
          <a:graphicData uri="http://schemas.openxmlformats.org/drawingml/2006/table">
            <a:tbl>
              <a:tblPr>
                <a:tableStyleId>{5C22544A-7EE6-4342-B048-85BDC9FD1C3A}</a:tableStyleId>
              </a:tblPr>
              <a:tblGrid>
                <a:gridCol w="2525175">
                  <a:extLst>
                    <a:ext uri="{9D8B030D-6E8A-4147-A177-3AD203B41FA5}">
                      <a16:colId xmlns:a16="http://schemas.microsoft.com/office/drawing/2014/main" val="1487550381"/>
                    </a:ext>
                  </a:extLst>
                </a:gridCol>
                <a:gridCol w="1760612">
                  <a:extLst>
                    <a:ext uri="{9D8B030D-6E8A-4147-A177-3AD203B41FA5}">
                      <a16:colId xmlns:a16="http://schemas.microsoft.com/office/drawing/2014/main" val="2091096486"/>
                    </a:ext>
                  </a:extLst>
                </a:gridCol>
                <a:gridCol w="2640917">
                  <a:extLst>
                    <a:ext uri="{9D8B030D-6E8A-4147-A177-3AD203B41FA5}">
                      <a16:colId xmlns:a16="http://schemas.microsoft.com/office/drawing/2014/main" val="366085154"/>
                    </a:ext>
                  </a:extLst>
                </a:gridCol>
                <a:gridCol w="782494">
                  <a:extLst>
                    <a:ext uri="{9D8B030D-6E8A-4147-A177-3AD203B41FA5}">
                      <a16:colId xmlns:a16="http://schemas.microsoft.com/office/drawing/2014/main" val="3662158980"/>
                    </a:ext>
                  </a:extLst>
                </a:gridCol>
                <a:gridCol w="160846">
                  <a:extLst>
                    <a:ext uri="{9D8B030D-6E8A-4147-A177-3AD203B41FA5}">
                      <a16:colId xmlns:a16="http://schemas.microsoft.com/office/drawing/2014/main" val="3579670022"/>
                    </a:ext>
                  </a:extLst>
                </a:gridCol>
                <a:gridCol w="978118">
                  <a:extLst>
                    <a:ext uri="{9D8B030D-6E8A-4147-A177-3AD203B41FA5}">
                      <a16:colId xmlns:a16="http://schemas.microsoft.com/office/drawing/2014/main" val="2737976134"/>
                    </a:ext>
                  </a:extLst>
                </a:gridCol>
              </a:tblGrid>
              <a:tr h="285504">
                <a:tc gridSpan="5">
                  <a:txBody>
                    <a:bodyPr/>
                    <a:lstStyle/>
                    <a:p>
                      <a:pPr marL="0" marR="0">
                        <a:lnSpc>
                          <a:spcPct val="107000"/>
                        </a:lnSpc>
                        <a:spcBef>
                          <a:spcPts val="0"/>
                        </a:spcBef>
                        <a:spcAft>
                          <a:spcPts val="0"/>
                        </a:spcAft>
                      </a:pPr>
                      <a:r>
                        <a:rPr lang="en-US" sz="1400" kern="100" dirty="0">
                          <a:effectLst/>
                        </a:rPr>
                        <a:t>1) Initial SYPHILIS screening:</a:t>
                      </a:r>
                      <a:endParaRPr lang="en-US"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07000"/>
                        </a:lnSpc>
                        <a:spcBef>
                          <a:spcPts val="0"/>
                        </a:spcBef>
                        <a:spcAft>
                          <a:spcPts val="0"/>
                        </a:spcAft>
                      </a:pPr>
                      <a:r>
                        <a:rPr lang="en-US" sz="1200" kern="100">
                          <a:effectLst/>
                        </a:rPr>
                        <a:t> </a:t>
                      </a:r>
                      <a:endParaRPr lang="en-US"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437857395"/>
                  </a:ext>
                </a:extLst>
              </a:tr>
              <a:tr h="331789">
                <a:tc gridSpan="5">
                  <a:txBody>
                    <a:bodyPr/>
                    <a:lstStyle/>
                    <a:p>
                      <a:pPr marL="342900" marR="0" lvl="0" indent="-342900">
                        <a:lnSpc>
                          <a:spcPct val="107000"/>
                        </a:lnSpc>
                        <a:spcBef>
                          <a:spcPts val="0"/>
                        </a:spcBef>
                        <a:spcAft>
                          <a:spcPts val="0"/>
                        </a:spcAft>
                        <a:buFont typeface="+mj-lt"/>
                        <a:buAutoNum type="alphaUcPeriod"/>
                      </a:pPr>
                      <a:r>
                        <a:rPr lang="en-US" sz="1400" kern="100" dirty="0">
                          <a:effectLst/>
                        </a:rPr>
                        <a:t>Total # delivered women who presented without ANY documented syphilis screening test prior to labor and delivery</a:t>
                      </a:r>
                      <a:endParaRPr lang="en-US"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457200" marR="0" indent="-228600">
                        <a:lnSpc>
                          <a:spcPct val="107000"/>
                        </a:lnSpc>
                        <a:spcBef>
                          <a:spcPts val="0"/>
                        </a:spcBef>
                        <a:spcAft>
                          <a:spcPts val="0"/>
                        </a:spcAft>
                      </a:pPr>
                      <a:r>
                        <a:rPr lang="en-US" sz="900" u="none" strike="noStrike" kern="100">
                          <a:effectLst/>
                        </a:rPr>
                        <a:t> </a:t>
                      </a:r>
                      <a:endParaRPr lang="en-US"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410485155"/>
                  </a:ext>
                </a:extLst>
              </a:tr>
              <a:tr h="501840">
                <a:tc gridSpan="5">
                  <a:txBody>
                    <a:bodyPr/>
                    <a:lstStyle/>
                    <a:p>
                      <a:pPr marL="457200" marR="0">
                        <a:lnSpc>
                          <a:spcPct val="107000"/>
                        </a:lnSpc>
                        <a:spcBef>
                          <a:spcPts val="0"/>
                        </a:spcBef>
                        <a:spcAft>
                          <a:spcPts val="0"/>
                        </a:spcAft>
                      </a:pPr>
                      <a:r>
                        <a:rPr lang="en-US" sz="1400" kern="100" dirty="0">
                          <a:effectLst/>
                        </a:rPr>
                        <a:t>1. Total # women missed, not screened (either before delivery or immediately postpartum)</a:t>
                      </a:r>
                      <a:br>
                        <a:rPr lang="en-US" sz="1400" kern="100" dirty="0">
                          <a:effectLst/>
                        </a:rPr>
                      </a:br>
                      <a:r>
                        <a:rPr lang="en-US" sz="1400" kern="100" dirty="0">
                          <a:effectLst/>
                        </a:rPr>
                        <a:t>Of the total untested, delivering women, total women not screened.  </a:t>
                      </a:r>
                      <a:endParaRPr lang="en-US"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457200" marR="0" indent="-228600">
                        <a:lnSpc>
                          <a:spcPct val="107000"/>
                        </a:lnSpc>
                        <a:spcBef>
                          <a:spcPts val="0"/>
                        </a:spcBef>
                        <a:spcAft>
                          <a:spcPts val="0"/>
                        </a:spcAft>
                      </a:pPr>
                      <a:r>
                        <a:rPr lang="en-US" sz="900" kern="100">
                          <a:effectLst/>
                        </a:rPr>
                        <a:t> </a:t>
                      </a:r>
                      <a:endParaRPr lang="en-US"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4847795"/>
                  </a:ext>
                </a:extLst>
              </a:tr>
              <a:tr h="404710">
                <a:tc gridSpan="5">
                  <a:txBody>
                    <a:bodyPr/>
                    <a:lstStyle/>
                    <a:p>
                      <a:pPr marL="733425" marR="0" indent="-228600">
                        <a:lnSpc>
                          <a:spcPct val="107000"/>
                        </a:lnSpc>
                        <a:spcBef>
                          <a:spcPts val="0"/>
                        </a:spcBef>
                        <a:spcAft>
                          <a:spcPts val="0"/>
                        </a:spcAft>
                      </a:pPr>
                      <a:r>
                        <a:rPr lang="en-US" sz="1400" kern="100" dirty="0">
                          <a:effectLst/>
                        </a:rPr>
                        <a:t>2. Total # women screened</a:t>
                      </a:r>
                      <a:br>
                        <a:rPr lang="en-US" sz="1400" kern="100" dirty="0">
                          <a:effectLst/>
                        </a:rPr>
                      </a:br>
                      <a:r>
                        <a:rPr lang="en-US" sz="1400" kern="100" dirty="0">
                          <a:effectLst/>
                        </a:rPr>
                        <a:t>      Total number of untested, delivering women who were screened for SYPHILIS</a:t>
                      </a:r>
                      <a:endParaRPr lang="en-US"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914400" marR="0" indent="-228600">
                        <a:lnSpc>
                          <a:spcPct val="107000"/>
                        </a:lnSpc>
                        <a:spcBef>
                          <a:spcPts val="0"/>
                        </a:spcBef>
                        <a:spcAft>
                          <a:spcPts val="0"/>
                        </a:spcAft>
                      </a:pPr>
                      <a:r>
                        <a:rPr lang="en-US" sz="900" u="none" strike="noStrike" kern="100">
                          <a:effectLst/>
                        </a:rPr>
                        <a:t> </a:t>
                      </a:r>
                      <a:endParaRPr lang="en-US"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426993460"/>
                  </a:ext>
                </a:extLst>
              </a:tr>
              <a:tr h="318617">
                <a:tc>
                  <a:txBody>
                    <a:bodyPr/>
                    <a:lstStyle/>
                    <a:p>
                      <a:pPr marL="0" marR="0" algn="r">
                        <a:lnSpc>
                          <a:spcPct val="107000"/>
                        </a:lnSpc>
                        <a:spcBef>
                          <a:spcPts val="0"/>
                        </a:spcBef>
                        <a:spcAft>
                          <a:spcPts val="0"/>
                        </a:spcAft>
                      </a:pPr>
                      <a:r>
                        <a:rPr lang="en-US" sz="1400" kern="100" dirty="0">
                          <a:effectLst/>
                        </a:rPr>
                        <a:t>a.# any reactive results</a:t>
                      </a:r>
                      <a:endParaRPr lang="en-US"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457200" marR="0">
                        <a:lnSpc>
                          <a:spcPct val="107000"/>
                        </a:lnSpc>
                        <a:spcBef>
                          <a:spcPts val="0"/>
                        </a:spcBef>
                        <a:spcAft>
                          <a:spcPts val="0"/>
                        </a:spcAft>
                      </a:pPr>
                      <a:r>
                        <a:rPr lang="en-US" sz="1400" kern="100">
                          <a:effectLst/>
                        </a:rPr>
                        <a:t> </a:t>
                      </a:r>
                      <a:endParaRPr lang="en-US" sz="14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102235" marR="0">
                        <a:lnSpc>
                          <a:spcPct val="107000"/>
                        </a:lnSpc>
                        <a:spcBef>
                          <a:spcPts val="0"/>
                        </a:spcBef>
                        <a:spcAft>
                          <a:spcPts val="0"/>
                        </a:spcAft>
                      </a:pPr>
                      <a:r>
                        <a:rPr lang="en-US" sz="1400" kern="100">
                          <a:effectLst/>
                        </a:rPr>
                        <a:t>b.# negative results</a:t>
                      </a:r>
                      <a:endParaRPr lang="en-US" sz="14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457200" marR="0">
                        <a:lnSpc>
                          <a:spcPct val="107000"/>
                        </a:lnSpc>
                        <a:spcBef>
                          <a:spcPts val="0"/>
                        </a:spcBef>
                        <a:spcAft>
                          <a:spcPts val="0"/>
                        </a:spcAft>
                      </a:pPr>
                      <a:r>
                        <a:rPr lang="en-US" sz="1400" kern="100">
                          <a:effectLst/>
                        </a:rPr>
                        <a:t> </a:t>
                      </a:r>
                      <a:endParaRPr lang="en-US" sz="14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gridSpan="2">
                  <a:txBody>
                    <a:bodyPr/>
                    <a:lstStyle/>
                    <a:p>
                      <a:pPr marL="0" marR="0">
                        <a:lnSpc>
                          <a:spcPct val="107000"/>
                        </a:lnSpc>
                        <a:spcBef>
                          <a:spcPts val="0"/>
                        </a:spcBef>
                        <a:spcAft>
                          <a:spcPts val="0"/>
                        </a:spcAft>
                      </a:pPr>
                      <a:r>
                        <a:rPr lang="en-US" sz="1200" kern="100">
                          <a:effectLst/>
                        </a:rPr>
                        <a:t> </a:t>
                      </a:r>
                      <a:endParaRPr lang="en-US"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extLst>
                  <a:ext uri="{0D108BD9-81ED-4DB2-BD59-A6C34878D82A}">
                    <a16:rowId xmlns:a16="http://schemas.microsoft.com/office/drawing/2014/main" val="1920610253"/>
                  </a:ext>
                </a:extLst>
              </a:tr>
              <a:tr h="550405">
                <a:tc gridSpan="5">
                  <a:txBody>
                    <a:bodyPr/>
                    <a:lstStyle/>
                    <a:p>
                      <a:pPr marL="400050" marR="0" indent="-228600">
                        <a:lnSpc>
                          <a:spcPct val="107000"/>
                        </a:lnSpc>
                        <a:spcBef>
                          <a:spcPts val="0"/>
                        </a:spcBef>
                        <a:spcAft>
                          <a:spcPts val="0"/>
                        </a:spcAft>
                      </a:pPr>
                      <a:r>
                        <a:rPr lang="en-US" sz="1400" kern="100" dirty="0">
                          <a:effectLst/>
                        </a:rPr>
                        <a:t>B. Total # of multiple births and infants received through transports</a:t>
                      </a:r>
                      <a:br>
                        <a:rPr lang="en-US" sz="1400" kern="100" dirty="0">
                          <a:effectLst/>
                        </a:rPr>
                      </a:br>
                      <a:r>
                        <a:rPr lang="en-US" sz="1400" kern="100" dirty="0">
                          <a:effectLst/>
                        </a:rPr>
                        <a:t>From missed women only, total number of multiple births.  Add the number of infants received through transports.</a:t>
                      </a:r>
                      <a:endParaRPr lang="en-US"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400050" marR="0" indent="-228600">
                        <a:lnSpc>
                          <a:spcPct val="107000"/>
                        </a:lnSpc>
                        <a:spcBef>
                          <a:spcPts val="0"/>
                        </a:spcBef>
                        <a:spcAft>
                          <a:spcPts val="0"/>
                        </a:spcAft>
                      </a:pPr>
                      <a:r>
                        <a:rPr lang="en-US" sz="900" kern="100">
                          <a:effectLst/>
                          <a:highlight>
                            <a:srgbClr val="FFFF00"/>
                          </a:highlight>
                        </a:rPr>
                        <a:t> </a:t>
                      </a:r>
                      <a:endParaRPr lang="en-US"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730854163"/>
                  </a:ext>
                </a:extLst>
              </a:tr>
              <a:tr h="398087">
                <a:tc gridSpan="5">
                  <a:txBody>
                    <a:bodyPr/>
                    <a:lstStyle/>
                    <a:p>
                      <a:pPr marL="0" marR="0">
                        <a:lnSpc>
                          <a:spcPct val="107000"/>
                        </a:lnSpc>
                        <a:spcBef>
                          <a:spcPts val="0"/>
                        </a:spcBef>
                        <a:spcAft>
                          <a:spcPts val="0"/>
                        </a:spcAft>
                      </a:pPr>
                      <a:r>
                        <a:rPr lang="en-US" sz="1400" kern="100" dirty="0">
                          <a:effectLst/>
                        </a:rPr>
                        <a:t>2)  Repeat 3</a:t>
                      </a:r>
                      <a:r>
                        <a:rPr lang="en-US" sz="1400" kern="100" baseline="30000" dirty="0">
                          <a:effectLst/>
                        </a:rPr>
                        <a:t>rd</a:t>
                      </a:r>
                      <a:r>
                        <a:rPr lang="en-US" sz="1400" kern="100" dirty="0">
                          <a:effectLst/>
                        </a:rPr>
                        <a:t> Trimester SYPHILIS screening:  </a:t>
                      </a:r>
                      <a:endParaRPr lang="en-US"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514350" marR="0">
                        <a:lnSpc>
                          <a:spcPct val="107000"/>
                        </a:lnSpc>
                        <a:spcBef>
                          <a:spcPts val="0"/>
                        </a:spcBef>
                        <a:spcAft>
                          <a:spcPts val="0"/>
                        </a:spcAft>
                      </a:pPr>
                      <a:r>
                        <a:rPr lang="en-US" sz="900" kern="100">
                          <a:effectLst/>
                        </a:rPr>
                        <a:t> </a:t>
                      </a:r>
                      <a:endParaRPr lang="en-US"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44242953"/>
                  </a:ext>
                </a:extLst>
              </a:tr>
              <a:tr h="635026">
                <a:tc gridSpan="5">
                  <a:txBody>
                    <a:bodyPr/>
                    <a:lstStyle/>
                    <a:p>
                      <a:pPr marL="504825" marR="0" indent="-228600">
                        <a:lnSpc>
                          <a:spcPct val="107000"/>
                        </a:lnSpc>
                        <a:spcBef>
                          <a:spcPts val="0"/>
                        </a:spcBef>
                        <a:spcAft>
                          <a:spcPts val="0"/>
                        </a:spcAft>
                      </a:pPr>
                      <a:r>
                        <a:rPr lang="en-US" sz="1400" kern="100" dirty="0">
                          <a:effectLst/>
                        </a:rPr>
                        <a:t>A. Total # delivered women who presented without documented SYPHLIIS screen after 28 weeks (27w6d) in the pregnancy</a:t>
                      </a:r>
                      <a:br>
                        <a:rPr lang="en-US" sz="1400" kern="100" dirty="0">
                          <a:effectLst/>
                        </a:rPr>
                      </a:br>
                      <a:r>
                        <a:rPr lang="en-US" sz="1400" kern="100" dirty="0">
                          <a:effectLst/>
                        </a:rPr>
                        <a:t>The number of delivered women who presented to L&amp;D with documentation of SYPHILIS screening in pregnancy, but without a screen performed after 27 weeks and prior to delivery.</a:t>
                      </a:r>
                      <a:endParaRPr lang="en-US"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07000"/>
                        </a:lnSpc>
                        <a:spcBef>
                          <a:spcPts val="0"/>
                        </a:spcBef>
                        <a:spcAft>
                          <a:spcPts val="0"/>
                        </a:spcAft>
                      </a:pPr>
                      <a:r>
                        <a:rPr lang="en-US" sz="900" kern="100">
                          <a:effectLst/>
                        </a:rPr>
                        <a:t> </a:t>
                      </a:r>
                      <a:endParaRPr lang="en-US"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546983773"/>
                  </a:ext>
                </a:extLst>
              </a:tr>
              <a:tr h="431200">
                <a:tc gridSpan="5">
                  <a:txBody>
                    <a:bodyPr/>
                    <a:lstStyle/>
                    <a:p>
                      <a:pPr marL="504825" marR="0" indent="-228600">
                        <a:lnSpc>
                          <a:spcPct val="107000"/>
                        </a:lnSpc>
                        <a:spcBef>
                          <a:spcPts val="0"/>
                        </a:spcBef>
                        <a:spcAft>
                          <a:spcPts val="0"/>
                        </a:spcAft>
                      </a:pPr>
                      <a:r>
                        <a:rPr lang="en-US" sz="1400" kern="100" dirty="0">
                          <a:effectLst/>
                        </a:rPr>
                        <a:t>B. Total # women missed, not screened prior to discharge</a:t>
                      </a:r>
                      <a:br>
                        <a:rPr lang="en-US" sz="1400" kern="100" dirty="0">
                          <a:effectLst/>
                        </a:rPr>
                      </a:br>
                      <a:r>
                        <a:rPr lang="en-US" sz="1400" kern="100" dirty="0">
                          <a:effectLst/>
                        </a:rPr>
                        <a:t>Of the total delivering women not repeat screened after 27 weeks, total women not screened.  </a:t>
                      </a:r>
                      <a:endParaRPr lang="en-US"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457200" marR="0" indent="-228600">
                        <a:lnSpc>
                          <a:spcPct val="107000"/>
                        </a:lnSpc>
                        <a:spcBef>
                          <a:spcPts val="0"/>
                        </a:spcBef>
                        <a:spcAft>
                          <a:spcPts val="0"/>
                        </a:spcAft>
                      </a:pPr>
                      <a:r>
                        <a:rPr lang="en-US" sz="900" u="none" strike="noStrike" kern="100">
                          <a:effectLst/>
                        </a:rPr>
                        <a:t> </a:t>
                      </a:r>
                      <a:endParaRPr lang="en-US"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85359064"/>
                  </a:ext>
                </a:extLst>
              </a:tr>
              <a:tr h="483885">
                <a:tc gridSpan="5">
                  <a:txBody>
                    <a:bodyPr/>
                    <a:lstStyle/>
                    <a:p>
                      <a:pPr marL="733425" marR="0" indent="-228600">
                        <a:lnSpc>
                          <a:spcPct val="107000"/>
                        </a:lnSpc>
                        <a:spcBef>
                          <a:spcPts val="0"/>
                        </a:spcBef>
                        <a:spcAft>
                          <a:spcPts val="0"/>
                        </a:spcAft>
                      </a:pPr>
                      <a:r>
                        <a:rPr lang="en-US" sz="1400" kern="100" dirty="0">
                          <a:effectLst/>
                        </a:rPr>
                        <a:t>2. Total # women SYPHILIS screened</a:t>
                      </a:r>
                      <a:br>
                        <a:rPr lang="en-US" sz="1400" kern="100" dirty="0">
                          <a:effectLst/>
                        </a:rPr>
                      </a:br>
                      <a:r>
                        <a:rPr lang="en-US" sz="1400" kern="100" dirty="0">
                          <a:effectLst/>
                        </a:rPr>
                        <a:t>      Total number delivering women not repeat screened after 27 weeks, who were screened for SYPHILIS</a:t>
                      </a:r>
                      <a:endParaRPr lang="en-US"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914400" marR="0" indent="-228600">
                        <a:lnSpc>
                          <a:spcPct val="107000"/>
                        </a:lnSpc>
                        <a:spcBef>
                          <a:spcPts val="0"/>
                        </a:spcBef>
                        <a:spcAft>
                          <a:spcPts val="0"/>
                        </a:spcAft>
                      </a:pPr>
                      <a:r>
                        <a:rPr lang="en-US" sz="900" u="none" strike="noStrike" kern="100">
                          <a:effectLst/>
                        </a:rPr>
                        <a:t> </a:t>
                      </a:r>
                      <a:endParaRPr lang="en-US"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991595275"/>
                  </a:ext>
                </a:extLst>
              </a:tr>
              <a:tr h="305372">
                <a:tc>
                  <a:txBody>
                    <a:bodyPr/>
                    <a:lstStyle/>
                    <a:p>
                      <a:pPr marL="48895" marR="0" algn="r">
                        <a:lnSpc>
                          <a:spcPct val="107000"/>
                        </a:lnSpc>
                        <a:spcBef>
                          <a:spcPts val="0"/>
                        </a:spcBef>
                        <a:spcAft>
                          <a:spcPts val="0"/>
                        </a:spcAft>
                      </a:pPr>
                      <a:r>
                        <a:rPr lang="en-US" sz="1400" kern="100">
                          <a:effectLst/>
                        </a:rPr>
                        <a:t>a.# any reactive results</a:t>
                      </a:r>
                      <a:endParaRPr lang="en-US" sz="14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457200" marR="0">
                        <a:lnSpc>
                          <a:spcPct val="107000"/>
                        </a:lnSpc>
                        <a:spcBef>
                          <a:spcPts val="0"/>
                        </a:spcBef>
                        <a:spcAft>
                          <a:spcPts val="0"/>
                        </a:spcAft>
                      </a:pPr>
                      <a:r>
                        <a:rPr lang="en-US" sz="1400" kern="100" dirty="0">
                          <a:effectLst/>
                        </a:rPr>
                        <a:t> </a:t>
                      </a:r>
                      <a:endParaRPr lang="en-US"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159385" marR="0">
                        <a:lnSpc>
                          <a:spcPct val="107000"/>
                        </a:lnSpc>
                        <a:spcBef>
                          <a:spcPts val="0"/>
                        </a:spcBef>
                        <a:spcAft>
                          <a:spcPts val="0"/>
                        </a:spcAft>
                      </a:pPr>
                      <a:r>
                        <a:rPr lang="en-US" sz="1400" kern="100" dirty="0">
                          <a:effectLst/>
                        </a:rPr>
                        <a:t>b.# negative results</a:t>
                      </a:r>
                      <a:endParaRPr lang="en-US"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gridSpan="3">
                  <a:txBody>
                    <a:bodyPr/>
                    <a:lstStyle/>
                    <a:p>
                      <a:pPr marL="457200" marR="0">
                        <a:lnSpc>
                          <a:spcPct val="107000"/>
                        </a:lnSpc>
                        <a:spcBef>
                          <a:spcPts val="0"/>
                        </a:spcBef>
                        <a:spcAft>
                          <a:spcPts val="0"/>
                        </a:spcAft>
                      </a:pPr>
                      <a:r>
                        <a:rPr lang="en-US" sz="1400" kern="100" dirty="0">
                          <a:effectLst/>
                        </a:rPr>
                        <a:t> </a:t>
                      </a:r>
                      <a:endParaRPr lang="en-US"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18687712"/>
                  </a:ext>
                </a:extLst>
              </a:tr>
            </a:tbl>
          </a:graphicData>
        </a:graphic>
      </p:graphicFrame>
      <p:sp>
        <p:nvSpPr>
          <p:cNvPr id="6" name="TextBox 5">
            <a:extLst>
              <a:ext uri="{FF2B5EF4-FFF2-40B4-BE49-F238E27FC236}">
                <a16:creationId xmlns:a16="http://schemas.microsoft.com/office/drawing/2014/main" id="{F1B66E5A-69D1-3A1A-3625-00445B6E7776}"/>
              </a:ext>
            </a:extLst>
          </p:cNvPr>
          <p:cNvSpPr txBox="1"/>
          <p:nvPr/>
        </p:nvSpPr>
        <p:spPr>
          <a:xfrm>
            <a:off x="2402541" y="152400"/>
            <a:ext cx="8471647" cy="120032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202124"/>
                </a:solidFill>
                <a:effectLst/>
                <a:latin typeface="Roboto" panose="02000000000000000000" pitchFamily="2" charset="0"/>
                <a:ea typeface="Times New Roman" panose="02020603050405020304" pitchFamily="18" charset="0"/>
              </a:rPr>
              <a:t>Health care providers are required by Illinois law (410 ILCS 320/1) to screen all pregnant women for syphilis infection during the first prenatal visit and during the third trimester</a:t>
            </a:r>
            <a:r>
              <a:rPr kumimoji="0" lang="en-US" altLang="en-US" sz="1800" b="0" i="0" u="none" strike="noStrike" cap="none" normalizeH="0" baseline="0" dirty="0">
                <a:ln>
                  <a:noFill/>
                </a:ln>
                <a:solidFill>
                  <a:srgbClr val="202124"/>
                </a:solidFill>
                <a:effectLst/>
                <a:latin typeface="Roboto" panose="02000000000000000000" pitchFamily="2" charset="0"/>
                <a:ea typeface="Times New Roman" panose="02020603050405020304" pitchFamily="18" charset="0"/>
              </a:rPr>
              <a:t>. - In the event any blood tests shall show a positive or inconclusive result an additional test or tests shall be performed</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03749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84C130-CF47-B523-5BF9-6E96FD5A4E92}"/>
              </a:ext>
            </a:extLst>
          </p:cNvPr>
          <p:cNvPicPr>
            <a:picLocks noChangeAspect="1"/>
          </p:cNvPicPr>
          <p:nvPr/>
        </p:nvPicPr>
        <p:blipFill>
          <a:blip r:embed="rId2"/>
          <a:stretch>
            <a:fillRect/>
          </a:stretch>
        </p:blipFill>
        <p:spPr>
          <a:xfrm>
            <a:off x="770965" y="59106"/>
            <a:ext cx="10560423" cy="6813777"/>
          </a:xfrm>
          <a:prstGeom prst="rect">
            <a:avLst/>
          </a:prstGeom>
        </p:spPr>
      </p:pic>
    </p:spTree>
    <p:extLst>
      <p:ext uri="{BB962C8B-B14F-4D97-AF65-F5344CB8AC3E}">
        <p14:creationId xmlns:p14="http://schemas.microsoft.com/office/powerpoint/2010/main" val="2692034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46DAC-34A8-CBDA-438B-4B0D6F9E44E3}"/>
              </a:ext>
            </a:extLst>
          </p:cNvPr>
          <p:cNvSpPr>
            <a:spLocks noGrp="1"/>
          </p:cNvSpPr>
          <p:nvPr>
            <p:ph type="title"/>
          </p:nvPr>
        </p:nvSpPr>
        <p:spPr>
          <a:xfrm>
            <a:off x="3613203" y="449197"/>
            <a:ext cx="10515600" cy="1325563"/>
          </a:xfrm>
        </p:spPr>
        <p:txBody>
          <a:bodyPr>
            <a:normAutofit fontScale="90000"/>
          </a:bodyPr>
          <a:lstStyle/>
          <a:p>
            <a:br>
              <a:rPr lang="en-US" dirty="0"/>
            </a:br>
            <a:br>
              <a:rPr lang="en-US" dirty="0"/>
            </a:br>
            <a:r>
              <a:rPr lang="en-US" b="1" dirty="0"/>
              <a:t>What is Congenital Syphilis? </a:t>
            </a:r>
            <a:br>
              <a:rPr lang="en-US" dirty="0"/>
            </a:br>
            <a:r>
              <a:rPr lang="en-US" dirty="0"/>
              <a:t>   </a:t>
            </a:r>
            <a:br>
              <a:rPr lang="en-US" dirty="0"/>
            </a:br>
            <a:r>
              <a:rPr lang="en-US" dirty="0"/>
              <a:t> </a:t>
            </a:r>
          </a:p>
        </p:txBody>
      </p:sp>
      <p:sp>
        <p:nvSpPr>
          <p:cNvPr id="3" name="Content Placeholder 2">
            <a:extLst>
              <a:ext uri="{FF2B5EF4-FFF2-40B4-BE49-F238E27FC236}">
                <a16:creationId xmlns:a16="http://schemas.microsoft.com/office/drawing/2014/main" id="{B482A197-DD13-677D-99A6-0DC319776E2E}"/>
              </a:ext>
            </a:extLst>
          </p:cNvPr>
          <p:cNvSpPr>
            <a:spLocks noGrp="1"/>
          </p:cNvSpPr>
          <p:nvPr>
            <p:ph idx="1"/>
          </p:nvPr>
        </p:nvSpPr>
        <p:spPr>
          <a:xfrm>
            <a:off x="741381" y="2605855"/>
            <a:ext cx="10515600" cy="2950469"/>
          </a:xfrm>
        </p:spPr>
        <p:txBody>
          <a:bodyPr>
            <a:normAutofit fontScale="92500" lnSpcReduction="10000"/>
          </a:bodyPr>
          <a:lstStyle/>
          <a:p>
            <a:r>
              <a:rPr lang="en-US" dirty="0"/>
              <a:t>A </a:t>
            </a:r>
            <a:r>
              <a:rPr lang="en-US" u="sng" dirty="0"/>
              <a:t>preventable</a:t>
            </a:r>
            <a:r>
              <a:rPr lang="en-US" dirty="0"/>
              <a:t> and </a:t>
            </a:r>
            <a:r>
              <a:rPr lang="en-US" u="sng" dirty="0"/>
              <a:t>treatable</a:t>
            </a:r>
            <a:r>
              <a:rPr lang="en-US" dirty="0"/>
              <a:t> infection acquired by the fetus during pregnancy,  transmitted from a pregnant person infected with syphilis</a:t>
            </a:r>
          </a:p>
          <a:p>
            <a:endParaRPr lang="en-US" dirty="0"/>
          </a:p>
          <a:p>
            <a:r>
              <a:rPr lang="en-US" dirty="0"/>
              <a:t>A disease that causes significant morbidity and mortality</a:t>
            </a:r>
          </a:p>
          <a:p>
            <a:pPr lvl="1"/>
            <a:r>
              <a:rPr lang="en-US" dirty="0"/>
              <a:t>25% untreated pregnancies </a:t>
            </a:r>
            <a:r>
              <a:rPr lang="en-US" dirty="0">
                <a:solidFill>
                  <a:srgbClr val="FF0000"/>
                </a:solidFill>
              </a:rPr>
              <a:t>with syphilis </a:t>
            </a:r>
            <a:r>
              <a:rPr lang="en-US" dirty="0"/>
              <a:t>result in pregnancy loss or other adverse outcomes</a:t>
            </a:r>
          </a:p>
          <a:p>
            <a:pPr lvl="2"/>
            <a:r>
              <a:rPr lang="en-US" sz="2400" dirty="0"/>
              <a:t>Including neonatal death, prematurity, low birth weight, neonatal illness, and lifetime morbidity such as developmental delay and hearing loss.</a:t>
            </a:r>
          </a:p>
        </p:txBody>
      </p:sp>
      <p:pic>
        <p:nvPicPr>
          <p:cNvPr id="7" name="Picture 6">
            <a:extLst>
              <a:ext uri="{FF2B5EF4-FFF2-40B4-BE49-F238E27FC236}">
                <a16:creationId xmlns:a16="http://schemas.microsoft.com/office/drawing/2014/main" id="{4271CEDD-3683-9364-C3A6-9E32940DB682}"/>
              </a:ext>
            </a:extLst>
          </p:cNvPr>
          <p:cNvPicPr>
            <a:picLocks noChangeAspect="1"/>
          </p:cNvPicPr>
          <p:nvPr/>
        </p:nvPicPr>
        <p:blipFill rotWithShape="1">
          <a:blip r:embed="rId2"/>
          <a:srcRect r="52406" b="-7292"/>
          <a:stretch/>
        </p:blipFill>
        <p:spPr>
          <a:xfrm>
            <a:off x="0" y="0"/>
            <a:ext cx="3014747" cy="2223958"/>
          </a:xfrm>
          <a:prstGeom prst="rect">
            <a:avLst/>
          </a:prstGeom>
        </p:spPr>
      </p:pic>
      <p:pic>
        <p:nvPicPr>
          <p:cNvPr id="9" name="Picture 8">
            <a:extLst>
              <a:ext uri="{FF2B5EF4-FFF2-40B4-BE49-F238E27FC236}">
                <a16:creationId xmlns:a16="http://schemas.microsoft.com/office/drawing/2014/main" id="{9BA01324-E279-3AC1-09B7-5EEAB88B875F}"/>
              </a:ext>
            </a:extLst>
          </p:cNvPr>
          <p:cNvPicPr>
            <a:picLocks noChangeAspect="1"/>
          </p:cNvPicPr>
          <p:nvPr/>
        </p:nvPicPr>
        <p:blipFill>
          <a:blip r:embed="rId3"/>
          <a:stretch>
            <a:fillRect/>
          </a:stretch>
        </p:blipFill>
        <p:spPr>
          <a:xfrm>
            <a:off x="10741026" y="5943521"/>
            <a:ext cx="1450974" cy="914479"/>
          </a:xfrm>
          <a:prstGeom prst="rect">
            <a:avLst/>
          </a:prstGeom>
        </p:spPr>
      </p:pic>
    </p:spTree>
    <p:extLst>
      <p:ext uri="{BB962C8B-B14F-4D97-AF65-F5344CB8AC3E}">
        <p14:creationId xmlns:p14="http://schemas.microsoft.com/office/powerpoint/2010/main" val="1172325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C92B8297-CF10-D454-A59E-32711A04F5ED}"/>
              </a:ext>
            </a:extLst>
          </p:cNvPr>
          <p:cNvSpPr>
            <a:spLocks noGrp="1"/>
          </p:cNvSpPr>
          <p:nvPr>
            <p:ph type="title"/>
          </p:nvPr>
        </p:nvSpPr>
        <p:spPr>
          <a:xfrm>
            <a:off x="1179073" y="782709"/>
            <a:ext cx="9833548" cy="1325563"/>
          </a:xfrm>
        </p:spPr>
        <p:txBody>
          <a:bodyPr anchor="b">
            <a:normAutofit fontScale="90000"/>
          </a:bodyPr>
          <a:lstStyle/>
          <a:p>
            <a:pPr algn="ctr"/>
            <a:r>
              <a:rPr lang="en-US" sz="3600" b="1" dirty="0">
                <a:solidFill>
                  <a:schemeClr val="tx2"/>
                </a:solidFill>
              </a:rPr>
              <a:t>Syphilis Testing during Pregnancy:</a:t>
            </a:r>
            <a:br>
              <a:rPr lang="en-US" sz="3600" b="1" dirty="0">
                <a:solidFill>
                  <a:schemeClr val="tx2"/>
                </a:solidFill>
              </a:rPr>
            </a:br>
            <a:r>
              <a:rPr lang="en-US" sz="3600" b="1" dirty="0">
                <a:solidFill>
                  <a:schemeClr val="tx2"/>
                </a:solidFill>
              </a:rPr>
              <a:t>What is the Law in Illinois?</a:t>
            </a:r>
            <a:r>
              <a:rPr lang="en-US" sz="3600" b="1" dirty="0">
                <a:solidFill>
                  <a:schemeClr val="tx2"/>
                </a:solidFill>
                <a:latin typeface="Open Sans Medium"/>
              </a:rPr>
              <a:t> </a:t>
            </a:r>
            <a:br>
              <a:rPr lang="en-US" sz="2800" b="1" dirty="0">
                <a:solidFill>
                  <a:schemeClr val="tx2"/>
                </a:solidFill>
                <a:latin typeface="Open Sans Medium"/>
              </a:rPr>
            </a:br>
            <a:endParaRPr lang="en-US" sz="2800" b="1" dirty="0">
              <a:solidFill>
                <a:schemeClr val="tx2"/>
              </a:solidFill>
            </a:endParaRPr>
          </a:p>
        </p:txBody>
      </p:sp>
      <p:grpSp>
        <p:nvGrpSpPr>
          <p:cNvPr id="12" name="Group 11">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DB8CABAD-3F1D-90B1-FAF6-562A2D227569}"/>
              </a:ext>
            </a:extLst>
          </p:cNvPr>
          <p:cNvSpPr>
            <a:spLocks noGrp="1"/>
          </p:cNvSpPr>
          <p:nvPr>
            <p:ph idx="1"/>
          </p:nvPr>
        </p:nvSpPr>
        <p:spPr>
          <a:xfrm>
            <a:off x="898358" y="1844842"/>
            <a:ext cx="10114416" cy="4230449"/>
          </a:xfrm>
        </p:spPr>
        <p:txBody>
          <a:bodyPr>
            <a:normAutofit/>
          </a:bodyPr>
          <a:lstStyle/>
          <a:p>
            <a:pPr>
              <a:spcBef>
                <a:spcPts val="2200"/>
              </a:spcBef>
              <a:spcAft>
                <a:spcPts val="1200"/>
              </a:spcAft>
            </a:pPr>
            <a:r>
              <a:rPr lang="en-US" dirty="0">
                <a:solidFill>
                  <a:schemeClr val="tx2"/>
                </a:solidFill>
              </a:rPr>
              <a:t>For </a:t>
            </a:r>
            <a:r>
              <a:rPr lang="en-US" u="sng" dirty="0">
                <a:solidFill>
                  <a:schemeClr val="tx2"/>
                </a:solidFill>
              </a:rPr>
              <a:t>all pregnancies </a:t>
            </a:r>
            <a:r>
              <a:rPr lang="en-US" dirty="0">
                <a:solidFill>
                  <a:schemeClr val="tx2"/>
                </a:solidFill>
              </a:rPr>
              <a:t>in IL, </a:t>
            </a:r>
            <a:r>
              <a:rPr lang="en-US" u="sng" dirty="0">
                <a:solidFill>
                  <a:schemeClr val="tx2"/>
                </a:solidFill>
              </a:rPr>
              <a:t>both first visit and third-trimester syphilis testing are required</a:t>
            </a:r>
            <a:r>
              <a:rPr lang="en-US" dirty="0">
                <a:solidFill>
                  <a:schemeClr val="tx2"/>
                </a:solidFill>
              </a:rPr>
              <a:t>. </a:t>
            </a:r>
            <a:r>
              <a:rPr lang="en-US" b="1" dirty="0">
                <a:solidFill>
                  <a:schemeClr val="tx2"/>
                </a:solidFill>
                <a:latin typeface="Open Sans Medium"/>
              </a:rPr>
              <a:t>410 ILCS 320/1</a:t>
            </a:r>
            <a:endParaRPr lang="en-US" dirty="0">
              <a:solidFill>
                <a:schemeClr val="tx2"/>
              </a:solidFill>
            </a:endParaRPr>
          </a:p>
          <a:p>
            <a:r>
              <a:rPr lang="en-US" dirty="0">
                <a:solidFill>
                  <a:schemeClr val="tx2"/>
                </a:solidFill>
              </a:rPr>
              <a:t>There are documented disparities and poor adherence with IL mandate.</a:t>
            </a:r>
            <a:r>
              <a:rPr lang="en-US" baseline="30000" dirty="0">
                <a:solidFill>
                  <a:schemeClr val="tx2"/>
                </a:solidFill>
              </a:rPr>
              <a:t>1</a:t>
            </a:r>
            <a:r>
              <a:rPr lang="en-US" b="0" i="0" dirty="0">
                <a:solidFill>
                  <a:schemeClr val="tx2"/>
                </a:solidFill>
                <a:effectLst/>
                <a:latin typeface="BlinkMacSystemFont"/>
              </a:rPr>
              <a:t> </a:t>
            </a:r>
          </a:p>
          <a:p>
            <a:pPr marL="0" indent="0">
              <a:buNone/>
            </a:pPr>
            <a:endParaRPr lang="en-US" sz="1800" dirty="0">
              <a:solidFill>
                <a:schemeClr val="tx2"/>
              </a:solidFill>
              <a:latin typeface="BlinkMacSystemFont"/>
            </a:endParaRPr>
          </a:p>
          <a:p>
            <a:pPr marL="0" indent="0">
              <a:buNone/>
            </a:pPr>
            <a:r>
              <a:rPr lang="en-US" sz="1800" b="0" i="0" dirty="0">
                <a:solidFill>
                  <a:schemeClr val="tx2"/>
                </a:solidFill>
                <a:effectLst/>
                <a:latin typeface="BlinkMacSystemFont"/>
              </a:rPr>
              <a:t>1. Clement AC, Fay KE, Yee LM. Disparities in state-mandated third-trimester testing for syphilis. Am J </a:t>
            </a:r>
            <a:r>
              <a:rPr lang="en-US" sz="1800" b="0" i="0" dirty="0" err="1">
                <a:solidFill>
                  <a:schemeClr val="tx2"/>
                </a:solidFill>
                <a:effectLst/>
                <a:latin typeface="BlinkMacSystemFont"/>
              </a:rPr>
              <a:t>Obstet</a:t>
            </a:r>
            <a:r>
              <a:rPr lang="en-US" sz="1800" b="0" i="0" dirty="0">
                <a:solidFill>
                  <a:schemeClr val="tx2"/>
                </a:solidFill>
                <a:effectLst/>
                <a:latin typeface="BlinkMacSystemFont"/>
              </a:rPr>
              <a:t> </a:t>
            </a:r>
            <a:r>
              <a:rPr lang="en-US" sz="1800" b="0" i="0" dirty="0" err="1">
                <a:solidFill>
                  <a:schemeClr val="tx2"/>
                </a:solidFill>
                <a:effectLst/>
                <a:latin typeface="BlinkMacSystemFont"/>
              </a:rPr>
              <a:t>Gynecol</a:t>
            </a:r>
            <a:r>
              <a:rPr lang="en-US" sz="1800" b="0" i="0" dirty="0">
                <a:solidFill>
                  <a:schemeClr val="tx2"/>
                </a:solidFill>
                <a:effectLst/>
                <a:latin typeface="BlinkMacSystemFont"/>
              </a:rPr>
              <a:t> MFM. 2022 May;4(3):100595. </a:t>
            </a:r>
            <a:r>
              <a:rPr lang="en-US" sz="1800" b="0" i="0" dirty="0" err="1">
                <a:solidFill>
                  <a:schemeClr val="tx2"/>
                </a:solidFill>
                <a:effectLst/>
                <a:latin typeface="BlinkMacSystemFont"/>
              </a:rPr>
              <a:t>doi</a:t>
            </a:r>
            <a:r>
              <a:rPr lang="en-US" sz="1800" b="0" i="0" dirty="0">
                <a:solidFill>
                  <a:schemeClr val="tx2"/>
                </a:solidFill>
                <a:effectLst/>
                <a:latin typeface="BlinkMacSystemFont"/>
              </a:rPr>
              <a:t>: 10.1016/j.ajogmf.2022.100595. </a:t>
            </a:r>
            <a:r>
              <a:rPr lang="en-US" sz="1800" b="0" i="0" dirty="0" err="1">
                <a:solidFill>
                  <a:schemeClr val="tx2"/>
                </a:solidFill>
                <a:effectLst/>
                <a:latin typeface="BlinkMacSystemFont"/>
              </a:rPr>
              <a:t>Epub</a:t>
            </a:r>
            <a:r>
              <a:rPr lang="en-US" sz="1800" b="0" i="0" dirty="0">
                <a:solidFill>
                  <a:schemeClr val="tx2"/>
                </a:solidFill>
                <a:effectLst/>
                <a:latin typeface="BlinkMacSystemFont"/>
              </a:rPr>
              <a:t> 2022 Feb 15. PMID: 35176505; PMCID: PMC9081215.</a:t>
            </a:r>
            <a:endParaRPr lang="en-US" sz="1800" dirty="0">
              <a:solidFill>
                <a:schemeClr val="tx2"/>
              </a:solidFill>
            </a:endParaRPr>
          </a:p>
        </p:txBody>
      </p:sp>
      <p:grpSp>
        <p:nvGrpSpPr>
          <p:cNvPr id="18" name="Group 17">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19" name="Freeform: Shape 18">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13548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6D5EF-DE9D-0289-B6AE-41180B51BAEC}"/>
              </a:ext>
            </a:extLst>
          </p:cNvPr>
          <p:cNvSpPr>
            <a:spLocks noGrp="1"/>
          </p:cNvSpPr>
          <p:nvPr>
            <p:ph type="title"/>
          </p:nvPr>
        </p:nvSpPr>
        <p:spPr>
          <a:xfrm>
            <a:off x="811530" y="1431908"/>
            <a:ext cx="9533338" cy="1325563"/>
          </a:xfrm>
        </p:spPr>
        <p:txBody>
          <a:bodyPr/>
          <a:lstStyle/>
          <a:p>
            <a:pPr algn="r"/>
            <a:r>
              <a:rPr lang="en-US" b="1" dirty="0"/>
              <a:t>Why is Third Trimester Testing Critical?</a:t>
            </a:r>
            <a:br>
              <a:rPr lang="en-US" b="1" dirty="0"/>
            </a:br>
            <a:r>
              <a:rPr lang="en-US" b="1" i="1" dirty="0"/>
              <a:t>Why work so hard to find CS cases?</a:t>
            </a:r>
          </a:p>
        </p:txBody>
      </p:sp>
      <p:sp>
        <p:nvSpPr>
          <p:cNvPr id="9" name="Content Placeholder 8">
            <a:extLst>
              <a:ext uri="{FF2B5EF4-FFF2-40B4-BE49-F238E27FC236}">
                <a16:creationId xmlns:a16="http://schemas.microsoft.com/office/drawing/2014/main" id="{7423439C-0E1F-41B6-D803-EC332108E570}"/>
              </a:ext>
            </a:extLst>
          </p:cNvPr>
          <p:cNvSpPr>
            <a:spLocks noGrp="1"/>
          </p:cNvSpPr>
          <p:nvPr>
            <p:ph idx="1"/>
          </p:nvPr>
        </p:nvSpPr>
        <p:spPr>
          <a:xfrm>
            <a:off x="1676400" y="2727765"/>
            <a:ext cx="10027920" cy="3968870"/>
          </a:xfrm>
        </p:spPr>
        <p:txBody>
          <a:bodyPr>
            <a:normAutofit fontScale="92500"/>
          </a:bodyPr>
          <a:lstStyle/>
          <a:p>
            <a:pPr marL="285750" indent="-285750"/>
            <a:r>
              <a:rPr lang="en-US" u="sng" dirty="0"/>
              <a:t>Congenital Syphilis is a preventable, detectable, and treatable disease -- during pregnancy!</a:t>
            </a:r>
          </a:p>
          <a:p>
            <a:pPr marL="0" indent="0">
              <a:buNone/>
            </a:pPr>
            <a:endParaRPr lang="en-US" sz="1100" u="sng" dirty="0"/>
          </a:p>
          <a:p>
            <a:pPr marL="285750" indent="-285750"/>
            <a:r>
              <a:rPr lang="en-US" dirty="0"/>
              <a:t>Early third trimester testing allows plenty of time for </a:t>
            </a:r>
            <a:r>
              <a:rPr lang="en-US" u="sng" dirty="0"/>
              <a:t>effective treatment of </a:t>
            </a:r>
            <a:r>
              <a:rPr lang="en-US" u="sng" dirty="0">
                <a:solidFill>
                  <a:srgbClr val="FF0000"/>
                </a:solidFill>
              </a:rPr>
              <a:t>both</a:t>
            </a:r>
            <a:r>
              <a:rPr lang="en-US" u="sng" dirty="0"/>
              <a:t> the pregnant person and the fetus </a:t>
            </a:r>
          </a:p>
          <a:p>
            <a:pPr marL="0" indent="0">
              <a:buNone/>
            </a:pPr>
            <a:endParaRPr lang="en-US" sz="1100" u="sng" dirty="0"/>
          </a:p>
          <a:p>
            <a:pPr marL="285750" indent="-285750">
              <a:buFont typeface="Arial" panose="020B0604020202020204" pitchFamily="34" charset="0"/>
              <a:buChar char="•"/>
            </a:pPr>
            <a:r>
              <a:rPr lang="en-US" dirty="0"/>
              <a:t>Syphilis can acquired throughout pregnancy and have no symptoms!</a:t>
            </a:r>
          </a:p>
          <a:p>
            <a:pPr marL="742950" lvl="1" indent="-285750"/>
            <a:r>
              <a:rPr lang="en-US" dirty="0"/>
              <a:t>Congenital Syphilis may be missed at birth</a:t>
            </a:r>
          </a:p>
          <a:p>
            <a:pPr marL="285750" indent="-285750"/>
            <a:endParaRPr lang="en-US" sz="1000" dirty="0"/>
          </a:p>
          <a:p>
            <a:pPr marL="285750" indent="-285750"/>
            <a:r>
              <a:rPr lang="en-US" dirty="0"/>
              <a:t>Syphilis cases and CS cases are on the rise in IL and US</a:t>
            </a:r>
          </a:p>
          <a:p>
            <a:pPr marL="457200" lvl="1" indent="0">
              <a:buNone/>
            </a:pPr>
            <a:endParaRPr lang="en-US" dirty="0"/>
          </a:p>
          <a:p>
            <a:pPr marL="285750" indent="-285750">
              <a:buFont typeface="Arial" panose="020B0604020202020204" pitchFamily="34" charset="0"/>
              <a:buChar char="•"/>
            </a:pPr>
            <a:endParaRPr lang="en-US" u="sng" dirty="0"/>
          </a:p>
          <a:p>
            <a:endParaRPr lang="en-US" dirty="0"/>
          </a:p>
        </p:txBody>
      </p:sp>
      <p:pic>
        <p:nvPicPr>
          <p:cNvPr id="3" name="Picture 2">
            <a:extLst>
              <a:ext uri="{FF2B5EF4-FFF2-40B4-BE49-F238E27FC236}">
                <a16:creationId xmlns:a16="http://schemas.microsoft.com/office/drawing/2014/main" id="{27B29452-6928-6872-8702-E2A05072D267}"/>
              </a:ext>
            </a:extLst>
          </p:cNvPr>
          <p:cNvPicPr>
            <a:picLocks noChangeAspect="1"/>
          </p:cNvPicPr>
          <p:nvPr/>
        </p:nvPicPr>
        <p:blipFill>
          <a:blip r:embed="rId2"/>
          <a:stretch>
            <a:fillRect/>
          </a:stretch>
        </p:blipFill>
        <p:spPr>
          <a:xfrm>
            <a:off x="419725" y="0"/>
            <a:ext cx="3878298" cy="1216929"/>
          </a:xfrm>
          <a:prstGeom prst="rect">
            <a:avLst/>
          </a:prstGeom>
        </p:spPr>
      </p:pic>
      <p:pic>
        <p:nvPicPr>
          <p:cNvPr id="4" name="Picture 3">
            <a:extLst>
              <a:ext uri="{FF2B5EF4-FFF2-40B4-BE49-F238E27FC236}">
                <a16:creationId xmlns:a16="http://schemas.microsoft.com/office/drawing/2014/main" id="{DE292698-07A1-5EC3-FB66-F1EF68F0FA7E}"/>
              </a:ext>
            </a:extLst>
          </p:cNvPr>
          <p:cNvPicPr>
            <a:picLocks noChangeAspect="1"/>
          </p:cNvPicPr>
          <p:nvPr/>
        </p:nvPicPr>
        <p:blipFill>
          <a:blip r:embed="rId3"/>
          <a:stretch>
            <a:fillRect/>
          </a:stretch>
        </p:blipFill>
        <p:spPr>
          <a:xfrm>
            <a:off x="4298023" y="0"/>
            <a:ext cx="3751695" cy="1219301"/>
          </a:xfrm>
          <a:prstGeom prst="rect">
            <a:avLst/>
          </a:prstGeom>
        </p:spPr>
      </p:pic>
      <p:pic>
        <p:nvPicPr>
          <p:cNvPr id="5" name="Picture 4">
            <a:extLst>
              <a:ext uri="{FF2B5EF4-FFF2-40B4-BE49-F238E27FC236}">
                <a16:creationId xmlns:a16="http://schemas.microsoft.com/office/drawing/2014/main" id="{95A8F069-DD25-4B0B-4B76-53B0F5D67E9F}"/>
              </a:ext>
            </a:extLst>
          </p:cNvPr>
          <p:cNvPicPr>
            <a:picLocks noChangeAspect="1"/>
          </p:cNvPicPr>
          <p:nvPr/>
        </p:nvPicPr>
        <p:blipFill>
          <a:blip r:embed="rId4"/>
          <a:stretch>
            <a:fillRect/>
          </a:stretch>
        </p:blipFill>
        <p:spPr>
          <a:xfrm>
            <a:off x="10741026" y="5954764"/>
            <a:ext cx="1450974" cy="914479"/>
          </a:xfrm>
          <a:prstGeom prst="rect">
            <a:avLst/>
          </a:prstGeom>
        </p:spPr>
      </p:pic>
    </p:spTree>
    <p:extLst>
      <p:ext uri="{BB962C8B-B14F-4D97-AF65-F5344CB8AC3E}">
        <p14:creationId xmlns:p14="http://schemas.microsoft.com/office/powerpoint/2010/main" val="753837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3720E48-8F9C-02F1-2FE3-CBAB39B90556}"/>
              </a:ext>
            </a:extLst>
          </p:cNvPr>
          <p:cNvPicPr>
            <a:picLocks noChangeAspect="1"/>
          </p:cNvPicPr>
          <p:nvPr/>
        </p:nvPicPr>
        <p:blipFill>
          <a:blip r:embed="rId2"/>
          <a:stretch>
            <a:fillRect/>
          </a:stretch>
        </p:blipFill>
        <p:spPr>
          <a:xfrm>
            <a:off x="2011679" y="2265204"/>
            <a:ext cx="7912249" cy="4569964"/>
          </a:xfrm>
          <a:prstGeom prst="rect">
            <a:avLst/>
          </a:prstGeom>
        </p:spPr>
      </p:pic>
      <p:sp>
        <p:nvSpPr>
          <p:cNvPr id="3" name="Title 2">
            <a:extLst>
              <a:ext uri="{FF2B5EF4-FFF2-40B4-BE49-F238E27FC236}">
                <a16:creationId xmlns:a16="http://schemas.microsoft.com/office/drawing/2014/main" id="{EB96CC88-4FE2-C3D6-689E-E36F3F106881}"/>
              </a:ext>
            </a:extLst>
          </p:cNvPr>
          <p:cNvSpPr>
            <a:spLocks noGrp="1"/>
          </p:cNvSpPr>
          <p:nvPr>
            <p:ph type="title"/>
          </p:nvPr>
        </p:nvSpPr>
        <p:spPr>
          <a:xfrm>
            <a:off x="418011" y="1058091"/>
            <a:ext cx="10586151" cy="1060051"/>
          </a:xfrm>
        </p:spPr>
        <p:txBody>
          <a:bodyPr>
            <a:normAutofit fontScale="90000"/>
          </a:bodyPr>
          <a:lstStyle/>
          <a:p>
            <a:pPr algn="ctr"/>
            <a:br>
              <a:rPr lang="en-US" sz="4400" b="1" dirty="0">
                <a:latin typeface="+mj-lt"/>
              </a:rPr>
            </a:br>
            <a:br>
              <a:rPr lang="en-US" sz="4400" b="1" dirty="0">
                <a:latin typeface="+mj-lt"/>
              </a:rPr>
            </a:br>
            <a:r>
              <a:rPr lang="en-US" sz="4400" b="1" dirty="0">
                <a:latin typeface="+mj-lt"/>
              </a:rPr>
              <a:t>As Pregnancy-associated Syphilis Rises in USA, Congenital Syphilis Follows</a:t>
            </a:r>
            <a:br>
              <a:rPr lang="en-US" sz="4400" b="1" dirty="0">
                <a:latin typeface="+mj-lt"/>
              </a:rPr>
            </a:br>
            <a:endParaRPr lang="en-US" dirty="0"/>
          </a:p>
        </p:txBody>
      </p:sp>
      <p:pic>
        <p:nvPicPr>
          <p:cNvPr id="5" name="Picture 4">
            <a:extLst>
              <a:ext uri="{FF2B5EF4-FFF2-40B4-BE49-F238E27FC236}">
                <a16:creationId xmlns:a16="http://schemas.microsoft.com/office/drawing/2014/main" id="{B1CE7AB7-2BC8-CA21-2831-61491EAF59F4}"/>
              </a:ext>
            </a:extLst>
          </p:cNvPr>
          <p:cNvPicPr>
            <a:picLocks noChangeAspect="1"/>
          </p:cNvPicPr>
          <p:nvPr/>
        </p:nvPicPr>
        <p:blipFill>
          <a:blip r:embed="rId3"/>
          <a:stretch>
            <a:fillRect/>
          </a:stretch>
        </p:blipFill>
        <p:spPr>
          <a:xfrm>
            <a:off x="0" y="0"/>
            <a:ext cx="7395089" cy="1207113"/>
          </a:xfrm>
          <a:prstGeom prst="rect">
            <a:avLst/>
          </a:prstGeom>
        </p:spPr>
      </p:pic>
    </p:spTree>
    <p:extLst>
      <p:ext uri="{BB962C8B-B14F-4D97-AF65-F5344CB8AC3E}">
        <p14:creationId xmlns:p14="http://schemas.microsoft.com/office/powerpoint/2010/main" val="511605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493C80-C9E9-D983-0CE0-6A6FC1DF3D89}"/>
              </a:ext>
            </a:extLst>
          </p:cNvPr>
          <p:cNvPicPr>
            <a:picLocks noChangeAspect="1"/>
          </p:cNvPicPr>
          <p:nvPr/>
        </p:nvPicPr>
        <p:blipFill>
          <a:blip r:embed="rId2"/>
          <a:stretch>
            <a:fillRect/>
          </a:stretch>
        </p:blipFill>
        <p:spPr>
          <a:xfrm>
            <a:off x="442169" y="0"/>
            <a:ext cx="11601855" cy="6535711"/>
          </a:xfrm>
          <a:prstGeom prst="rect">
            <a:avLst/>
          </a:prstGeom>
        </p:spPr>
      </p:pic>
      <p:sp>
        <p:nvSpPr>
          <p:cNvPr id="6" name="Rectangle 5">
            <a:extLst>
              <a:ext uri="{FF2B5EF4-FFF2-40B4-BE49-F238E27FC236}">
                <a16:creationId xmlns:a16="http://schemas.microsoft.com/office/drawing/2014/main" id="{7CC370D0-A048-5254-04AD-B48114420761}"/>
              </a:ext>
            </a:extLst>
          </p:cNvPr>
          <p:cNvSpPr/>
          <p:nvPr/>
        </p:nvSpPr>
        <p:spPr>
          <a:xfrm>
            <a:off x="6788255" y="3108867"/>
            <a:ext cx="3316521" cy="144127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4350253-E9FB-4E8F-0E1D-2F3895AD5765}"/>
              </a:ext>
            </a:extLst>
          </p:cNvPr>
          <p:cNvSpPr txBox="1"/>
          <p:nvPr/>
        </p:nvSpPr>
        <p:spPr>
          <a:xfrm>
            <a:off x="10109200" y="1251287"/>
            <a:ext cx="1930400" cy="2308324"/>
          </a:xfrm>
          <a:prstGeom prst="rect">
            <a:avLst/>
          </a:prstGeom>
          <a:noFill/>
          <a:ln w="57150">
            <a:solidFill>
              <a:srgbClr val="C00000"/>
            </a:solidFill>
          </a:ln>
        </p:spPr>
        <p:txBody>
          <a:bodyPr wrap="square" rtlCol="0">
            <a:spAutoFit/>
          </a:bodyPr>
          <a:lstStyle/>
          <a:p>
            <a:r>
              <a:rPr lang="en-US" dirty="0"/>
              <a:t>The majority of CS cases are preventable by testing and treating women who are already engaged in prenatal care. </a:t>
            </a:r>
          </a:p>
        </p:txBody>
      </p:sp>
      <p:sp>
        <p:nvSpPr>
          <p:cNvPr id="8" name="Arrow: Bent-Up 7">
            <a:extLst>
              <a:ext uri="{FF2B5EF4-FFF2-40B4-BE49-F238E27FC236}">
                <a16:creationId xmlns:a16="http://schemas.microsoft.com/office/drawing/2014/main" id="{7D54B3F2-C9F8-4E35-44AD-3CD46B6AEE1B}"/>
              </a:ext>
            </a:extLst>
          </p:cNvPr>
          <p:cNvSpPr/>
          <p:nvPr/>
        </p:nvSpPr>
        <p:spPr>
          <a:xfrm rot="10800000">
            <a:off x="9271000" y="1742269"/>
            <a:ext cx="800100" cy="1231900"/>
          </a:xfrm>
          <a:prstGeom prst="bentUpArrow">
            <a:avLst>
              <a:gd name="adj1" fmla="val 25000"/>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5009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8BA4099A-6F10-B3AC-729A-051D29AFB819}"/>
              </a:ext>
            </a:extLst>
          </p:cNvPr>
          <p:cNvSpPr>
            <a:spLocks noGrp="1"/>
          </p:cNvSpPr>
          <p:nvPr>
            <p:ph type="title"/>
          </p:nvPr>
        </p:nvSpPr>
        <p:spPr>
          <a:xfrm>
            <a:off x="641684" y="313483"/>
            <a:ext cx="10371090" cy="1467191"/>
          </a:xfrm>
        </p:spPr>
        <p:txBody>
          <a:bodyPr anchor="b">
            <a:normAutofit/>
          </a:bodyPr>
          <a:lstStyle/>
          <a:p>
            <a:pPr algn="ctr"/>
            <a:r>
              <a:rPr lang="en-US" sz="3600" b="1" dirty="0">
                <a:solidFill>
                  <a:schemeClr val="tx2"/>
                </a:solidFill>
              </a:rPr>
              <a:t>How much of a problem is syphilis?</a:t>
            </a:r>
            <a:br>
              <a:rPr lang="en-US" sz="3600" b="1" dirty="0">
                <a:solidFill>
                  <a:schemeClr val="tx2"/>
                </a:solidFill>
              </a:rPr>
            </a:br>
            <a:r>
              <a:rPr lang="en-US" sz="3600" b="1" dirty="0">
                <a:solidFill>
                  <a:schemeClr val="tx2"/>
                </a:solidFill>
              </a:rPr>
              <a:t>Increasing Syphilis Seroprevalence in Illinois and US</a:t>
            </a:r>
          </a:p>
        </p:txBody>
      </p:sp>
      <p:grpSp>
        <p:nvGrpSpPr>
          <p:cNvPr id="12" name="Group 11">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B5236669-D35B-EB8E-ED2A-5850C753230A}"/>
              </a:ext>
            </a:extLst>
          </p:cNvPr>
          <p:cNvSpPr>
            <a:spLocks noGrp="1"/>
          </p:cNvSpPr>
          <p:nvPr>
            <p:ph idx="1"/>
          </p:nvPr>
        </p:nvSpPr>
        <p:spPr>
          <a:xfrm>
            <a:off x="1449705" y="2140110"/>
            <a:ext cx="9833548" cy="3651090"/>
          </a:xfrm>
        </p:spPr>
        <p:txBody>
          <a:bodyPr>
            <a:noAutofit/>
          </a:bodyPr>
          <a:lstStyle/>
          <a:p>
            <a:r>
              <a:rPr lang="en-US" sz="3200" dirty="0">
                <a:solidFill>
                  <a:schemeClr val="tx2"/>
                </a:solidFill>
              </a:rPr>
              <a:t>In 2013, primary and secondary cases of syphilis in Illinois were 6.2 cases per 100,000 population. </a:t>
            </a:r>
          </a:p>
          <a:p>
            <a:r>
              <a:rPr lang="en-US" sz="3200" dirty="0">
                <a:solidFill>
                  <a:schemeClr val="tx2"/>
                </a:solidFill>
              </a:rPr>
              <a:t>As of 2017, primary and secondary cases of syphilis in Illinois rose to 9.6 per 100,000 population, making Illinois was the 10</a:t>
            </a:r>
            <a:r>
              <a:rPr lang="en-US" sz="3200" baseline="30000" dirty="0">
                <a:solidFill>
                  <a:schemeClr val="tx2"/>
                </a:solidFill>
              </a:rPr>
              <a:t>th</a:t>
            </a:r>
            <a:r>
              <a:rPr lang="en-US" sz="3200" dirty="0">
                <a:solidFill>
                  <a:schemeClr val="tx2"/>
                </a:solidFill>
              </a:rPr>
              <a:t> state with the highest number of primary and secondary syphilis cases.</a:t>
            </a:r>
          </a:p>
          <a:p>
            <a:r>
              <a:rPr lang="en-US" sz="3200" dirty="0">
                <a:solidFill>
                  <a:schemeClr val="tx2"/>
                </a:solidFill>
              </a:rPr>
              <a:t>Chicago rate:  30.2 per 100,000.   </a:t>
            </a:r>
          </a:p>
        </p:txBody>
      </p:sp>
      <p:grpSp>
        <p:nvGrpSpPr>
          <p:cNvPr id="18" name="Group 17">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19" name="Freeform: Shape 18">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541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C141C-B1ED-9731-C233-2B6AE48A8008}"/>
              </a:ext>
            </a:extLst>
          </p:cNvPr>
          <p:cNvSpPr>
            <a:spLocks noGrp="1"/>
          </p:cNvSpPr>
          <p:nvPr>
            <p:ph type="title"/>
          </p:nvPr>
        </p:nvSpPr>
        <p:spPr/>
        <p:txBody>
          <a:bodyPr/>
          <a:lstStyle/>
          <a:p>
            <a:r>
              <a:rPr lang="en-US" dirty="0"/>
              <a:t>IL Congenital Syphilis Prevention Cascade</a:t>
            </a:r>
          </a:p>
        </p:txBody>
      </p:sp>
      <p:graphicFrame>
        <p:nvGraphicFramePr>
          <p:cNvPr id="6" name="Content Placeholder 5">
            <a:extLst>
              <a:ext uri="{FF2B5EF4-FFF2-40B4-BE49-F238E27FC236}">
                <a16:creationId xmlns:a16="http://schemas.microsoft.com/office/drawing/2014/main" id="{D9DF9653-787E-86AC-63F2-D31AEB790717}"/>
              </a:ext>
            </a:extLst>
          </p:cNvPr>
          <p:cNvGraphicFramePr>
            <a:graphicFrameLocks noGrp="1"/>
          </p:cNvGraphicFramePr>
          <p:nvPr>
            <p:ph idx="1"/>
            <p:extLst>
              <p:ext uri="{D42A27DB-BD31-4B8C-83A1-F6EECF244321}">
                <p14:modId xmlns:p14="http://schemas.microsoft.com/office/powerpoint/2010/main" val="2748253808"/>
              </p:ext>
            </p:extLst>
          </p:nvPr>
        </p:nvGraphicFramePr>
        <p:xfrm>
          <a:off x="442545" y="1498897"/>
          <a:ext cx="11534301"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9A19CF6D-AE59-63F3-FC1B-9C75A547A568}"/>
              </a:ext>
            </a:extLst>
          </p:cNvPr>
          <p:cNvSpPr txBox="1"/>
          <p:nvPr/>
        </p:nvSpPr>
        <p:spPr>
          <a:xfrm>
            <a:off x="994703" y="5850235"/>
            <a:ext cx="10202594" cy="923330"/>
          </a:xfrm>
          <a:prstGeom prst="rect">
            <a:avLst/>
          </a:prstGeom>
          <a:noFill/>
        </p:spPr>
        <p:txBody>
          <a:bodyPr wrap="square">
            <a:spAutoFit/>
          </a:bodyPr>
          <a:lstStyle/>
          <a:p>
            <a:r>
              <a:rPr kumimoji="0" lang="en-US" sz="1800" b="0" i="1" u="none" strike="noStrike" kern="1200" cap="none" spc="0" normalizeH="0" baseline="0" noProof="0" dirty="0">
                <a:ln>
                  <a:noFill/>
                </a:ln>
                <a:solidFill>
                  <a:srgbClr val="212121"/>
                </a:solidFill>
                <a:effectLst/>
                <a:uLnTx/>
                <a:uFillTx/>
                <a:latin typeface="BlinkMacSystemFont"/>
                <a:ea typeface="+mn-ea"/>
                <a:cs typeface="+mn-cs"/>
              </a:rPr>
              <a:t>Modified from</a:t>
            </a:r>
            <a:r>
              <a:rPr kumimoji="0" lang="en-US" sz="1800" b="0" i="0" u="none" strike="noStrike" kern="1200" cap="none" spc="0" normalizeH="0" baseline="0" noProof="0" dirty="0">
                <a:ln>
                  <a:noFill/>
                </a:ln>
                <a:solidFill>
                  <a:srgbClr val="212121"/>
                </a:solidFill>
                <a:effectLst/>
                <a:uLnTx/>
                <a:uFillTx/>
                <a:latin typeface="BlinkMacSystemFont"/>
                <a:ea typeface="+mn-ea"/>
                <a:cs typeface="+mn-cs"/>
              </a:rPr>
              <a:t>: Park E, Yip J, </a:t>
            </a:r>
            <a:r>
              <a:rPr kumimoji="0" lang="en-US" sz="1800" b="0" i="0" u="none" strike="noStrike" kern="1200" cap="none" spc="0" normalizeH="0" baseline="0" noProof="0" dirty="0" err="1">
                <a:ln>
                  <a:noFill/>
                </a:ln>
                <a:solidFill>
                  <a:srgbClr val="212121"/>
                </a:solidFill>
                <a:effectLst/>
                <a:uLnTx/>
                <a:uFillTx/>
                <a:latin typeface="BlinkMacSystemFont"/>
                <a:ea typeface="+mn-ea"/>
                <a:cs typeface="+mn-cs"/>
              </a:rPr>
              <a:t>Harville</a:t>
            </a:r>
            <a:r>
              <a:rPr kumimoji="0" lang="en-US" sz="1800" b="0" i="0" u="none" strike="noStrike" kern="1200" cap="none" spc="0" normalizeH="0" baseline="0" noProof="0" dirty="0">
                <a:ln>
                  <a:noFill/>
                </a:ln>
                <a:solidFill>
                  <a:srgbClr val="212121"/>
                </a:solidFill>
                <a:effectLst/>
                <a:uLnTx/>
                <a:uFillTx/>
                <a:latin typeface="BlinkMacSystemFont"/>
                <a:ea typeface="+mn-ea"/>
                <a:cs typeface="+mn-cs"/>
              </a:rPr>
              <a:t> E, Nelson M, </a:t>
            </a:r>
            <a:r>
              <a:rPr kumimoji="0" lang="en-US" sz="1800" b="0" i="0" u="none" strike="noStrike" kern="1200" cap="none" spc="0" normalizeH="0" baseline="0" noProof="0" dirty="0" err="1">
                <a:ln>
                  <a:noFill/>
                </a:ln>
                <a:solidFill>
                  <a:srgbClr val="212121"/>
                </a:solidFill>
                <a:effectLst/>
                <a:uLnTx/>
                <a:uFillTx/>
                <a:latin typeface="BlinkMacSystemFont"/>
                <a:ea typeface="+mn-ea"/>
                <a:cs typeface="+mn-cs"/>
              </a:rPr>
              <a:t>Giarratano</a:t>
            </a:r>
            <a:r>
              <a:rPr kumimoji="0" lang="en-US" sz="1800" b="0" i="0" u="none" strike="noStrike" kern="1200" cap="none" spc="0" normalizeH="0" baseline="0" noProof="0" dirty="0">
                <a:ln>
                  <a:noFill/>
                </a:ln>
                <a:solidFill>
                  <a:srgbClr val="212121"/>
                </a:solidFill>
                <a:effectLst/>
                <a:uLnTx/>
                <a:uFillTx/>
                <a:latin typeface="BlinkMacSystemFont"/>
                <a:ea typeface="+mn-ea"/>
                <a:cs typeface="+mn-cs"/>
              </a:rPr>
              <a:t> G, </a:t>
            </a:r>
            <a:r>
              <a:rPr kumimoji="0" lang="en-US" sz="1800" b="0" i="0" u="none" strike="noStrike" kern="1200" cap="none" spc="0" normalizeH="0" baseline="0" noProof="0" dirty="0" err="1">
                <a:ln>
                  <a:noFill/>
                </a:ln>
                <a:solidFill>
                  <a:srgbClr val="212121"/>
                </a:solidFill>
                <a:effectLst/>
                <a:uLnTx/>
                <a:uFillTx/>
                <a:latin typeface="BlinkMacSystemFont"/>
                <a:ea typeface="+mn-ea"/>
                <a:cs typeface="+mn-cs"/>
              </a:rPr>
              <a:t>Buekens</a:t>
            </a:r>
            <a:r>
              <a:rPr kumimoji="0" lang="en-US" sz="1800" b="0" i="0" u="none" strike="noStrike" kern="1200" cap="none" spc="0" normalizeH="0" baseline="0" noProof="0" dirty="0">
                <a:ln>
                  <a:noFill/>
                </a:ln>
                <a:solidFill>
                  <a:srgbClr val="212121"/>
                </a:solidFill>
                <a:effectLst/>
                <a:uLnTx/>
                <a:uFillTx/>
                <a:latin typeface="BlinkMacSystemFont"/>
                <a:ea typeface="+mn-ea"/>
                <a:cs typeface="+mn-cs"/>
              </a:rPr>
              <a:t> P, </a:t>
            </a:r>
            <a:r>
              <a:rPr kumimoji="0" lang="en-US" sz="1800" b="0" i="0" u="none" strike="noStrike" kern="1200" cap="none" spc="0" normalizeH="0" baseline="0" noProof="0" dirty="0" err="1">
                <a:ln>
                  <a:noFill/>
                </a:ln>
                <a:solidFill>
                  <a:srgbClr val="212121"/>
                </a:solidFill>
                <a:effectLst/>
                <a:uLnTx/>
                <a:uFillTx/>
                <a:latin typeface="BlinkMacSystemFont"/>
                <a:ea typeface="+mn-ea"/>
                <a:cs typeface="+mn-cs"/>
              </a:rPr>
              <a:t>Wagman</a:t>
            </a:r>
            <a:r>
              <a:rPr kumimoji="0" lang="en-US" sz="1800" b="0" i="0" u="none" strike="noStrike" kern="1200" cap="none" spc="0" normalizeH="0" baseline="0" noProof="0" dirty="0">
                <a:ln>
                  <a:noFill/>
                </a:ln>
                <a:solidFill>
                  <a:srgbClr val="212121"/>
                </a:solidFill>
                <a:effectLst/>
                <a:uLnTx/>
                <a:uFillTx/>
                <a:latin typeface="BlinkMacSystemFont"/>
                <a:ea typeface="+mn-ea"/>
                <a:cs typeface="+mn-cs"/>
              </a:rPr>
              <a:t> J. Gaps in the congenital syphilis prevention cascade: qualitative findings from Kern County, California. BMC Infect Dis. 2022 Feb 5;22(1):129. </a:t>
            </a:r>
            <a:r>
              <a:rPr kumimoji="0" lang="en-US" sz="1800" b="0" i="0" u="none" strike="noStrike" kern="1200" cap="none" spc="0" normalizeH="0" baseline="0" noProof="0" dirty="0" err="1">
                <a:ln>
                  <a:noFill/>
                </a:ln>
                <a:solidFill>
                  <a:srgbClr val="212121"/>
                </a:solidFill>
                <a:effectLst/>
                <a:uLnTx/>
                <a:uFillTx/>
                <a:latin typeface="BlinkMacSystemFont"/>
                <a:ea typeface="+mn-ea"/>
                <a:cs typeface="+mn-cs"/>
              </a:rPr>
              <a:t>doi</a:t>
            </a:r>
            <a:r>
              <a:rPr kumimoji="0" lang="en-US" sz="1800" b="0" i="0" u="none" strike="noStrike" kern="1200" cap="none" spc="0" normalizeH="0" baseline="0" noProof="0" dirty="0">
                <a:ln>
                  <a:noFill/>
                </a:ln>
                <a:solidFill>
                  <a:srgbClr val="212121"/>
                </a:solidFill>
                <a:effectLst/>
                <a:uLnTx/>
                <a:uFillTx/>
                <a:latin typeface="BlinkMacSystemFont"/>
                <a:ea typeface="+mn-ea"/>
                <a:cs typeface="+mn-cs"/>
              </a:rPr>
              <a:t>: 10.1186/s12879-022-07100-3. PMID: 35123425; PMCID: PMC8818245.</a:t>
            </a:r>
            <a:endParaRPr lang="en-US" dirty="0"/>
          </a:p>
        </p:txBody>
      </p:sp>
      <p:sp>
        <p:nvSpPr>
          <p:cNvPr id="7" name="TextBox 6">
            <a:extLst>
              <a:ext uri="{FF2B5EF4-FFF2-40B4-BE49-F238E27FC236}">
                <a16:creationId xmlns:a16="http://schemas.microsoft.com/office/drawing/2014/main" id="{4DB0C7D6-95BA-C5AE-F997-A724002EFCB2}"/>
              </a:ext>
            </a:extLst>
          </p:cNvPr>
          <p:cNvSpPr txBox="1"/>
          <p:nvPr/>
        </p:nvSpPr>
        <p:spPr>
          <a:xfrm>
            <a:off x="4576689" y="3505289"/>
            <a:ext cx="1519311" cy="338554"/>
          </a:xfrm>
          <a:prstGeom prst="rect">
            <a:avLst/>
          </a:prstGeom>
          <a:noFill/>
        </p:spPr>
        <p:txBody>
          <a:bodyPr wrap="square" rtlCol="0">
            <a:spAutoFit/>
          </a:bodyPr>
          <a:lstStyle/>
          <a:p>
            <a:r>
              <a:rPr lang="en-US" sz="1600" dirty="0"/>
              <a:t>Negative test</a:t>
            </a:r>
          </a:p>
        </p:txBody>
      </p:sp>
      <p:sp>
        <p:nvSpPr>
          <p:cNvPr id="8" name="TextBox 7">
            <a:extLst>
              <a:ext uri="{FF2B5EF4-FFF2-40B4-BE49-F238E27FC236}">
                <a16:creationId xmlns:a16="http://schemas.microsoft.com/office/drawing/2014/main" id="{081D99FB-94B0-884E-1691-A0B4549A6644}"/>
              </a:ext>
            </a:extLst>
          </p:cNvPr>
          <p:cNvSpPr txBox="1"/>
          <p:nvPr/>
        </p:nvSpPr>
        <p:spPr>
          <a:xfrm>
            <a:off x="7889508" y="5128212"/>
            <a:ext cx="1308296" cy="307777"/>
          </a:xfrm>
          <a:prstGeom prst="rect">
            <a:avLst/>
          </a:prstGeom>
          <a:noFill/>
        </p:spPr>
        <p:txBody>
          <a:bodyPr wrap="square" rtlCol="0">
            <a:spAutoFit/>
          </a:bodyPr>
          <a:lstStyle/>
          <a:p>
            <a:r>
              <a:rPr lang="en-US" sz="1400" dirty="0"/>
              <a:t>Negative test</a:t>
            </a:r>
          </a:p>
        </p:txBody>
      </p:sp>
    </p:spTree>
    <p:extLst>
      <p:ext uri="{BB962C8B-B14F-4D97-AF65-F5344CB8AC3E}">
        <p14:creationId xmlns:p14="http://schemas.microsoft.com/office/powerpoint/2010/main" val="229100760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4072</TotalTime>
  <Words>2357</Words>
  <Application>Microsoft Office PowerPoint</Application>
  <PresentationFormat>Widescreen</PresentationFormat>
  <Paragraphs>176</Paragraphs>
  <Slides>23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BlinkMacSystemFont</vt:lpstr>
      <vt:lpstr>Calibri</vt:lpstr>
      <vt:lpstr>Calibri Light</vt:lpstr>
      <vt:lpstr>Open Sans Medium</vt:lpstr>
      <vt:lpstr>Roboto</vt:lpstr>
      <vt:lpstr>Times New Roman</vt:lpstr>
      <vt:lpstr>Wingdings</vt:lpstr>
      <vt:lpstr>Office Theme</vt:lpstr>
      <vt:lpstr>   </vt:lpstr>
      <vt:lpstr>Preventing Congenital Syphilis (CS)</vt:lpstr>
      <vt:lpstr>  What is Congenital Syphilis?       </vt:lpstr>
      <vt:lpstr>Syphilis Testing during Pregnancy: What is the Law in Illinois?  </vt:lpstr>
      <vt:lpstr>Why is Third Trimester Testing Critical? Why work so hard to find CS cases?</vt:lpstr>
      <vt:lpstr>  As Pregnancy-associated Syphilis Rises in USA, Congenital Syphilis Follows </vt:lpstr>
      <vt:lpstr>PowerPoint Presentation</vt:lpstr>
      <vt:lpstr>How much of a problem is syphilis? Increasing Syphilis Seroprevalence in Illinois and US</vt:lpstr>
      <vt:lpstr>IL Congenital Syphilis Prevention Cascade</vt:lpstr>
      <vt:lpstr>IL Universal Strategy  vs.  CDC Recommendations</vt:lpstr>
      <vt:lpstr>CDC’s High Risk Groups for Acquiring Syphilis During Pregnancy  </vt:lpstr>
      <vt:lpstr>Transmission Risk By Syphilis Stages</vt:lpstr>
      <vt:lpstr>Treatment of Syphilis during Pregnancy &amp; Optimal Timing of Detection and Treatment</vt:lpstr>
      <vt:lpstr>Syphilis tests in a pregnant person look positive  What’s next?</vt:lpstr>
      <vt:lpstr>“Reverse” Syphilis Testing Interpretation During Pregnancy:  More at Risk  More Scrutiny (derived from CDC STI Guidelines 2021)</vt:lpstr>
      <vt:lpstr>Linkage to Care  Must Follow  Maternal Syphilis Detection</vt:lpstr>
      <vt:lpstr>Your Detecting Maternal Syphilis &amp; Documenting Syphilis Treatment During Pregnancy Matters!</vt:lpstr>
      <vt:lpstr>Systemic Changes  to Promote  Effective Third Trimester Syphilis Testing</vt:lpstr>
      <vt:lpstr>Conclusions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Third Trimester Syphilis Testing</dc:title>
  <dc:creator>sarah sutton</dc:creator>
  <cp:lastModifiedBy>Swain, Susie</cp:lastModifiedBy>
  <cp:revision>15</cp:revision>
  <cp:lastPrinted>2022-10-10T21:37:18Z</cp:lastPrinted>
  <dcterms:created xsi:type="dcterms:W3CDTF">2022-10-02T00:57:41Z</dcterms:created>
  <dcterms:modified xsi:type="dcterms:W3CDTF">2024-02-29T15:00:55Z</dcterms:modified>
</cp:coreProperties>
</file>